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</p:sldMasterIdLst>
  <p:notesMasterIdLst>
    <p:notesMasterId r:id="rId28"/>
  </p:notesMasterIdLst>
  <p:sldIdLst>
    <p:sldId id="666" r:id="rId2"/>
    <p:sldId id="667" r:id="rId3"/>
    <p:sldId id="668" r:id="rId4"/>
    <p:sldId id="669" r:id="rId5"/>
    <p:sldId id="670" r:id="rId6"/>
    <p:sldId id="671" r:id="rId7"/>
    <p:sldId id="672" r:id="rId8"/>
    <p:sldId id="673" r:id="rId9"/>
    <p:sldId id="674" r:id="rId10"/>
    <p:sldId id="675" r:id="rId11"/>
    <p:sldId id="677" r:id="rId12"/>
    <p:sldId id="678" r:id="rId13"/>
    <p:sldId id="679" r:id="rId14"/>
    <p:sldId id="680" r:id="rId15"/>
    <p:sldId id="681" r:id="rId16"/>
    <p:sldId id="695" r:id="rId17"/>
    <p:sldId id="682" r:id="rId18"/>
    <p:sldId id="696" r:id="rId19"/>
    <p:sldId id="686" r:id="rId20"/>
    <p:sldId id="684" r:id="rId21"/>
    <p:sldId id="298" r:id="rId22"/>
    <p:sldId id="685" r:id="rId23"/>
    <p:sldId id="697" r:id="rId24"/>
    <p:sldId id="691" r:id="rId25"/>
    <p:sldId id="701" r:id="rId26"/>
    <p:sldId id="69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66CC811-985B-39B1-6ED9-72421B2D605C}" name="Marcus Sannholm" initials="MS" userId="S::marcus.sannholm@norsepower.com::f138b8f7-8853-4ef7-8311-13c23e0c2cbd" providerId="AD"/>
  <p188:author id="{AE93318E-1FEA-05A8-9920-BA686C204265}" name="Severi Sarsila" initials="SS" userId="S::severi.sarsila@norsepower.com::138f6a32-35c8-4061-8f62-02f637d0c954" providerId="AD"/>
  <p188:author id="{3FD7C390-9092-7225-DC5A-BC0A0659183C}" name="Sam Geens" initials="SG" userId="6ad8ba26055d599b" providerId="Windows Live"/>
  <p188:author id="{4CCA0DEB-CE00-176F-A069-D9E27C16D680}" name="Ville Paakkari" initials="VP" userId="Ville Paakkari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8EEF2"/>
    <a:srgbClr val="59C9DD"/>
    <a:srgbClr val="0083BF"/>
    <a:srgbClr val="3435AE"/>
    <a:srgbClr val="C95CC6"/>
    <a:srgbClr val="37E328"/>
    <a:srgbClr val="EBDA33"/>
    <a:srgbClr val="D01913"/>
    <a:srgbClr val="619E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78844C-931D-479B-92B7-AD1FD99E374C}" v="10" dt="2025-04-28T06:52:58.5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tijl, licht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–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–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–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–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–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–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–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–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–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Medium Style 4 –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Medium Style 4 –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 autoAdjust="0"/>
    <p:restoredTop sz="92034" autoAdjust="0"/>
  </p:normalViewPr>
  <p:slideViewPr>
    <p:cSldViewPr snapToGrid="0">
      <p:cViewPr varScale="1">
        <p:scale>
          <a:sx n="77" d="100"/>
          <a:sy n="77" d="100"/>
        </p:scale>
        <p:origin x="208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35" Type="http://schemas.microsoft.com/office/2018/10/relationships/authors" Target="author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ctor Bravo" userId="9231e3c9-a4cd-4882-81b4-d19c2e49efe8" providerId="ADAL" clId="{9878844C-931D-479B-92B7-AD1FD99E374C}"/>
    <pc:docChg chg="undo custSel modSld">
      <pc:chgData name="Victor Bravo" userId="9231e3c9-a4cd-4882-81b4-d19c2e49efe8" providerId="ADAL" clId="{9878844C-931D-479B-92B7-AD1FD99E374C}" dt="2025-04-28T08:03:57.537" v="109" actId="13926"/>
      <pc:docMkLst>
        <pc:docMk/>
      </pc:docMkLst>
      <pc:sldChg chg="modSp mod">
        <pc:chgData name="Victor Bravo" userId="9231e3c9-a4cd-4882-81b4-d19c2e49efe8" providerId="ADAL" clId="{9878844C-931D-479B-92B7-AD1FD99E374C}" dt="2025-04-28T07:54:29.430" v="102" actId="20577"/>
        <pc:sldMkLst>
          <pc:docMk/>
          <pc:sldMk cId="1287729847" sldId="271"/>
        </pc:sldMkLst>
        <pc:spChg chg="mod">
          <ac:chgData name="Victor Bravo" userId="9231e3c9-a4cd-4882-81b4-d19c2e49efe8" providerId="ADAL" clId="{9878844C-931D-479B-92B7-AD1FD99E374C}" dt="2025-04-28T07:54:29.430" v="102" actId="20577"/>
          <ac:spMkLst>
            <pc:docMk/>
            <pc:sldMk cId="1287729847" sldId="271"/>
            <ac:spMk id="3" creationId="{B492932C-7911-4D50-8BD8-7A6B12B7E393}"/>
          </ac:spMkLst>
        </pc:spChg>
      </pc:sldChg>
      <pc:sldChg chg="addSp modSp mod">
        <pc:chgData name="Victor Bravo" userId="9231e3c9-a4cd-4882-81b4-d19c2e49efe8" providerId="ADAL" clId="{9878844C-931D-479B-92B7-AD1FD99E374C}" dt="2025-04-28T08:03:09.597" v="108" actId="13926"/>
        <pc:sldMkLst>
          <pc:docMk/>
          <pc:sldMk cId="3023775528" sldId="299"/>
        </pc:sldMkLst>
        <pc:spChg chg="mod">
          <ac:chgData name="Victor Bravo" userId="9231e3c9-a4cd-4882-81b4-d19c2e49efe8" providerId="ADAL" clId="{9878844C-931D-479B-92B7-AD1FD99E374C}" dt="2025-04-24T11:07:16.142" v="21" actId="20577"/>
          <ac:spMkLst>
            <pc:docMk/>
            <pc:sldMk cId="3023775528" sldId="299"/>
            <ac:spMk id="11" creationId="{792B3327-0517-F143-1FA8-84AE303E9BCD}"/>
          </ac:spMkLst>
        </pc:spChg>
        <pc:spChg chg="add mod">
          <ac:chgData name="Victor Bravo" userId="9231e3c9-a4cd-4882-81b4-d19c2e49efe8" providerId="ADAL" clId="{9878844C-931D-479B-92B7-AD1FD99E374C}" dt="2025-04-28T06:52:38.663" v="70"/>
          <ac:spMkLst>
            <pc:docMk/>
            <pc:sldMk cId="3023775528" sldId="299"/>
            <ac:spMk id="15" creationId="{E0271879-3F5B-4B54-B16E-A56F117704E5}"/>
          </ac:spMkLst>
        </pc:spChg>
        <pc:graphicFrameChg chg="modGraphic">
          <ac:chgData name="Victor Bravo" userId="9231e3c9-a4cd-4882-81b4-d19c2e49efe8" providerId="ADAL" clId="{9878844C-931D-479B-92B7-AD1FD99E374C}" dt="2025-04-28T08:03:09.597" v="108" actId="13926"/>
          <ac:graphicFrameMkLst>
            <pc:docMk/>
            <pc:sldMk cId="3023775528" sldId="299"/>
            <ac:graphicFrameMk id="10" creationId="{7EDF9C95-AC05-BCDB-454B-2C21FBCB2056}"/>
          </ac:graphicFrameMkLst>
        </pc:graphicFrameChg>
      </pc:sldChg>
      <pc:sldChg chg="modSp mod">
        <pc:chgData name="Victor Bravo" userId="9231e3c9-a4cd-4882-81b4-d19c2e49efe8" providerId="ADAL" clId="{9878844C-931D-479B-92B7-AD1FD99E374C}" dt="2025-04-28T08:03:57.537" v="109" actId="13926"/>
        <pc:sldMkLst>
          <pc:docMk/>
          <pc:sldMk cId="4081880749" sldId="303"/>
        </pc:sldMkLst>
        <pc:spChg chg="mod">
          <ac:chgData name="Victor Bravo" userId="9231e3c9-a4cd-4882-81b4-d19c2e49efe8" providerId="ADAL" clId="{9878844C-931D-479B-92B7-AD1FD99E374C}" dt="2025-04-28T08:03:57.537" v="109" actId="13926"/>
          <ac:spMkLst>
            <pc:docMk/>
            <pc:sldMk cId="4081880749" sldId="303"/>
            <ac:spMk id="8" creationId="{723AC244-4402-B30A-EDF4-54534006F896}"/>
          </ac:spMkLst>
        </pc:spChg>
      </pc:sldChg>
      <pc:sldChg chg="addSp modSp">
        <pc:chgData name="Victor Bravo" userId="9231e3c9-a4cd-4882-81b4-d19c2e49efe8" providerId="ADAL" clId="{9878844C-931D-479B-92B7-AD1FD99E374C}" dt="2025-04-28T06:52:53.830" v="73"/>
        <pc:sldMkLst>
          <pc:docMk/>
          <pc:sldMk cId="3149681581" sldId="305"/>
        </pc:sldMkLst>
        <pc:spChg chg="add mod">
          <ac:chgData name="Victor Bravo" userId="9231e3c9-a4cd-4882-81b4-d19c2e49efe8" providerId="ADAL" clId="{9878844C-931D-479B-92B7-AD1FD99E374C}" dt="2025-04-28T06:52:53.830" v="73"/>
          <ac:spMkLst>
            <pc:docMk/>
            <pc:sldMk cId="3149681581" sldId="305"/>
            <ac:spMk id="6" creationId="{19325B07-3DBC-AF36-CEA5-7F0204596A39}"/>
          </ac:spMkLst>
        </pc:spChg>
      </pc:sldChg>
      <pc:sldChg chg="modSp mod">
        <pc:chgData name="Victor Bravo" userId="9231e3c9-a4cd-4882-81b4-d19c2e49efe8" providerId="ADAL" clId="{9878844C-931D-479B-92B7-AD1FD99E374C}" dt="2025-04-24T11:07:53.223" v="22" actId="14100"/>
        <pc:sldMkLst>
          <pc:docMk/>
          <pc:sldMk cId="1801614363" sldId="410"/>
        </pc:sldMkLst>
        <pc:spChg chg="mod">
          <ac:chgData name="Victor Bravo" userId="9231e3c9-a4cd-4882-81b4-d19c2e49efe8" providerId="ADAL" clId="{9878844C-931D-479B-92B7-AD1FD99E374C}" dt="2025-04-24T11:07:53.223" v="22" actId="14100"/>
          <ac:spMkLst>
            <pc:docMk/>
            <pc:sldMk cId="1801614363" sldId="410"/>
            <ac:spMk id="3" creationId="{641EBF37-C9D2-42F9-8EDB-49894EBD5021}"/>
          </ac:spMkLst>
        </pc:spChg>
      </pc:sldChg>
      <pc:sldChg chg="addSp modSp mod">
        <pc:chgData name="Victor Bravo" userId="9231e3c9-a4cd-4882-81b4-d19c2e49efe8" providerId="ADAL" clId="{9878844C-931D-479B-92B7-AD1FD99E374C}" dt="2025-04-28T07:17:17.137" v="99" actId="14100"/>
        <pc:sldMkLst>
          <pc:docMk/>
          <pc:sldMk cId="614123645" sldId="414"/>
        </pc:sldMkLst>
        <pc:spChg chg="mod">
          <ac:chgData name="Victor Bravo" userId="9231e3c9-a4cd-4882-81b4-d19c2e49efe8" providerId="ADAL" clId="{9878844C-931D-479B-92B7-AD1FD99E374C}" dt="2025-04-28T07:17:17.137" v="99" actId="14100"/>
          <ac:spMkLst>
            <pc:docMk/>
            <pc:sldMk cId="614123645" sldId="414"/>
            <ac:spMk id="3" creationId="{641EBF37-C9D2-42F9-8EDB-49894EBD5021}"/>
          </ac:spMkLst>
        </pc:spChg>
        <pc:spChg chg="add mod">
          <ac:chgData name="Victor Bravo" userId="9231e3c9-a4cd-4882-81b4-d19c2e49efe8" providerId="ADAL" clId="{9878844C-931D-479B-92B7-AD1FD99E374C}" dt="2025-04-28T06:52:57.211" v="74"/>
          <ac:spMkLst>
            <pc:docMk/>
            <pc:sldMk cId="614123645" sldId="414"/>
            <ac:spMk id="7" creationId="{E6B8D447-6843-AC38-FFF2-97B18E2820B3}"/>
          </ac:spMkLst>
        </pc:spChg>
      </pc:sldChg>
      <pc:sldChg chg="addSp modSp">
        <pc:chgData name="Victor Bravo" userId="9231e3c9-a4cd-4882-81b4-d19c2e49efe8" providerId="ADAL" clId="{9878844C-931D-479B-92B7-AD1FD99E374C}" dt="2025-04-28T06:52:50.562" v="72"/>
        <pc:sldMkLst>
          <pc:docMk/>
          <pc:sldMk cId="2383329060" sldId="415"/>
        </pc:sldMkLst>
        <pc:spChg chg="add mod">
          <ac:chgData name="Victor Bravo" userId="9231e3c9-a4cd-4882-81b4-d19c2e49efe8" providerId="ADAL" clId="{9878844C-931D-479B-92B7-AD1FD99E374C}" dt="2025-04-28T06:52:50.562" v="72"/>
          <ac:spMkLst>
            <pc:docMk/>
            <pc:sldMk cId="2383329060" sldId="415"/>
            <ac:spMk id="11" creationId="{CFFDC592-A4EE-7A70-7600-84C6E04BFBED}"/>
          </ac:spMkLst>
        </pc:spChg>
      </pc:sldChg>
      <pc:sldChg chg="modSp mod">
        <pc:chgData name="Victor Bravo" userId="9231e3c9-a4cd-4882-81b4-d19c2e49efe8" providerId="ADAL" clId="{9878844C-931D-479B-92B7-AD1FD99E374C}" dt="2025-04-28T06:49:58.252" v="37" actId="1076"/>
        <pc:sldMkLst>
          <pc:docMk/>
          <pc:sldMk cId="3891576362" sldId="418"/>
        </pc:sldMkLst>
        <pc:spChg chg="mod">
          <ac:chgData name="Victor Bravo" userId="9231e3c9-a4cd-4882-81b4-d19c2e49efe8" providerId="ADAL" clId="{9878844C-931D-479B-92B7-AD1FD99E374C}" dt="2025-04-28T06:49:58.252" v="37" actId="1076"/>
          <ac:spMkLst>
            <pc:docMk/>
            <pc:sldMk cId="3891576362" sldId="418"/>
            <ac:spMk id="4" creationId="{FCDC4D12-2CD9-4448-B91B-9F51DA8E73C8}"/>
          </ac:spMkLst>
        </pc:spChg>
      </pc:sldChg>
      <pc:sldChg chg="addSp modSp">
        <pc:chgData name="Victor Bravo" userId="9231e3c9-a4cd-4882-81b4-d19c2e49efe8" providerId="ADAL" clId="{9878844C-931D-479B-92B7-AD1FD99E374C}" dt="2025-04-28T06:52:44.048" v="71"/>
        <pc:sldMkLst>
          <pc:docMk/>
          <pc:sldMk cId="1904907315" sldId="662"/>
        </pc:sldMkLst>
        <pc:spChg chg="add mod">
          <ac:chgData name="Victor Bravo" userId="9231e3c9-a4cd-4882-81b4-d19c2e49efe8" providerId="ADAL" clId="{9878844C-931D-479B-92B7-AD1FD99E374C}" dt="2025-04-28T06:52:44.048" v="71"/>
          <ac:spMkLst>
            <pc:docMk/>
            <pc:sldMk cId="1904907315" sldId="662"/>
            <ac:spMk id="9" creationId="{8C4C4E05-C746-4398-B8B4-C54BD4BC3310}"/>
          </ac:spMkLst>
        </pc:spChg>
      </pc:sldChg>
      <pc:sldChg chg="modSp mod">
        <pc:chgData name="Victor Bravo" userId="9231e3c9-a4cd-4882-81b4-d19c2e49efe8" providerId="ADAL" clId="{9878844C-931D-479B-92B7-AD1FD99E374C}" dt="2025-04-28T07:59:30.534" v="107" actId="13926"/>
        <pc:sldMkLst>
          <pc:docMk/>
          <pc:sldMk cId="3442191500" sldId="665"/>
        </pc:sldMkLst>
        <pc:graphicFrameChg chg="modGraphic">
          <ac:chgData name="Victor Bravo" userId="9231e3c9-a4cd-4882-81b4-d19c2e49efe8" providerId="ADAL" clId="{9878844C-931D-479B-92B7-AD1FD99E374C}" dt="2025-04-28T07:59:30.534" v="107" actId="13926"/>
          <ac:graphicFrameMkLst>
            <pc:docMk/>
            <pc:sldMk cId="3442191500" sldId="665"/>
            <ac:graphicFrameMk id="2" creationId="{019AAC32-DB59-A1BC-39BD-49EB4B35B690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4E069E-14E5-4FDF-A267-FB66872C5750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EFDBE-DB43-463E-A274-3759DDE337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640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FDBE-DB43-463E-A274-3759DDE3377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4892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3AF5E-FD69-491E-AFAB-164BB50459F4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467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FDBE-DB43-463E-A274-3759DDE3377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786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5D3DE-6DC5-5960-1109-8DF50A861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AB7DF0-26C7-7F71-6694-BD799DA681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5D5226-A5FE-3F82-3694-E69D8588B9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A64CA-C7C2-2935-7EE6-FB549E7927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FDBE-DB43-463E-A274-3759DDE3377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8471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FDBE-DB43-463E-A274-3759DDE3377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093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FDBE-DB43-463E-A274-3759DDE33770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120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FDBE-DB43-463E-A274-3759DDE3377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5085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FDBE-DB43-463E-A274-3759DDE33770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03580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FDBE-DB43-463E-A274-3759DDE33770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5786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background with white spots&#10;&#10;Description automatically generated">
            <a:extLst>
              <a:ext uri="{FF2B5EF4-FFF2-40B4-BE49-F238E27FC236}">
                <a16:creationId xmlns:a16="http://schemas.microsoft.com/office/drawing/2014/main" id="{73063A0B-30A5-1280-CE8A-816DAB8413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" y="0"/>
            <a:ext cx="1218941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814E62-7076-03A0-DAE2-6CE42A925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87133"/>
            <a:ext cx="9144000" cy="1879336"/>
          </a:xfrm>
        </p:spPr>
        <p:txBody>
          <a:bodyPr anchor="t"/>
          <a:lstStyle>
            <a:lvl1pPr algn="ctr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DC37CC-FCC8-5469-1CA1-5A611CF8BC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58544"/>
            <a:ext cx="9144000" cy="136128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308839-982C-473A-6F31-7B3FDA690F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40846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B3EAB4-627C-DCE5-BAD8-DF23D0E1E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8566" y="6356350"/>
            <a:ext cx="994833" cy="36512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F4368-F8BB-F48D-968D-B7E71EC61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Picture 10" descr="Icon&#10;&#10;Description automatically generated with medium confidence">
            <a:extLst>
              <a:ext uri="{FF2B5EF4-FFF2-40B4-BE49-F238E27FC236}">
                <a16:creationId xmlns:a16="http://schemas.microsoft.com/office/drawing/2014/main" id="{7A2E9078-7F49-3675-6498-DCEC17F3E2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7833" y="1383572"/>
            <a:ext cx="2593061" cy="12605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5264E61-7376-88FA-4953-9E64331FBB15}"/>
              </a:ext>
            </a:extLst>
          </p:cNvPr>
          <p:cNvSpPr txBox="1"/>
          <p:nvPr userDrawn="1"/>
        </p:nvSpPr>
        <p:spPr>
          <a:xfrm rot="16200000">
            <a:off x="40030" y="5620948"/>
            <a:ext cx="1024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confidential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CF746CB5-1A1B-06E7-60E3-695D5E7439E7}"/>
              </a:ext>
            </a:extLst>
          </p:cNvPr>
          <p:cNvSpPr/>
          <p:nvPr userDrawn="1"/>
        </p:nvSpPr>
        <p:spPr>
          <a:xfrm>
            <a:off x="10904331" y="-20322"/>
            <a:ext cx="1367724" cy="6885585"/>
          </a:xfrm>
          <a:custGeom>
            <a:avLst/>
            <a:gdLst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0 w 3122596"/>
              <a:gd name="connsiteY3" fmla="*/ 6858000 h 6858000"/>
              <a:gd name="connsiteX4" fmla="*/ 0 w 3122596"/>
              <a:gd name="connsiteY4" fmla="*/ 0 h 6858000"/>
              <a:gd name="connsiteX0" fmla="*/ 0 w 3122596"/>
              <a:gd name="connsiteY0" fmla="*/ 0 h 6886876"/>
              <a:gd name="connsiteX1" fmla="*/ 3122596 w 3122596"/>
              <a:gd name="connsiteY1" fmla="*/ 0 h 6886876"/>
              <a:gd name="connsiteX2" fmla="*/ 3122596 w 3122596"/>
              <a:gd name="connsiteY2" fmla="*/ 6858000 h 6886876"/>
              <a:gd name="connsiteX3" fmla="*/ 1482290 w 3122596"/>
              <a:gd name="connsiteY3" fmla="*/ 6886876 h 6886876"/>
              <a:gd name="connsiteX4" fmla="*/ 0 w 3122596"/>
              <a:gd name="connsiteY4" fmla="*/ 0 h 6886876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60493 w 3183089"/>
              <a:gd name="connsiteY0" fmla="*/ 0 h 6858000"/>
              <a:gd name="connsiteX1" fmla="*/ 3183089 w 3183089"/>
              <a:gd name="connsiteY1" fmla="*/ 0 h 6858000"/>
              <a:gd name="connsiteX2" fmla="*/ 3183089 w 3183089"/>
              <a:gd name="connsiteY2" fmla="*/ 6858000 h 6858000"/>
              <a:gd name="connsiteX3" fmla="*/ 1276083 w 3183089"/>
              <a:gd name="connsiteY3" fmla="*/ 6855126 h 6858000"/>
              <a:gd name="connsiteX4" fmla="*/ 60493 w 3183089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10085 h 6868085"/>
              <a:gd name="connsiteX1" fmla="*/ 797935 w 3122596"/>
              <a:gd name="connsiteY1" fmla="*/ 0 h 6868085"/>
              <a:gd name="connsiteX2" fmla="*/ 3122596 w 3122596"/>
              <a:gd name="connsiteY2" fmla="*/ 6868085 h 6868085"/>
              <a:gd name="connsiteX3" fmla="*/ 1215590 w 3122596"/>
              <a:gd name="connsiteY3" fmla="*/ 6865211 h 6868085"/>
              <a:gd name="connsiteX4" fmla="*/ 0 w 3122596"/>
              <a:gd name="connsiteY4" fmla="*/ 10085 h 6868085"/>
              <a:gd name="connsiteX0" fmla="*/ 0 w 3122596"/>
              <a:gd name="connsiteY0" fmla="*/ 0 h 6858000"/>
              <a:gd name="connsiteX1" fmla="*/ 1357669 w 3122596"/>
              <a:gd name="connsiteY1" fmla="*/ 5043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1468608"/>
              <a:gd name="connsiteY0" fmla="*/ 0 h 6855126"/>
              <a:gd name="connsiteX1" fmla="*/ 1357669 w 1468608"/>
              <a:gd name="connsiteY1" fmla="*/ 5043 h 6855126"/>
              <a:gd name="connsiteX2" fmla="*/ 1468608 w 1468608"/>
              <a:gd name="connsiteY2" fmla="*/ 6852957 h 6855126"/>
              <a:gd name="connsiteX3" fmla="*/ 1215590 w 1468608"/>
              <a:gd name="connsiteY3" fmla="*/ 6855126 h 6855126"/>
              <a:gd name="connsiteX4" fmla="*/ 0 w 1468608"/>
              <a:gd name="connsiteY4" fmla="*/ 0 h 6855126"/>
              <a:gd name="connsiteX0" fmla="*/ 0 w 1372798"/>
              <a:gd name="connsiteY0" fmla="*/ 0 h 6855126"/>
              <a:gd name="connsiteX1" fmla="*/ 1357669 w 1372798"/>
              <a:gd name="connsiteY1" fmla="*/ 5043 h 6855126"/>
              <a:gd name="connsiteX2" fmla="*/ 1372798 w 1372798"/>
              <a:gd name="connsiteY2" fmla="*/ 6847914 h 6855126"/>
              <a:gd name="connsiteX3" fmla="*/ 1215590 w 1372798"/>
              <a:gd name="connsiteY3" fmla="*/ 6855126 h 6855126"/>
              <a:gd name="connsiteX4" fmla="*/ 0 w 1372798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12286 w 1357669"/>
              <a:gd name="connsiteY2" fmla="*/ 684791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266902 w 1357669"/>
              <a:gd name="connsiteY2" fmla="*/ 6837829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7059706"/>
              <a:gd name="connsiteX1" fmla="*/ 1357669 w 1357669"/>
              <a:gd name="connsiteY1" fmla="*/ 5043 h 7059706"/>
              <a:gd name="connsiteX2" fmla="*/ 601272 w 1357669"/>
              <a:gd name="connsiteY2" fmla="*/ 7059706 h 7059706"/>
              <a:gd name="connsiteX3" fmla="*/ 1215590 w 1357669"/>
              <a:gd name="connsiteY3" fmla="*/ 6855126 h 7059706"/>
              <a:gd name="connsiteX4" fmla="*/ 0 w 1357669"/>
              <a:gd name="connsiteY4" fmla="*/ 0 h 705970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07243 w 1357669"/>
              <a:gd name="connsiteY2" fmla="*/ 682774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27744"/>
              <a:gd name="connsiteX1" fmla="*/ 1357669 w 1357669"/>
              <a:gd name="connsiteY1" fmla="*/ 5043 h 6827744"/>
              <a:gd name="connsiteX2" fmla="*/ 1307243 w 1357669"/>
              <a:gd name="connsiteY2" fmla="*/ 6827744 h 6827744"/>
              <a:gd name="connsiteX3" fmla="*/ 1205505 w 1357669"/>
              <a:gd name="connsiteY3" fmla="*/ 6814785 h 6827744"/>
              <a:gd name="connsiteX4" fmla="*/ 0 w 1357669"/>
              <a:gd name="connsiteY4" fmla="*/ 0 h 6827744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797488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807573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61871"/>
              <a:gd name="connsiteY0" fmla="*/ 0 h 6814785"/>
              <a:gd name="connsiteX1" fmla="*/ 1361871 w 1361871"/>
              <a:gd name="connsiteY1" fmla="*/ 5043 h 6814785"/>
              <a:gd name="connsiteX2" fmla="*/ 1302201 w 1361871"/>
              <a:gd name="connsiteY2" fmla="*/ 6807573 h 6814785"/>
              <a:gd name="connsiteX3" fmla="*/ 1205505 w 1361871"/>
              <a:gd name="connsiteY3" fmla="*/ 6814785 h 6814785"/>
              <a:gd name="connsiteX4" fmla="*/ 0 w 1361871"/>
              <a:gd name="connsiteY4" fmla="*/ 0 h 6814785"/>
              <a:gd name="connsiteX0" fmla="*/ 0 w 1353466"/>
              <a:gd name="connsiteY0" fmla="*/ 20171 h 6834956"/>
              <a:gd name="connsiteX1" fmla="*/ 1353466 w 1353466"/>
              <a:gd name="connsiteY1" fmla="*/ 0 h 6834956"/>
              <a:gd name="connsiteX2" fmla="*/ 1302201 w 1353466"/>
              <a:gd name="connsiteY2" fmla="*/ 6827744 h 6834956"/>
              <a:gd name="connsiteX3" fmla="*/ 1205505 w 1353466"/>
              <a:gd name="connsiteY3" fmla="*/ 6834956 h 6834956"/>
              <a:gd name="connsiteX4" fmla="*/ 0 w 1353466"/>
              <a:gd name="connsiteY4" fmla="*/ 20171 h 6834956"/>
              <a:gd name="connsiteX0" fmla="*/ 0 w 1357668"/>
              <a:gd name="connsiteY0" fmla="*/ 11767 h 6834956"/>
              <a:gd name="connsiteX1" fmla="*/ 1357668 w 1357668"/>
              <a:gd name="connsiteY1" fmla="*/ 0 h 6834956"/>
              <a:gd name="connsiteX2" fmla="*/ 1306403 w 1357668"/>
              <a:gd name="connsiteY2" fmla="*/ 6827744 h 6834956"/>
              <a:gd name="connsiteX3" fmla="*/ 1209707 w 1357668"/>
              <a:gd name="connsiteY3" fmla="*/ 6834956 h 6834956"/>
              <a:gd name="connsiteX4" fmla="*/ 0 w 1357668"/>
              <a:gd name="connsiteY4" fmla="*/ 11767 h 683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668" h="6834956">
                <a:moveTo>
                  <a:pt x="0" y="11767"/>
                </a:moveTo>
                <a:lnTo>
                  <a:pt x="1357668" y="0"/>
                </a:lnTo>
                <a:lnTo>
                  <a:pt x="1306403" y="6827744"/>
                </a:lnTo>
                <a:lnTo>
                  <a:pt x="1209707" y="6834956"/>
                </a:lnTo>
                <a:cubicBezTo>
                  <a:pt x="1216324" y="5088706"/>
                  <a:pt x="882316" y="2151238"/>
                  <a:pt x="0" y="117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844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d full screen for dark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856E6F3-3E9D-7043-990D-97E588A2EE2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-4762"/>
            <a:ext cx="12125325" cy="6862762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25325"/>
              <a:gd name="connsiteY0" fmla="*/ 0 h 6858000"/>
              <a:gd name="connsiteX1" fmla="*/ 10888980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0 h 6858000"/>
              <a:gd name="connsiteX1" fmla="*/ 10888980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0 h 6858000"/>
              <a:gd name="connsiteX1" fmla="*/ 10893743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9525 h 6867525"/>
              <a:gd name="connsiteX1" fmla="*/ 10912793 w 12125325"/>
              <a:gd name="connsiteY1" fmla="*/ 0 h 6867525"/>
              <a:gd name="connsiteX2" fmla="*/ 12125325 w 12125325"/>
              <a:gd name="connsiteY2" fmla="*/ 6867525 h 6867525"/>
              <a:gd name="connsiteX3" fmla="*/ 0 w 12125325"/>
              <a:gd name="connsiteY3" fmla="*/ 6867525 h 6867525"/>
              <a:gd name="connsiteX4" fmla="*/ 0 w 12125325"/>
              <a:gd name="connsiteY4" fmla="*/ 9525 h 6867525"/>
              <a:gd name="connsiteX0" fmla="*/ 0 w 12125325"/>
              <a:gd name="connsiteY0" fmla="*/ 0 h 6858000"/>
              <a:gd name="connsiteX1" fmla="*/ 10908030 w 12125325"/>
              <a:gd name="connsiteY1" fmla="*/ 4763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4762 h 6862762"/>
              <a:gd name="connsiteX1" fmla="*/ 10922318 w 12125325"/>
              <a:gd name="connsiteY1" fmla="*/ 0 h 6862762"/>
              <a:gd name="connsiteX2" fmla="*/ 12125325 w 12125325"/>
              <a:gd name="connsiteY2" fmla="*/ 6862762 h 6862762"/>
              <a:gd name="connsiteX3" fmla="*/ 0 w 12125325"/>
              <a:gd name="connsiteY3" fmla="*/ 6862762 h 6862762"/>
              <a:gd name="connsiteX4" fmla="*/ 0 w 12125325"/>
              <a:gd name="connsiteY4" fmla="*/ 4762 h 6862762"/>
              <a:gd name="connsiteX0" fmla="*/ 0 w 12125325"/>
              <a:gd name="connsiteY0" fmla="*/ 4762 h 6862762"/>
              <a:gd name="connsiteX1" fmla="*/ 10908030 w 12125325"/>
              <a:gd name="connsiteY1" fmla="*/ 0 h 6862762"/>
              <a:gd name="connsiteX2" fmla="*/ 12125325 w 12125325"/>
              <a:gd name="connsiteY2" fmla="*/ 6862762 h 6862762"/>
              <a:gd name="connsiteX3" fmla="*/ 0 w 12125325"/>
              <a:gd name="connsiteY3" fmla="*/ 6862762 h 6862762"/>
              <a:gd name="connsiteX4" fmla="*/ 0 w 12125325"/>
              <a:gd name="connsiteY4" fmla="*/ 4762 h 686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25325" h="6862762">
                <a:moveTo>
                  <a:pt x="0" y="4762"/>
                </a:moveTo>
                <a:lnTo>
                  <a:pt x="10908030" y="0"/>
                </a:lnTo>
                <a:cubicBezTo>
                  <a:pt x="11841480" y="2236470"/>
                  <a:pt x="12110086" y="5110162"/>
                  <a:pt x="12125325" y="6862762"/>
                </a:cubicBezTo>
                <a:lnTo>
                  <a:pt x="0" y="6862762"/>
                </a:lnTo>
                <a:lnTo>
                  <a:pt x="0" y="4762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/>
              <a:t>Insert an full screen, shaped background image by clicking the symbol in the middle.</a:t>
            </a:r>
            <a:br>
              <a:rPr lang="en-US" dirty="0"/>
            </a:br>
            <a:r>
              <a:rPr lang="en-US" dirty="0"/>
              <a:t>Please note that this will hide the logo, confidential text and the footer</a:t>
            </a:r>
            <a:br>
              <a:rPr lang="en-US" dirty="0"/>
            </a:br>
            <a:r>
              <a:rPr lang="en-US" dirty="0"/>
              <a:t>from this slide. The heading will be white, so the image should not be too light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2C2B04-6999-E4A5-CB49-EC8E52CE4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8273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7F8FB5-C6C8-53A5-D0C7-3DF47B9E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7A965-F034-6147-18A8-FBF988A3F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92CFC704-8B23-527E-F907-FA63196CDA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94625" y="3230732"/>
            <a:ext cx="1508125" cy="30162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73B0E84-F070-7E06-6EFA-3836B5D35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695852"/>
            <a:ext cx="10121766" cy="11218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1404B9FC-E476-6E9C-25BD-A5E7140A95D3}"/>
              </a:ext>
            </a:extLst>
          </p:cNvPr>
          <p:cNvSpPr/>
          <p:nvPr userDrawn="1"/>
        </p:nvSpPr>
        <p:spPr>
          <a:xfrm>
            <a:off x="10904331" y="-20322"/>
            <a:ext cx="1367724" cy="6885585"/>
          </a:xfrm>
          <a:custGeom>
            <a:avLst/>
            <a:gdLst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0 w 3122596"/>
              <a:gd name="connsiteY3" fmla="*/ 6858000 h 6858000"/>
              <a:gd name="connsiteX4" fmla="*/ 0 w 3122596"/>
              <a:gd name="connsiteY4" fmla="*/ 0 h 6858000"/>
              <a:gd name="connsiteX0" fmla="*/ 0 w 3122596"/>
              <a:gd name="connsiteY0" fmla="*/ 0 h 6886876"/>
              <a:gd name="connsiteX1" fmla="*/ 3122596 w 3122596"/>
              <a:gd name="connsiteY1" fmla="*/ 0 h 6886876"/>
              <a:gd name="connsiteX2" fmla="*/ 3122596 w 3122596"/>
              <a:gd name="connsiteY2" fmla="*/ 6858000 h 6886876"/>
              <a:gd name="connsiteX3" fmla="*/ 1482290 w 3122596"/>
              <a:gd name="connsiteY3" fmla="*/ 6886876 h 6886876"/>
              <a:gd name="connsiteX4" fmla="*/ 0 w 3122596"/>
              <a:gd name="connsiteY4" fmla="*/ 0 h 6886876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60493 w 3183089"/>
              <a:gd name="connsiteY0" fmla="*/ 0 h 6858000"/>
              <a:gd name="connsiteX1" fmla="*/ 3183089 w 3183089"/>
              <a:gd name="connsiteY1" fmla="*/ 0 h 6858000"/>
              <a:gd name="connsiteX2" fmla="*/ 3183089 w 3183089"/>
              <a:gd name="connsiteY2" fmla="*/ 6858000 h 6858000"/>
              <a:gd name="connsiteX3" fmla="*/ 1276083 w 3183089"/>
              <a:gd name="connsiteY3" fmla="*/ 6855126 h 6858000"/>
              <a:gd name="connsiteX4" fmla="*/ 60493 w 3183089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10085 h 6868085"/>
              <a:gd name="connsiteX1" fmla="*/ 797935 w 3122596"/>
              <a:gd name="connsiteY1" fmla="*/ 0 h 6868085"/>
              <a:gd name="connsiteX2" fmla="*/ 3122596 w 3122596"/>
              <a:gd name="connsiteY2" fmla="*/ 6868085 h 6868085"/>
              <a:gd name="connsiteX3" fmla="*/ 1215590 w 3122596"/>
              <a:gd name="connsiteY3" fmla="*/ 6865211 h 6868085"/>
              <a:gd name="connsiteX4" fmla="*/ 0 w 3122596"/>
              <a:gd name="connsiteY4" fmla="*/ 10085 h 6868085"/>
              <a:gd name="connsiteX0" fmla="*/ 0 w 3122596"/>
              <a:gd name="connsiteY0" fmla="*/ 0 h 6858000"/>
              <a:gd name="connsiteX1" fmla="*/ 1357669 w 3122596"/>
              <a:gd name="connsiteY1" fmla="*/ 5043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1468608"/>
              <a:gd name="connsiteY0" fmla="*/ 0 h 6855126"/>
              <a:gd name="connsiteX1" fmla="*/ 1357669 w 1468608"/>
              <a:gd name="connsiteY1" fmla="*/ 5043 h 6855126"/>
              <a:gd name="connsiteX2" fmla="*/ 1468608 w 1468608"/>
              <a:gd name="connsiteY2" fmla="*/ 6852957 h 6855126"/>
              <a:gd name="connsiteX3" fmla="*/ 1215590 w 1468608"/>
              <a:gd name="connsiteY3" fmla="*/ 6855126 h 6855126"/>
              <a:gd name="connsiteX4" fmla="*/ 0 w 1468608"/>
              <a:gd name="connsiteY4" fmla="*/ 0 h 6855126"/>
              <a:gd name="connsiteX0" fmla="*/ 0 w 1372798"/>
              <a:gd name="connsiteY0" fmla="*/ 0 h 6855126"/>
              <a:gd name="connsiteX1" fmla="*/ 1357669 w 1372798"/>
              <a:gd name="connsiteY1" fmla="*/ 5043 h 6855126"/>
              <a:gd name="connsiteX2" fmla="*/ 1372798 w 1372798"/>
              <a:gd name="connsiteY2" fmla="*/ 6847914 h 6855126"/>
              <a:gd name="connsiteX3" fmla="*/ 1215590 w 1372798"/>
              <a:gd name="connsiteY3" fmla="*/ 6855126 h 6855126"/>
              <a:gd name="connsiteX4" fmla="*/ 0 w 1372798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12286 w 1357669"/>
              <a:gd name="connsiteY2" fmla="*/ 684791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266902 w 1357669"/>
              <a:gd name="connsiteY2" fmla="*/ 6837829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7059706"/>
              <a:gd name="connsiteX1" fmla="*/ 1357669 w 1357669"/>
              <a:gd name="connsiteY1" fmla="*/ 5043 h 7059706"/>
              <a:gd name="connsiteX2" fmla="*/ 601272 w 1357669"/>
              <a:gd name="connsiteY2" fmla="*/ 7059706 h 7059706"/>
              <a:gd name="connsiteX3" fmla="*/ 1215590 w 1357669"/>
              <a:gd name="connsiteY3" fmla="*/ 6855126 h 7059706"/>
              <a:gd name="connsiteX4" fmla="*/ 0 w 1357669"/>
              <a:gd name="connsiteY4" fmla="*/ 0 h 705970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07243 w 1357669"/>
              <a:gd name="connsiteY2" fmla="*/ 682774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27744"/>
              <a:gd name="connsiteX1" fmla="*/ 1357669 w 1357669"/>
              <a:gd name="connsiteY1" fmla="*/ 5043 h 6827744"/>
              <a:gd name="connsiteX2" fmla="*/ 1307243 w 1357669"/>
              <a:gd name="connsiteY2" fmla="*/ 6827744 h 6827744"/>
              <a:gd name="connsiteX3" fmla="*/ 1205505 w 1357669"/>
              <a:gd name="connsiteY3" fmla="*/ 6814785 h 6827744"/>
              <a:gd name="connsiteX4" fmla="*/ 0 w 1357669"/>
              <a:gd name="connsiteY4" fmla="*/ 0 h 6827744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797488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807573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61871"/>
              <a:gd name="connsiteY0" fmla="*/ 0 h 6814785"/>
              <a:gd name="connsiteX1" fmla="*/ 1361871 w 1361871"/>
              <a:gd name="connsiteY1" fmla="*/ 5043 h 6814785"/>
              <a:gd name="connsiteX2" fmla="*/ 1302201 w 1361871"/>
              <a:gd name="connsiteY2" fmla="*/ 6807573 h 6814785"/>
              <a:gd name="connsiteX3" fmla="*/ 1205505 w 1361871"/>
              <a:gd name="connsiteY3" fmla="*/ 6814785 h 6814785"/>
              <a:gd name="connsiteX4" fmla="*/ 0 w 1361871"/>
              <a:gd name="connsiteY4" fmla="*/ 0 h 6814785"/>
              <a:gd name="connsiteX0" fmla="*/ 0 w 1353466"/>
              <a:gd name="connsiteY0" fmla="*/ 20171 h 6834956"/>
              <a:gd name="connsiteX1" fmla="*/ 1353466 w 1353466"/>
              <a:gd name="connsiteY1" fmla="*/ 0 h 6834956"/>
              <a:gd name="connsiteX2" fmla="*/ 1302201 w 1353466"/>
              <a:gd name="connsiteY2" fmla="*/ 6827744 h 6834956"/>
              <a:gd name="connsiteX3" fmla="*/ 1205505 w 1353466"/>
              <a:gd name="connsiteY3" fmla="*/ 6834956 h 6834956"/>
              <a:gd name="connsiteX4" fmla="*/ 0 w 1353466"/>
              <a:gd name="connsiteY4" fmla="*/ 20171 h 6834956"/>
              <a:gd name="connsiteX0" fmla="*/ 0 w 1357668"/>
              <a:gd name="connsiteY0" fmla="*/ 11767 h 6834956"/>
              <a:gd name="connsiteX1" fmla="*/ 1357668 w 1357668"/>
              <a:gd name="connsiteY1" fmla="*/ 0 h 6834956"/>
              <a:gd name="connsiteX2" fmla="*/ 1306403 w 1357668"/>
              <a:gd name="connsiteY2" fmla="*/ 6827744 h 6834956"/>
              <a:gd name="connsiteX3" fmla="*/ 1209707 w 1357668"/>
              <a:gd name="connsiteY3" fmla="*/ 6834956 h 6834956"/>
              <a:gd name="connsiteX4" fmla="*/ 0 w 1357668"/>
              <a:gd name="connsiteY4" fmla="*/ 11767 h 683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668" h="6834956">
                <a:moveTo>
                  <a:pt x="0" y="11767"/>
                </a:moveTo>
                <a:lnTo>
                  <a:pt x="1357668" y="0"/>
                </a:lnTo>
                <a:lnTo>
                  <a:pt x="1306403" y="6827744"/>
                </a:lnTo>
                <a:lnTo>
                  <a:pt x="1209707" y="6834956"/>
                </a:lnTo>
                <a:cubicBezTo>
                  <a:pt x="1216324" y="5088706"/>
                  <a:pt x="882316" y="2151238"/>
                  <a:pt x="0" y="117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864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d full screen for light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856E6F3-3E9D-7043-990D-97E588A2EE2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-4762"/>
            <a:ext cx="12125325" cy="6862762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25325"/>
              <a:gd name="connsiteY0" fmla="*/ 0 h 6858000"/>
              <a:gd name="connsiteX1" fmla="*/ 10888980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0 h 6858000"/>
              <a:gd name="connsiteX1" fmla="*/ 10888980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0 h 6858000"/>
              <a:gd name="connsiteX1" fmla="*/ 10893743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9525 h 6867525"/>
              <a:gd name="connsiteX1" fmla="*/ 10912793 w 12125325"/>
              <a:gd name="connsiteY1" fmla="*/ 0 h 6867525"/>
              <a:gd name="connsiteX2" fmla="*/ 12125325 w 12125325"/>
              <a:gd name="connsiteY2" fmla="*/ 6867525 h 6867525"/>
              <a:gd name="connsiteX3" fmla="*/ 0 w 12125325"/>
              <a:gd name="connsiteY3" fmla="*/ 6867525 h 6867525"/>
              <a:gd name="connsiteX4" fmla="*/ 0 w 12125325"/>
              <a:gd name="connsiteY4" fmla="*/ 9525 h 6867525"/>
              <a:gd name="connsiteX0" fmla="*/ 0 w 12125325"/>
              <a:gd name="connsiteY0" fmla="*/ 0 h 6858000"/>
              <a:gd name="connsiteX1" fmla="*/ 10908030 w 12125325"/>
              <a:gd name="connsiteY1" fmla="*/ 4763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4762 h 6862762"/>
              <a:gd name="connsiteX1" fmla="*/ 10922318 w 12125325"/>
              <a:gd name="connsiteY1" fmla="*/ 0 h 6862762"/>
              <a:gd name="connsiteX2" fmla="*/ 12125325 w 12125325"/>
              <a:gd name="connsiteY2" fmla="*/ 6862762 h 6862762"/>
              <a:gd name="connsiteX3" fmla="*/ 0 w 12125325"/>
              <a:gd name="connsiteY3" fmla="*/ 6862762 h 6862762"/>
              <a:gd name="connsiteX4" fmla="*/ 0 w 12125325"/>
              <a:gd name="connsiteY4" fmla="*/ 4762 h 6862762"/>
              <a:gd name="connsiteX0" fmla="*/ 0 w 12125325"/>
              <a:gd name="connsiteY0" fmla="*/ 4762 h 6862762"/>
              <a:gd name="connsiteX1" fmla="*/ 10908030 w 12125325"/>
              <a:gd name="connsiteY1" fmla="*/ 0 h 6862762"/>
              <a:gd name="connsiteX2" fmla="*/ 12125325 w 12125325"/>
              <a:gd name="connsiteY2" fmla="*/ 6862762 h 6862762"/>
              <a:gd name="connsiteX3" fmla="*/ 0 w 12125325"/>
              <a:gd name="connsiteY3" fmla="*/ 6862762 h 6862762"/>
              <a:gd name="connsiteX4" fmla="*/ 0 w 12125325"/>
              <a:gd name="connsiteY4" fmla="*/ 4762 h 686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25325" h="6862762">
                <a:moveTo>
                  <a:pt x="0" y="4762"/>
                </a:moveTo>
                <a:lnTo>
                  <a:pt x="10908030" y="0"/>
                </a:lnTo>
                <a:cubicBezTo>
                  <a:pt x="11841480" y="2236470"/>
                  <a:pt x="12110086" y="5110162"/>
                  <a:pt x="12125325" y="6862762"/>
                </a:cubicBezTo>
                <a:lnTo>
                  <a:pt x="0" y="6862762"/>
                </a:lnTo>
                <a:lnTo>
                  <a:pt x="0" y="4762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/>
              <a:t>Insert an full screen, shaped background image by clicking the symbol in the middle.</a:t>
            </a:r>
            <a:br>
              <a:rPr lang="en-US" dirty="0"/>
            </a:br>
            <a:r>
              <a:rPr lang="en-US" dirty="0"/>
              <a:t>Please note that this will hide the logo, confidential text and the footer</a:t>
            </a:r>
            <a:br>
              <a:rPr lang="en-US" dirty="0"/>
            </a:br>
            <a:r>
              <a:rPr lang="en-US" dirty="0"/>
              <a:t>from this slide. The heading will be blue, so the image should not be too dark.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2C2B04-6999-E4A5-CB49-EC8E52CE4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8273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7F8FB5-C6C8-53A5-D0C7-3DF47B9E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7A965-F034-6147-18A8-FBF988A3F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92CFC704-8B23-527E-F907-FA63196CDA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94625" y="3230732"/>
            <a:ext cx="1508125" cy="30162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73B0E84-F070-7E06-6EFA-3836B5D35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695852"/>
            <a:ext cx="10121766" cy="1121836"/>
          </a:xfrm>
        </p:spPr>
        <p:txBody>
          <a:bodyPr/>
          <a:lstStyle>
            <a:lvl1pPr>
              <a:defRPr>
                <a:solidFill>
                  <a:srgbClr val="0083B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446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, shaped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856E6F3-3E9D-7043-990D-97E588A2EE2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51923" y="1436424"/>
            <a:ext cx="10390787" cy="479321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25325"/>
              <a:gd name="connsiteY0" fmla="*/ 0 h 6858000"/>
              <a:gd name="connsiteX1" fmla="*/ 10888980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0 h 6858000"/>
              <a:gd name="connsiteX1" fmla="*/ 10888980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0 h 6858000"/>
              <a:gd name="connsiteX1" fmla="*/ 10893743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9525 h 6867525"/>
              <a:gd name="connsiteX1" fmla="*/ 10912793 w 12125325"/>
              <a:gd name="connsiteY1" fmla="*/ 0 h 6867525"/>
              <a:gd name="connsiteX2" fmla="*/ 12125325 w 12125325"/>
              <a:gd name="connsiteY2" fmla="*/ 6867525 h 6867525"/>
              <a:gd name="connsiteX3" fmla="*/ 0 w 12125325"/>
              <a:gd name="connsiteY3" fmla="*/ 6867525 h 6867525"/>
              <a:gd name="connsiteX4" fmla="*/ 0 w 12125325"/>
              <a:gd name="connsiteY4" fmla="*/ 9525 h 6867525"/>
              <a:gd name="connsiteX0" fmla="*/ 0 w 12125325"/>
              <a:gd name="connsiteY0" fmla="*/ 0 h 6858000"/>
              <a:gd name="connsiteX1" fmla="*/ 10908030 w 12125325"/>
              <a:gd name="connsiteY1" fmla="*/ 4763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4762 h 6862762"/>
              <a:gd name="connsiteX1" fmla="*/ 10922318 w 12125325"/>
              <a:gd name="connsiteY1" fmla="*/ 0 h 6862762"/>
              <a:gd name="connsiteX2" fmla="*/ 12125325 w 12125325"/>
              <a:gd name="connsiteY2" fmla="*/ 6862762 h 6862762"/>
              <a:gd name="connsiteX3" fmla="*/ 0 w 12125325"/>
              <a:gd name="connsiteY3" fmla="*/ 6862762 h 6862762"/>
              <a:gd name="connsiteX4" fmla="*/ 0 w 12125325"/>
              <a:gd name="connsiteY4" fmla="*/ 4762 h 6862762"/>
              <a:gd name="connsiteX0" fmla="*/ 0 w 12125325"/>
              <a:gd name="connsiteY0" fmla="*/ 4762 h 6862762"/>
              <a:gd name="connsiteX1" fmla="*/ 10908030 w 12125325"/>
              <a:gd name="connsiteY1" fmla="*/ 0 h 6862762"/>
              <a:gd name="connsiteX2" fmla="*/ 12125325 w 12125325"/>
              <a:gd name="connsiteY2" fmla="*/ 6862762 h 6862762"/>
              <a:gd name="connsiteX3" fmla="*/ 0 w 12125325"/>
              <a:gd name="connsiteY3" fmla="*/ 6862762 h 6862762"/>
              <a:gd name="connsiteX4" fmla="*/ 0 w 12125325"/>
              <a:gd name="connsiteY4" fmla="*/ 4762 h 6862762"/>
              <a:gd name="connsiteX0" fmla="*/ 1260585 w 13385910"/>
              <a:gd name="connsiteY0" fmla="*/ 4762 h 6881483"/>
              <a:gd name="connsiteX1" fmla="*/ 12168615 w 13385910"/>
              <a:gd name="connsiteY1" fmla="*/ 0 h 6881483"/>
              <a:gd name="connsiteX2" fmla="*/ 13385910 w 13385910"/>
              <a:gd name="connsiteY2" fmla="*/ 6862762 h 6881483"/>
              <a:gd name="connsiteX3" fmla="*/ 0 w 13385910"/>
              <a:gd name="connsiteY3" fmla="*/ 6881483 h 6881483"/>
              <a:gd name="connsiteX4" fmla="*/ 1260585 w 13385910"/>
              <a:gd name="connsiteY4" fmla="*/ 4762 h 6881483"/>
              <a:gd name="connsiteX0" fmla="*/ 49924 w 13385910"/>
              <a:gd name="connsiteY0" fmla="*/ 17243 h 6881483"/>
              <a:gd name="connsiteX1" fmla="*/ 12168615 w 13385910"/>
              <a:gd name="connsiteY1" fmla="*/ 0 h 6881483"/>
              <a:gd name="connsiteX2" fmla="*/ 13385910 w 13385910"/>
              <a:gd name="connsiteY2" fmla="*/ 6862762 h 6881483"/>
              <a:gd name="connsiteX3" fmla="*/ 0 w 13385910"/>
              <a:gd name="connsiteY3" fmla="*/ 6881483 h 6881483"/>
              <a:gd name="connsiteX4" fmla="*/ 49924 w 13385910"/>
              <a:gd name="connsiteY4" fmla="*/ 17243 h 6881483"/>
              <a:gd name="connsiteX0" fmla="*/ 12481 w 13385910"/>
              <a:gd name="connsiteY0" fmla="*/ 17243 h 6881483"/>
              <a:gd name="connsiteX1" fmla="*/ 12168615 w 13385910"/>
              <a:gd name="connsiteY1" fmla="*/ 0 h 6881483"/>
              <a:gd name="connsiteX2" fmla="*/ 13385910 w 13385910"/>
              <a:gd name="connsiteY2" fmla="*/ 6862762 h 6881483"/>
              <a:gd name="connsiteX3" fmla="*/ 0 w 13385910"/>
              <a:gd name="connsiteY3" fmla="*/ 6881483 h 6881483"/>
              <a:gd name="connsiteX4" fmla="*/ 12481 w 13385910"/>
              <a:gd name="connsiteY4" fmla="*/ 17243 h 6881483"/>
              <a:gd name="connsiteX0" fmla="*/ 553 w 13398944"/>
              <a:gd name="connsiteY0" fmla="*/ 17243 h 6881483"/>
              <a:gd name="connsiteX1" fmla="*/ 12181649 w 13398944"/>
              <a:gd name="connsiteY1" fmla="*/ 0 h 6881483"/>
              <a:gd name="connsiteX2" fmla="*/ 13398944 w 13398944"/>
              <a:gd name="connsiteY2" fmla="*/ 6862762 h 6881483"/>
              <a:gd name="connsiteX3" fmla="*/ 13034 w 13398944"/>
              <a:gd name="connsiteY3" fmla="*/ 6881483 h 6881483"/>
              <a:gd name="connsiteX4" fmla="*/ 553 w 13398944"/>
              <a:gd name="connsiteY4" fmla="*/ 17243 h 6881483"/>
              <a:gd name="connsiteX0" fmla="*/ 756 w 13392906"/>
              <a:gd name="connsiteY0" fmla="*/ 17243 h 6881483"/>
              <a:gd name="connsiteX1" fmla="*/ 12175611 w 13392906"/>
              <a:gd name="connsiteY1" fmla="*/ 0 h 6881483"/>
              <a:gd name="connsiteX2" fmla="*/ 13392906 w 13392906"/>
              <a:gd name="connsiteY2" fmla="*/ 6862762 h 6881483"/>
              <a:gd name="connsiteX3" fmla="*/ 6996 w 13392906"/>
              <a:gd name="connsiteY3" fmla="*/ 6881483 h 6881483"/>
              <a:gd name="connsiteX4" fmla="*/ 756 w 13392906"/>
              <a:gd name="connsiteY4" fmla="*/ 17243 h 6881483"/>
              <a:gd name="connsiteX0" fmla="*/ 756 w 13642527"/>
              <a:gd name="connsiteY0" fmla="*/ 17243 h 6881483"/>
              <a:gd name="connsiteX1" fmla="*/ 12175611 w 13642527"/>
              <a:gd name="connsiteY1" fmla="*/ 0 h 6881483"/>
              <a:gd name="connsiteX2" fmla="*/ 13642527 w 13642527"/>
              <a:gd name="connsiteY2" fmla="*/ 6862762 h 6881483"/>
              <a:gd name="connsiteX3" fmla="*/ 6996 w 13642527"/>
              <a:gd name="connsiteY3" fmla="*/ 6881483 h 6881483"/>
              <a:gd name="connsiteX4" fmla="*/ 756 w 13642527"/>
              <a:gd name="connsiteY4" fmla="*/ 17243 h 6881483"/>
              <a:gd name="connsiteX0" fmla="*/ 756 w 13642527"/>
              <a:gd name="connsiteY0" fmla="*/ 11002 h 6875242"/>
              <a:gd name="connsiteX1" fmla="*/ 12381548 w 13642527"/>
              <a:gd name="connsiteY1" fmla="*/ 0 h 6875242"/>
              <a:gd name="connsiteX2" fmla="*/ 13642527 w 13642527"/>
              <a:gd name="connsiteY2" fmla="*/ 6856521 h 6875242"/>
              <a:gd name="connsiteX3" fmla="*/ 6996 w 13642527"/>
              <a:gd name="connsiteY3" fmla="*/ 6875242 h 6875242"/>
              <a:gd name="connsiteX4" fmla="*/ 756 w 13642527"/>
              <a:gd name="connsiteY4" fmla="*/ 11002 h 6875242"/>
              <a:gd name="connsiteX0" fmla="*/ 756 w 14899026"/>
              <a:gd name="connsiteY0" fmla="*/ 11002 h 6883837"/>
              <a:gd name="connsiteX1" fmla="*/ 12381548 w 14899026"/>
              <a:gd name="connsiteY1" fmla="*/ 0 h 6883837"/>
              <a:gd name="connsiteX2" fmla="*/ 14899026 w 14899026"/>
              <a:gd name="connsiteY2" fmla="*/ 6883837 h 6883837"/>
              <a:gd name="connsiteX3" fmla="*/ 6996 w 14899026"/>
              <a:gd name="connsiteY3" fmla="*/ 6875242 h 6883837"/>
              <a:gd name="connsiteX4" fmla="*/ 756 w 14899026"/>
              <a:gd name="connsiteY4" fmla="*/ 11002 h 6883837"/>
              <a:gd name="connsiteX0" fmla="*/ 756 w 14899026"/>
              <a:gd name="connsiteY0" fmla="*/ 0 h 6872835"/>
              <a:gd name="connsiteX1" fmla="*/ 13719993 w 14899026"/>
              <a:gd name="connsiteY1" fmla="*/ 2656 h 6872835"/>
              <a:gd name="connsiteX2" fmla="*/ 14899026 w 14899026"/>
              <a:gd name="connsiteY2" fmla="*/ 6872835 h 6872835"/>
              <a:gd name="connsiteX3" fmla="*/ 6996 w 14899026"/>
              <a:gd name="connsiteY3" fmla="*/ 6864240 h 6872835"/>
              <a:gd name="connsiteX4" fmla="*/ 756 w 14899026"/>
              <a:gd name="connsiteY4" fmla="*/ 0 h 6872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99026" h="6872835">
                <a:moveTo>
                  <a:pt x="756" y="0"/>
                </a:moveTo>
                <a:lnTo>
                  <a:pt x="13719993" y="2656"/>
                </a:lnTo>
                <a:cubicBezTo>
                  <a:pt x="14653443" y="2239126"/>
                  <a:pt x="14883787" y="5120235"/>
                  <a:pt x="14899026" y="6872835"/>
                </a:cubicBezTo>
                <a:lnTo>
                  <a:pt x="6996" y="6864240"/>
                </a:lnTo>
                <a:cubicBezTo>
                  <a:pt x="11156" y="4576160"/>
                  <a:pt x="-3404" y="2288080"/>
                  <a:pt x="756" y="0"/>
                </a:cubicBezTo>
                <a:close/>
              </a:path>
            </a:pathLst>
          </a:cu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An image page with logo, confidential text and the footer will still be</a:t>
            </a:r>
            <a:br>
              <a:rPr lang="en-US" dirty="0"/>
            </a:br>
            <a:r>
              <a:rPr lang="en-US" dirty="0"/>
              <a:t>visible. Insert a big, shaped image by clicking the symbol in the middle.</a:t>
            </a:r>
            <a:br>
              <a:rPr lang="en-US" dirty="0"/>
            </a:b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2C2B04-6999-E4A5-CB49-EC8E52CE4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8273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7F8FB5-C6C8-53A5-D0C7-3DF47B9E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7A965-F034-6147-18A8-FBF988A3F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92CFC704-8B23-527E-F907-FA63196CDA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94625" y="3230732"/>
            <a:ext cx="1508125" cy="3016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2DA2F49-4CD2-DF9B-BC40-8B444E9C60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8271" y="528638"/>
            <a:ext cx="10162642" cy="90778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451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ov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856E6F3-3E9D-7043-990D-97E588A2EE2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51923" y="1436424"/>
            <a:ext cx="10390787" cy="479321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Oval-shaped image. Insert a big, shaped image by clicking the symbol in the middle.</a:t>
            </a:r>
            <a:br>
              <a:rPr lang="en-US" dirty="0"/>
            </a:b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2C2B04-6999-E4A5-CB49-EC8E52CE4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8273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7F8FB5-C6C8-53A5-D0C7-3DF47B9E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7A965-F034-6147-18A8-FBF988A3F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92CFC704-8B23-527E-F907-FA63196CDA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94625" y="3230732"/>
            <a:ext cx="1508125" cy="3016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2DA2F49-4CD2-DF9B-BC40-8B444E9C60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8271" y="528638"/>
            <a:ext cx="10162642" cy="90778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864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und-shaped image on right,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856E6F3-3E9D-7043-990D-97E588A2EE2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91263" y="1436424"/>
            <a:ext cx="5051447" cy="479321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Circle-shaped image. Insert a shaped image by clicking the symbol in the middle.</a:t>
            </a:r>
            <a:br>
              <a:rPr lang="en-US" dirty="0"/>
            </a:b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2C2B04-6999-E4A5-CB49-EC8E52CE4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8273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7F8FB5-C6C8-53A5-D0C7-3DF47B9E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7A965-F034-6147-18A8-FBF988A3F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92CFC704-8B23-527E-F907-FA63196CDA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94625" y="3230732"/>
            <a:ext cx="1508125" cy="3016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2DA2F49-4CD2-DF9B-BC40-8B444E9C60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8271" y="528638"/>
            <a:ext cx="10162642" cy="90778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 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C812627-25A9-EE8A-CCB5-94F2E7963A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5117" y="1825625"/>
            <a:ext cx="493336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845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2C2B04-6999-E4A5-CB49-EC8E52CE4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8273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7F8FB5-C6C8-53A5-D0C7-3DF47B9E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7A965-F034-6147-18A8-FBF988A3F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051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5133E-C751-9E7D-4402-88F5535D4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12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C7C3D-5B67-E1E1-310D-2EE47474B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BC6BE2-0083-E41A-377B-502BD9392E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513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E57013-29A0-7A97-865E-193FA199DB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5129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2BFDE9-A975-F49E-BC08-F7A036096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38040A-7DE5-6863-DC88-8CA0F301C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275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F3CFD-71A1-7D80-DD79-36F23C5B5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92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F18F5E-3122-8979-0D4C-01F547D84A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13297E-35FA-95DC-16FD-90366EE392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13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DBC725-5015-CA54-4ED1-E60235E0E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A3CFD6-1A4C-44C8-228D-DF9F350B3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64C38F-2622-184A-B65B-CA0686E64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626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83187-2121-2FE4-A4F7-416F7B64F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D9878-DCC1-8DB4-191C-350BEF557F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D26A4-E397-251F-8A7E-7C785DF22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5B891-1126-FD48-43A0-831BCA129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CFC0D-11B1-F167-9579-977BB8647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79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&amp; aw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erson walking on the water&#10;&#10;Description automatically generated">
            <a:extLst>
              <a:ext uri="{FF2B5EF4-FFF2-40B4-BE49-F238E27FC236}">
                <a16:creationId xmlns:a16="http://schemas.microsoft.com/office/drawing/2014/main" id="{DCD0918C-6190-778F-06CC-98421F56AB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 descr="Icon&#10;&#10;Description automatically generated with medium confidence">
            <a:extLst>
              <a:ext uri="{FF2B5EF4-FFF2-40B4-BE49-F238E27FC236}">
                <a16:creationId xmlns:a16="http://schemas.microsoft.com/office/drawing/2014/main" id="{A410C12C-C482-8E02-064E-5B42ED6A32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3635" y="1711753"/>
            <a:ext cx="1388533" cy="67498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068F9-5863-2664-BCA6-FD53E102B6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6738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11/09/2025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206E1-450E-A031-AC06-E1C0D8B0B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B5C8D-3E98-A2D2-D49A-DC2690438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16" name="Picture 15" descr="A picture containing text, clipart, tableware&#10;&#10;Description automatically generated">
            <a:extLst>
              <a:ext uri="{FF2B5EF4-FFF2-40B4-BE49-F238E27FC236}">
                <a16:creationId xmlns:a16="http://schemas.microsoft.com/office/drawing/2014/main" id="{DB4E6597-98F2-90D1-108E-F3A699611DE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10532" y="3282961"/>
            <a:ext cx="1356875" cy="23219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F75E8FE-40DA-0ECD-0B85-573099862713}"/>
              </a:ext>
            </a:extLst>
          </p:cNvPr>
          <p:cNvSpPr txBox="1"/>
          <p:nvPr userDrawn="1"/>
        </p:nvSpPr>
        <p:spPr>
          <a:xfrm rot="16200000">
            <a:off x="40030" y="5620948"/>
            <a:ext cx="1024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confidential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6F033117-46DC-C51F-E765-1828EC1E36B4}"/>
              </a:ext>
            </a:extLst>
          </p:cNvPr>
          <p:cNvSpPr/>
          <p:nvPr userDrawn="1"/>
        </p:nvSpPr>
        <p:spPr>
          <a:xfrm>
            <a:off x="10904331" y="-20322"/>
            <a:ext cx="1367724" cy="6885585"/>
          </a:xfrm>
          <a:custGeom>
            <a:avLst/>
            <a:gdLst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0 w 3122596"/>
              <a:gd name="connsiteY3" fmla="*/ 6858000 h 6858000"/>
              <a:gd name="connsiteX4" fmla="*/ 0 w 3122596"/>
              <a:gd name="connsiteY4" fmla="*/ 0 h 6858000"/>
              <a:gd name="connsiteX0" fmla="*/ 0 w 3122596"/>
              <a:gd name="connsiteY0" fmla="*/ 0 h 6886876"/>
              <a:gd name="connsiteX1" fmla="*/ 3122596 w 3122596"/>
              <a:gd name="connsiteY1" fmla="*/ 0 h 6886876"/>
              <a:gd name="connsiteX2" fmla="*/ 3122596 w 3122596"/>
              <a:gd name="connsiteY2" fmla="*/ 6858000 h 6886876"/>
              <a:gd name="connsiteX3" fmla="*/ 1482290 w 3122596"/>
              <a:gd name="connsiteY3" fmla="*/ 6886876 h 6886876"/>
              <a:gd name="connsiteX4" fmla="*/ 0 w 3122596"/>
              <a:gd name="connsiteY4" fmla="*/ 0 h 6886876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60493 w 3183089"/>
              <a:gd name="connsiteY0" fmla="*/ 0 h 6858000"/>
              <a:gd name="connsiteX1" fmla="*/ 3183089 w 3183089"/>
              <a:gd name="connsiteY1" fmla="*/ 0 h 6858000"/>
              <a:gd name="connsiteX2" fmla="*/ 3183089 w 3183089"/>
              <a:gd name="connsiteY2" fmla="*/ 6858000 h 6858000"/>
              <a:gd name="connsiteX3" fmla="*/ 1276083 w 3183089"/>
              <a:gd name="connsiteY3" fmla="*/ 6855126 h 6858000"/>
              <a:gd name="connsiteX4" fmla="*/ 60493 w 3183089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10085 h 6868085"/>
              <a:gd name="connsiteX1" fmla="*/ 797935 w 3122596"/>
              <a:gd name="connsiteY1" fmla="*/ 0 h 6868085"/>
              <a:gd name="connsiteX2" fmla="*/ 3122596 w 3122596"/>
              <a:gd name="connsiteY2" fmla="*/ 6868085 h 6868085"/>
              <a:gd name="connsiteX3" fmla="*/ 1215590 w 3122596"/>
              <a:gd name="connsiteY3" fmla="*/ 6865211 h 6868085"/>
              <a:gd name="connsiteX4" fmla="*/ 0 w 3122596"/>
              <a:gd name="connsiteY4" fmla="*/ 10085 h 6868085"/>
              <a:gd name="connsiteX0" fmla="*/ 0 w 3122596"/>
              <a:gd name="connsiteY0" fmla="*/ 0 h 6858000"/>
              <a:gd name="connsiteX1" fmla="*/ 1357669 w 3122596"/>
              <a:gd name="connsiteY1" fmla="*/ 5043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1468608"/>
              <a:gd name="connsiteY0" fmla="*/ 0 h 6855126"/>
              <a:gd name="connsiteX1" fmla="*/ 1357669 w 1468608"/>
              <a:gd name="connsiteY1" fmla="*/ 5043 h 6855126"/>
              <a:gd name="connsiteX2" fmla="*/ 1468608 w 1468608"/>
              <a:gd name="connsiteY2" fmla="*/ 6852957 h 6855126"/>
              <a:gd name="connsiteX3" fmla="*/ 1215590 w 1468608"/>
              <a:gd name="connsiteY3" fmla="*/ 6855126 h 6855126"/>
              <a:gd name="connsiteX4" fmla="*/ 0 w 1468608"/>
              <a:gd name="connsiteY4" fmla="*/ 0 h 6855126"/>
              <a:gd name="connsiteX0" fmla="*/ 0 w 1372798"/>
              <a:gd name="connsiteY0" fmla="*/ 0 h 6855126"/>
              <a:gd name="connsiteX1" fmla="*/ 1357669 w 1372798"/>
              <a:gd name="connsiteY1" fmla="*/ 5043 h 6855126"/>
              <a:gd name="connsiteX2" fmla="*/ 1372798 w 1372798"/>
              <a:gd name="connsiteY2" fmla="*/ 6847914 h 6855126"/>
              <a:gd name="connsiteX3" fmla="*/ 1215590 w 1372798"/>
              <a:gd name="connsiteY3" fmla="*/ 6855126 h 6855126"/>
              <a:gd name="connsiteX4" fmla="*/ 0 w 1372798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12286 w 1357669"/>
              <a:gd name="connsiteY2" fmla="*/ 684791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266902 w 1357669"/>
              <a:gd name="connsiteY2" fmla="*/ 6837829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7059706"/>
              <a:gd name="connsiteX1" fmla="*/ 1357669 w 1357669"/>
              <a:gd name="connsiteY1" fmla="*/ 5043 h 7059706"/>
              <a:gd name="connsiteX2" fmla="*/ 601272 w 1357669"/>
              <a:gd name="connsiteY2" fmla="*/ 7059706 h 7059706"/>
              <a:gd name="connsiteX3" fmla="*/ 1215590 w 1357669"/>
              <a:gd name="connsiteY3" fmla="*/ 6855126 h 7059706"/>
              <a:gd name="connsiteX4" fmla="*/ 0 w 1357669"/>
              <a:gd name="connsiteY4" fmla="*/ 0 h 705970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07243 w 1357669"/>
              <a:gd name="connsiteY2" fmla="*/ 682774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27744"/>
              <a:gd name="connsiteX1" fmla="*/ 1357669 w 1357669"/>
              <a:gd name="connsiteY1" fmla="*/ 5043 h 6827744"/>
              <a:gd name="connsiteX2" fmla="*/ 1307243 w 1357669"/>
              <a:gd name="connsiteY2" fmla="*/ 6827744 h 6827744"/>
              <a:gd name="connsiteX3" fmla="*/ 1205505 w 1357669"/>
              <a:gd name="connsiteY3" fmla="*/ 6814785 h 6827744"/>
              <a:gd name="connsiteX4" fmla="*/ 0 w 1357669"/>
              <a:gd name="connsiteY4" fmla="*/ 0 h 6827744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797488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807573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61871"/>
              <a:gd name="connsiteY0" fmla="*/ 0 h 6814785"/>
              <a:gd name="connsiteX1" fmla="*/ 1361871 w 1361871"/>
              <a:gd name="connsiteY1" fmla="*/ 5043 h 6814785"/>
              <a:gd name="connsiteX2" fmla="*/ 1302201 w 1361871"/>
              <a:gd name="connsiteY2" fmla="*/ 6807573 h 6814785"/>
              <a:gd name="connsiteX3" fmla="*/ 1205505 w 1361871"/>
              <a:gd name="connsiteY3" fmla="*/ 6814785 h 6814785"/>
              <a:gd name="connsiteX4" fmla="*/ 0 w 1361871"/>
              <a:gd name="connsiteY4" fmla="*/ 0 h 6814785"/>
              <a:gd name="connsiteX0" fmla="*/ 0 w 1353466"/>
              <a:gd name="connsiteY0" fmla="*/ 20171 h 6834956"/>
              <a:gd name="connsiteX1" fmla="*/ 1353466 w 1353466"/>
              <a:gd name="connsiteY1" fmla="*/ 0 h 6834956"/>
              <a:gd name="connsiteX2" fmla="*/ 1302201 w 1353466"/>
              <a:gd name="connsiteY2" fmla="*/ 6827744 h 6834956"/>
              <a:gd name="connsiteX3" fmla="*/ 1205505 w 1353466"/>
              <a:gd name="connsiteY3" fmla="*/ 6834956 h 6834956"/>
              <a:gd name="connsiteX4" fmla="*/ 0 w 1353466"/>
              <a:gd name="connsiteY4" fmla="*/ 20171 h 6834956"/>
              <a:gd name="connsiteX0" fmla="*/ 0 w 1357668"/>
              <a:gd name="connsiteY0" fmla="*/ 11767 h 6834956"/>
              <a:gd name="connsiteX1" fmla="*/ 1357668 w 1357668"/>
              <a:gd name="connsiteY1" fmla="*/ 0 h 6834956"/>
              <a:gd name="connsiteX2" fmla="*/ 1306403 w 1357668"/>
              <a:gd name="connsiteY2" fmla="*/ 6827744 h 6834956"/>
              <a:gd name="connsiteX3" fmla="*/ 1209707 w 1357668"/>
              <a:gd name="connsiteY3" fmla="*/ 6834956 h 6834956"/>
              <a:gd name="connsiteX4" fmla="*/ 0 w 1357668"/>
              <a:gd name="connsiteY4" fmla="*/ 11767 h 683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668" h="6834956">
                <a:moveTo>
                  <a:pt x="0" y="11767"/>
                </a:moveTo>
                <a:lnTo>
                  <a:pt x="1357668" y="0"/>
                </a:lnTo>
                <a:lnTo>
                  <a:pt x="1306403" y="6827744"/>
                </a:lnTo>
                <a:lnTo>
                  <a:pt x="1209707" y="6834956"/>
                </a:lnTo>
                <a:cubicBezTo>
                  <a:pt x="1216324" y="5088706"/>
                  <a:pt x="882316" y="2151238"/>
                  <a:pt x="0" y="117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67BB3DA-441D-8AF7-8071-208C601D9B52}"/>
              </a:ext>
            </a:extLst>
          </p:cNvPr>
          <p:cNvSpPr/>
          <p:nvPr userDrawn="1"/>
        </p:nvSpPr>
        <p:spPr>
          <a:xfrm>
            <a:off x="9508609" y="4272375"/>
            <a:ext cx="4842739" cy="4842739"/>
          </a:xfrm>
          <a:prstGeom prst="ellipse">
            <a:avLst/>
          </a:prstGeom>
          <a:solidFill>
            <a:srgbClr val="6DD174">
              <a:alpha val="2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A9A142A5-31FF-E99C-974E-D9EF870581F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5112" y="4711641"/>
            <a:ext cx="697445" cy="6974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5FBC74-F001-7BB7-1EB0-F76FED193F1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1283" y="4854872"/>
            <a:ext cx="746339" cy="746339"/>
          </a:xfrm>
          <a:prstGeom prst="rect">
            <a:avLst/>
          </a:prstGeom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5655E480-C3C9-21FE-7056-3BCF3A690F2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736" y="6192152"/>
            <a:ext cx="591539" cy="528441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low confidence">
            <a:extLst>
              <a:ext uri="{FF2B5EF4-FFF2-40B4-BE49-F238E27FC236}">
                <a16:creationId xmlns:a16="http://schemas.microsoft.com/office/drawing/2014/main" id="{232888F4-3391-7248-0557-DB7720E99A1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9964" y="5558721"/>
            <a:ext cx="1065527" cy="551435"/>
          </a:xfrm>
          <a:prstGeom prst="rect">
            <a:avLst/>
          </a:prstGeom>
        </p:spPr>
      </p:pic>
      <p:pic>
        <p:nvPicPr>
          <p:cNvPr id="14" name="Picture 13" descr="Text&#10;&#10;Description automatically generated with medium confidence">
            <a:extLst>
              <a:ext uri="{FF2B5EF4-FFF2-40B4-BE49-F238E27FC236}">
                <a16:creationId xmlns:a16="http://schemas.microsoft.com/office/drawing/2014/main" id="{06E0E7C1-4ED8-3578-EEAB-F301F567B7D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5070" y="5500544"/>
            <a:ext cx="613053" cy="613053"/>
          </a:xfrm>
          <a:prstGeom prst="rect">
            <a:avLst/>
          </a:prstGeom>
        </p:spPr>
      </p:pic>
      <p:pic>
        <p:nvPicPr>
          <p:cNvPr id="15" name="Picture 14" descr="Logo&#10;&#10;Description automatically generated with medium confidence">
            <a:extLst>
              <a:ext uri="{FF2B5EF4-FFF2-40B4-BE49-F238E27FC236}">
                <a16:creationId xmlns:a16="http://schemas.microsoft.com/office/drawing/2014/main" id="{0EBA2FD9-416A-B320-D206-5F1345B4CC5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8392" y="6151879"/>
            <a:ext cx="808673" cy="555289"/>
          </a:xfrm>
          <a:prstGeom prst="rect">
            <a:avLst/>
          </a:prstGeom>
        </p:spPr>
      </p:pic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D9CB34FA-F702-3C2B-DAB4-4C33EE62F24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7523" y="6138670"/>
            <a:ext cx="613052" cy="61705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93823F9-E94E-3D33-19D0-63A52E2BA3F8}"/>
              </a:ext>
            </a:extLst>
          </p:cNvPr>
          <p:cNvSpPr txBox="1"/>
          <p:nvPr userDrawn="1"/>
        </p:nvSpPr>
        <p:spPr>
          <a:xfrm>
            <a:off x="1227138" y="1152525"/>
            <a:ext cx="4581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Thank you for saving fuel – and the planet!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276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3AAA5-605D-FE35-539B-4806169E1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695852"/>
            <a:ext cx="10121766" cy="11218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97D84-C5A5-18CB-F973-DA70D04AC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17" y="1901825"/>
            <a:ext cx="10121766" cy="43513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068F9-5863-2664-BCA6-FD53E102B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206E1-450E-A031-AC06-E1C0D8B0B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B5C8D-3E98-A2D2-D49A-DC2690438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51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9871C0-4D0E-4B65-F2BC-61BF62316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EE8F96-FE07-4F4F-8D5F-94E4D54D15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48270" y="365125"/>
            <a:ext cx="762422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EB640-787F-58A3-C55E-5910CD9E0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30D0E-8521-1BD5-B352-9D19762CE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6FEDC1-36AF-FF47-8236-89AA75AA1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6E7F722B-9F6B-7D1A-4157-03428D38B0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94625" y="3230732"/>
            <a:ext cx="1508125" cy="30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50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nd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443B788-D294-4F33-A341-F30D79E635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42125" y="1700213"/>
            <a:ext cx="5349875" cy="439261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00" y="1700213"/>
            <a:ext cx="5257800" cy="43926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994E9E7-F922-41AC-A778-198F85C55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3352" y="6453187"/>
            <a:ext cx="11665296" cy="287114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pPr algn="r"/>
            <a:r>
              <a:rPr lang="fi-FI"/>
              <a:t>	</a:t>
            </a:r>
            <a:r>
              <a:rPr lang="en-US" spc="50"/>
              <a:t>NORSEPOWER OY LTD   |   TALLBERGINKATU 2A, FI-00180, HELSINKI, FINLAND   			</a:t>
            </a:r>
            <a:r>
              <a:rPr lang="fi-FI"/>
              <a:t> </a:t>
            </a:r>
            <a:fld id="{B5B83F94-D255-BC46-AFB1-EB299EF5071D}" type="datetime1">
              <a:rPr lang="fi-FI" smtClean="0"/>
              <a:pPr algn="r"/>
              <a:t>11.9.2025</a:t>
            </a:fld>
            <a:r>
              <a:rPr lang="fi-FI"/>
              <a:t>   |  </a:t>
            </a:r>
            <a:r>
              <a:rPr lang="en-US" spc="50"/>
              <a:t>CONFIDENTIAL  |  </a:t>
            </a:r>
            <a:r>
              <a:rPr lang="en-US"/>
              <a:t> </a:t>
            </a:r>
            <a:fld id="{9B8CDF1A-3CDE-4195-AF23-CDCF2878DEB5}" type="slidenum">
              <a:rPr lang="en-US" smtClean="0"/>
              <a:pPr algn="r"/>
              <a:t>‹#›</a:t>
            </a:fld>
            <a:endParaRPr lang="en-US" spc="50"/>
          </a:p>
        </p:txBody>
      </p:sp>
    </p:spTree>
    <p:extLst>
      <p:ext uri="{BB962C8B-B14F-4D97-AF65-F5344CB8AC3E}">
        <p14:creationId xmlns:p14="http://schemas.microsoft.com/office/powerpoint/2010/main" val="333025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: sky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e background with white spots&#10;&#10;Description automatically generated">
            <a:extLst>
              <a:ext uri="{FF2B5EF4-FFF2-40B4-BE49-F238E27FC236}">
                <a16:creationId xmlns:a16="http://schemas.microsoft.com/office/drawing/2014/main" id="{1C58FCA4-6634-F584-8F5E-47BD9AE4A6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" y="0"/>
            <a:ext cx="1218941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C3AAA5-605D-FE35-539B-4806169E1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657194"/>
            <a:ext cx="10121766" cy="11565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97D84-C5A5-18CB-F973-DA70D04AC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20" y="1901825"/>
            <a:ext cx="10121766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068F9-5863-2664-BCA6-FD53E102B6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6738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11/09/2025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206E1-450E-A031-AC06-E1C0D8B0B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B5C8D-3E98-A2D2-D49A-DC2690438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16" name="Picture 15" descr="A picture containing text, clipart, tableware&#10;&#10;Description automatically generated">
            <a:extLst>
              <a:ext uri="{FF2B5EF4-FFF2-40B4-BE49-F238E27FC236}">
                <a16:creationId xmlns:a16="http://schemas.microsoft.com/office/drawing/2014/main" id="{DB4E6597-98F2-90D1-108E-F3A699611D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10532" y="3282961"/>
            <a:ext cx="1356875" cy="23219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F75E8FE-40DA-0ECD-0B85-573099862713}"/>
              </a:ext>
            </a:extLst>
          </p:cNvPr>
          <p:cNvSpPr txBox="1"/>
          <p:nvPr userDrawn="1"/>
        </p:nvSpPr>
        <p:spPr>
          <a:xfrm rot="16200000">
            <a:off x="40030" y="5620948"/>
            <a:ext cx="1024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confidential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6F033117-46DC-C51F-E765-1828EC1E36B4}"/>
              </a:ext>
            </a:extLst>
          </p:cNvPr>
          <p:cNvSpPr/>
          <p:nvPr userDrawn="1"/>
        </p:nvSpPr>
        <p:spPr>
          <a:xfrm>
            <a:off x="10904331" y="-20322"/>
            <a:ext cx="1367724" cy="6885585"/>
          </a:xfrm>
          <a:custGeom>
            <a:avLst/>
            <a:gdLst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0 w 3122596"/>
              <a:gd name="connsiteY3" fmla="*/ 6858000 h 6858000"/>
              <a:gd name="connsiteX4" fmla="*/ 0 w 3122596"/>
              <a:gd name="connsiteY4" fmla="*/ 0 h 6858000"/>
              <a:gd name="connsiteX0" fmla="*/ 0 w 3122596"/>
              <a:gd name="connsiteY0" fmla="*/ 0 h 6886876"/>
              <a:gd name="connsiteX1" fmla="*/ 3122596 w 3122596"/>
              <a:gd name="connsiteY1" fmla="*/ 0 h 6886876"/>
              <a:gd name="connsiteX2" fmla="*/ 3122596 w 3122596"/>
              <a:gd name="connsiteY2" fmla="*/ 6858000 h 6886876"/>
              <a:gd name="connsiteX3" fmla="*/ 1482290 w 3122596"/>
              <a:gd name="connsiteY3" fmla="*/ 6886876 h 6886876"/>
              <a:gd name="connsiteX4" fmla="*/ 0 w 3122596"/>
              <a:gd name="connsiteY4" fmla="*/ 0 h 6886876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60493 w 3183089"/>
              <a:gd name="connsiteY0" fmla="*/ 0 h 6858000"/>
              <a:gd name="connsiteX1" fmla="*/ 3183089 w 3183089"/>
              <a:gd name="connsiteY1" fmla="*/ 0 h 6858000"/>
              <a:gd name="connsiteX2" fmla="*/ 3183089 w 3183089"/>
              <a:gd name="connsiteY2" fmla="*/ 6858000 h 6858000"/>
              <a:gd name="connsiteX3" fmla="*/ 1276083 w 3183089"/>
              <a:gd name="connsiteY3" fmla="*/ 6855126 h 6858000"/>
              <a:gd name="connsiteX4" fmla="*/ 60493 w 3183089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10085 h 6868085"/>
              <a:gd name="connsiteX1" fmla="*/ 797935 w 3122596"/>
              <a:gd name="connsiteY1" fmla="*/ 0 h 6868085"/>
              <a:gd name="connsiteX2" fmla="*/ 3122596 w 3122596"/>
              <a:gd name="connsiteY2" fmla="*/ 6868085 h 6868085"/>
              <a:gd name="connsiteX3" fmla="*/ 1215590 w 3122596"/>
              <a:gd name="connsiteY3" fmla="*/ 6865211 h 6868085"/>
              <a:gd name="connsiteX4" fmla="*/ 0 w 3122596"/>
              <a:gd name="connsiteY4" fmla="*/ 10085 h 6868085"/>
              <a:gd name="connsiteX0" fmla="*/ 0 w 3122596"/>
              <a:gd name="connsiteY0" fmla="*/ 0 h 6858000"/>
              <a:gd name="connsiteX1" fmla="*/ 1357669 w 3122596"/>
              <a:gd name="connsiteY1" fmla="*/ 5043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1468608"/>
              <a:gd name="connsiteY0" fmla="*/ 0 h 6855126"/>
              <a:gd name="connsiteX1" fmla="*/ 1357669 w 1468608"/>
              <a:gd name="connsiteY1" fmla="*/ 5043 h 6855126"/>
              <a:gd name="connsiteX2" fmla="*/ 1468608 w 1468608"/>
              <a:gd name="connsiteY2" fmla="*/ 6852957 h 6855126"/>
              <a:gd name="connsiteX3" fmla="*/ 1215590 w 1468608"/>
              <a:gd name="connsiteY3" fmla="*/ 6855126 h 6855126"/>
              <a:gd name="connsiteX4" fmla="*/ 0 w 1468608"/>
              <a:gd name="connsiteY4" fmla="*/ 0 h 6855126"/>
              <a:gd name="connsiteX0" fmla="*/ 0 w 1372798"/>
              <a:gd name="connsiteY0" fmla="*/ 0 h 6855126"/>
              <a:gd name="connsiteX1" fmla="*/ 1357669 w 1372798"/>
              <a:gd name="connsiteY1" fmla="*/ 5043 h 6855126"/>
              <a:gd name="connsiteX2" fmla="*/ 1372798 w 1372798"/>
              <a:gd name="connsiteY2" fmla="*/ 6847914 h 6855126"/>
              <a:gd name="connsiteX3" fmla="*/ 1215590 w 1372798"/>
              <a:gd name="connsiteY3" fmla="*/ 6855126 h 6855126"/>
              <a:gd name="connsiteX4" fmla="*/ 0 w 1372798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12286 w 1357669"/>
              <a:gd name="connsiteY2" fmla="*/ 684791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266902 w 1357669"/>
              <a:gd name="connsiteY2" fmla="*/ 6837829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7059706"/>
              <a:gd name="connsiteX1" fmla="*/ 1357669 w 1357669"/>
              <a:gd name="connsiteY1" fmla="*/ 5043 h 7059706"/>
              <a:gd name="connsiteX2" fmla="*/ 601272 w 1357669"/>
              <a:gd name="connsiteY2" fmla="*/ 7059706 h 7059706"/>
              <a:gd name="connsiteX3" fmla="*/ 1215590 w 1357669"/>
              <a:gd name="connsiteY3" fmla="*/ 6855126 h 7059706"/>
              <a:gd name="connsiteX4" fmla="*/ 0 w 1357669"/>
              <a:gd name="connsiteY4" fmla="*/ 0 h 705970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07243 w 1357669"/>
              <a:gd name="connsiteY2" fmla="*/ 682774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27744"/>
              <a:gd name="connsiteX1" fmla="*/ 1357669 w 1357669"/>
              <a:gd name="connsiteY1" fmla="*/ 5043 h 6827744"/>
              <a:gd name="connsiteX2" fmla="*/ 1307243 w 1357669"/>
              <a:gd name="connsiteY2" fmla="*/ 6827744 h 6827744"/>
              <a:gd name="connsiteX3" fmla="*/ 1205505 w 1357669"/>
              <a:gd name="connsiteY3" fmla="*/ 6814785 h 6827744"/>
              <a:gd name="connsiteX4" fmla="*/ 0 w 1357669"/>
              <a:gd name="connsiteY4" fmla="*/ 0 h 6827744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797488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807573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61871"/>
              <a:gd name="connsiteY0" fmla="*/ 0 h 6814785"/>
              <a:gd name="connsiteX1" fmla="*/ 1361871 w 1361871"/>
              <a:gd name="connsiteY1" fmla="*/ 5043 h 6814785"/>
              <a:gd name="connsiteX2" fmla="*/ 1302201 w 1361871"/>
              <a:gd name="connsiteY2" fmla="*/ 6807573 h 6814785"/>
              <a:gd name="connsiteX3" fmla="*/ 1205505 w 1361871"/>
              <a:gd name="connsiteY3" fmla="*/ 6814785 h 6814785"/>
              <a:gd name="connsiteX4" fmla="*/ 0 w 1361871"/>
              <a:gd name="connsiteY4" fmla="*/ 0 h 6814785"/>
              <a:gd name="connsiteX0" fmla="*/ 0 w 1353466"/>
              <a:gd name="connsiteY0" fmla="*/ 20171 h 6834956"/>
              <a:gd name="connsiteX1" fmla="*/ 1353466 w 1353466"/>
              <a:gd name="connsiteY1" fmla="*/ 0 h 6834956"/>
              <a:gd name="connsiteX2" fmla="*/ 1302201 w 1353466"/>
              <a:gd name="connsiteY2" fmla="*/ 6827744 h 6834956"/>
              <a:gd name="connsiteX3" fmla="*/ 1205505 w 1353466"/>
              <a:gd name="connsiteY3" fmla="*/ 6834956 h 6834956"/>
              <a:gd name="connsiteX4" fmla="*/ 0 w 1353466"/>
              <a:gd name="connsiteY4" fmla="*/ 20171 h 6834956"/>
              <a:gd name="connsiteX0" fmla="*/ 0 w 1357668"/>
              <a:gd name="connsiteY0" fmla="*/ 11767 h 6834956"/>
              <a:gd name="connsiteX1" fmla="*/ 1357668 w 1357668"/>
              <a:gd name="connsiteY1" fmla="*/ 0 h 6834956"/>
              <a:gd name="connsiteX2" fmla="*/ 1306403 w 1357668"/>
              <a:gd name="connsiteY2" fmla="*/ 6827744 h 6834956"/>
              <a:gd name="connsiteX3" fmla="*/ 1209707 w 1357668"/>
              <a:gd name="connsiteY3" fmla="*/ 6834956 h 6834956"/>
              <a:gd name="connsiteX4" fmla="*/ 0 w 1357668"/>
              <a:gd name="connsiteY4" fmla="*/ 11767 h 683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668" h="6834956">
                <a:moveTo>
                  <a:pt x="0" y="11767"/>
                </a:moveTo>
                <a:lnTo>
                  <a:pt x="1357668" y="0"/>
                </a:lnTo>
                <a:lnTo>
                  <a:pt x="1306403" y="6827744"/>
                </a:lnTo>
                <a:lnTo>
                  <a:pt x="1209707" y="6834956"/>
                </a:lnTo>
                <a:cubicBezTo>
                  <a:pt x="1216324" y="5088706"/>
                  <a:pt x="882316" y="2151238"/>
                  <a:pt x="0" y="117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198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: sky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lue background with white spots&#10;&#10;Description automatically generated">
            <a:extLst>
              <a:ext uri="{FF2B5EF4-FFF2-40B4-BE49-F238E27FC236}">
                <a16:creationId xmlns:a16="http://schemas.microsoft.com/office/drawing/2014/main" id="{8F15DF42-7D73-95DB-1F73-E028EBB045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" y="0"/>
            <a:ext cx="12190991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068F9-5863-2664-BCA6-FD53E102B6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9804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206E1-450E-A031-AC06-E1C0D8B0B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B5C8D-3E98-A2D2-D49A-DC2690438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15" name="Picture 14" descr="A picture containing text, clipart, tableware&#10;&#10;Description automatically generated">
            <a:extLst>
              <a:ext uri="{FF2B5EF4-FFF2-40B4-BE49-F238E27FC236}">
                <a16:creationId xmlns:a16="http://schemas.microsoft.com/office/drawing/2014/main" id="{709EAF15-3B95-388D-4F71-97FEC5F4DC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10532" y="3282961"/>
            <a:ext cx="1356875" cy="232192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23CD154-439F-4BC6-1F8F-4DB1D95A9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17" y="1901825"/>
            <a:ext cx="10121766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E4C910-3437-1AB9-08C8-28510DCC4653}"/>
              </a:ext>
            </a:extLst>
          </p:cNvPr>
          <p:cNvSpPr txBox="1"/>
          <p:nvPr userDrawn="1"/>
        </p:nvSpPr>
        <p:spPr>
          <a:xfrm rot="16200000">
            <a:off x="40030" y="5620948"/>
            <a:ext cx="1024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confidential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2" name="Rectangle 11">
            <a:extLst>
              <a:ext uri="{FF2B5EF4-FFF2-40B4-BE49-F238E27FC236}">
                <a16:creationId xmlns:a16="http://schemas.microsoft.com/office/drawing/2014/main" id="{D077C3DB-C94F-D610-052C-025354A6184C}"/>
              </a:ext>
            </a:extLst>
          </p:cNvPr>
          <p:cNvSpPr/>
          <p:nvPr userDrawn="1"/>
        </p:nvSpPr>
        <p:spPr>
          <a:xfrm>
            <a:off x="10904331" y="-20322"/>
            <a:ext cx="1367724" cy="6885585"/>
          </a:xfrm>
          <a:custGeom>
            <a:avLst/>
            <a:gdLst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0 w 3122596"/>
              <a:gd name="connsiteY3" fmla="*/ 6858000 h 6858000"/>
              <a:gd name="connsiteX4" fmla="*/ 0 w 3122596"/>
              <a:gd name="connsiteY4" fmla="*/ 0 h 6858000"/>
              <a:gd name="connsiteX0" fmla="*/ 0 w 3122596"/>
              <a:gd name="connsiteY0" fmla="*/ 0 h 6886876"/>
              <a:gd name="connsiteX1" fmla="*/ 3122596 w 3122596"/>
              <a:gd name="connsiteY1" fmla="*/ 0 h 6886876"/>
              <a:gd name="connsiteX2" fmla="*/ 3122596 w 3122596"/>
              <a:gd name="connsiteY2" fmla="*/ 6858000 h 6886876"/>
              <a:gd name="connsiteX3" fmla="*/ 1482290 w 3122596"/>
              <a:gd name="connsiteY3" fmla="*/ 6886876 h 6886876"/>
              <a:gd name="connsiteX4" fmla="*/ 0 w 3122596"/>
              <a:gd name="connsiteY4" fmla="*/ 0 h 6886876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60493 w 3183089"/>
              <a:gd name="connsiteY0" fmla="*/ 0 h 6858000"/>
              <a:gd name="connsiteX1" fmla="*/ 3183089 w 3183089"/>
              <a:gd name="connsiteY1" fmla="*/ 0 h 6858000"/>
              <a:gd name="connsiteX2" fmla="*/ 3183089 w 3183089"/>
              <a:gd name="connsiteY2" fmla="*/ 6858000 h 6858000"/>
              <a:gd name="connsiteX3" fmla="*/ 1276083 w 3183089"/>
              <a:gd name="connsiteY3" fmla="*/ 6855126 h 6858000"/>
              <a:gd name="connsiteX4" fmla="*/ 60493 w 3183089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10085 h 6868085"/>
              <a:gd name="connsiteX1" fmla="*/ 797935 w 3122596"/>
              <a:gd name="connsiteY1" fmla="*/ 0 h 6868085"/>
              <a:gd name="connsiteX2" fmla="*/ 3122596 w 3122596"/>
              <a:gd name="connsiteY2" fmla="*/ 6868085 h 6868085"/>
              <a:gd name="connsiteX3" fmla="*/ 1215590 w 3122596"/>
              <a:gd name="connsiteY3" fmla="*/ 6865211 h 6868085"/>
              <a:gd name="connsiteX4" fmla="*/ 0 w 3122596"/>
              <a:gd name="connsiteY4" fmla="*/ 10085 h 6868085"/>
              <a:gd name="connsiteX0" fmla="*/ 0 w 3122596"/>
              <a:gd name="connsiteY0" fmla="*/ 0 h 6858000"/>
              <a:gd name="connsiteX1" fmla="*/ 1357669 w 3122596"/>
              <a:gd name="connsiteY1" fmla="*/ 5043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1468608"/>
              <a:gd name="connsiteY0" fmla="*/ 0 h 6855126"/>
              <a:gd name="connsiteX1" fmla="*/ 1357669 w 1468608"/>
              <a:gd name="connsiteY1" fmla="*/ 5043 h 6855126"/>
              <a:gd name="connsiteX2" fmla="*/ 1468608 w 1468608"/>
              <a:gd name="connsiteY2" fmla="*/ 6852957 h 6855126"/>
              <a:gd name="connsiteX3" fmla="*/ 1215590 w 1468608"/>
              <a:gd name="connsiteY3" fmla="*/ 6855126 h 6855126"/>
              <a:gd name="connsiteX4" fmla="*/ 0 w 1468608"/>
              <a:gd name="connsiteY4" fmla="*/ 0 h 6855126"/>
              <a:gd name="connsiteX0" fmla="*/ 0 w 1372798"/>
              <a:gd name="connsiteY0" fmla="*/ 0 h 6855126"/>
              <a:gd name="connsiteX1" fmla="*/ 1357669 w 1372798"/>
              <a:gd name="connsiteY1" fmla="*/ 5043 h 6855126"/>
              <a:gd name="connsiteX2" fmla="*/ 1372798 w 1372798"/>
              <a:gd name="connsiteY2" fmla="*/ 6847914 h 6855126"/>
              <a:gd name="connsiteX3" fmla="*/ 1215590 w 1372798"/>
              <a:gd name="connsiteY3" fmla="*/ 6855126 h 6855126"/>
              <a:gd name="connsiteX4" fmla="*/ 0 w 1372798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12286 w 1357669"/>
              <a:gd name="connsiteY2" fmla="*/ 684791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266902 w 1357669"/>
              <a:gd name="connsiteY2" fmla="*/ 6837829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7059706"/>
              <a:gd name="connsiteX1" fmla="*/ 1357669 w 1357669"/>
              <a:gd name="connsiteY1" fmla="*/ 5043 h 7059706"/>
              <a:gd name="connsiteX2" fmla="*/ 601272 w 1357669"/>
              <a:gd name="connsiteY2" fmla="*/ 7059706 h 7059706"/>
              <a:gd name="connsiteX3" fmla="*/ 1215590 w 1357669"/>
              <a:gd name="connsiteY3" fmla="*/ 6855126 h 7059706"/>
              <a:gd name="connsiteX4" fmla="*/ 0 w 1357669"/>
              <a:gd name="connsiteY4" fmla="*/ 0 h 705970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07243 w 1357669"/>
              <a:gd name="connsiteY2" fmla="*/ 682774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27744"/>
              <a:gd name="connsiteX1" fmla="*/ 1357669 w 1357669"/>
              <a:gd name="connsiteY1" fmla="*/ 5043 h 6827744"/>
              <a:gd name="connsiteX2" fmla="*/ 1307243 w 1357669"/>
              <a:gd name="connsiteY2" fmla="*/ 6827744 h 6827744"/>
              <a:gd name="connsiteX3" fmla="*/ 1205505 w 1357669"/>
              <a:gd name="connsiteY3" fmla="*/ 6814785 h 6827744"/>
              <a:gd name="connsiteX4" fmla="*/ 0 w 1357669"/>
              <a:gd name="connsiteY4" fmla="*/ 0 h 6827744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797488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807573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61871"/>
              <a:gd name="connsiteY0" fmla="*/ 0 h 6814785"/>
              <a:gd name="connsiteX1" fmla="*/ 1361871 w 1361871"/>
              <a:gd name="connsiteY1" fmla="*/ 5043 h 6814785"/>
              <a:gd name="connsiteX2" fmla="*/ 1302201 w 1361871"/>
              <a:gd name="connsiteY2" fmla="*/ 6807573 h 6814785"/>
              <a:gd name="connsiteX3" fmla="*/ 1205505 w 1361871"/>
              <a:gd name="connsiteY3" fmla="*/ 6814785 h 6814785"/>
              <a:gd name="connsiteX4" fmla="*/ 0 w 1361871"/>
              <a:gd name="connsiteY4" fmla="*/ 0 h 6814785"/>
              <a:gd name="connsiteX0" fmla="*/ 0 w 1353466"/>
              <a:gd name="connsiteY0" fmla="*/ 20171 h 6834956"/>
              <a:gd name="connsiteX1" fmla="*/ 1353466 w 1353466"/>
              <a:gd name="connsiteY1" fmla="*/ 0 h 6834956"/>
              <a:gd name="connsiteX2" fmla="*/ 1302201 w 1353466"/>
              <a:gd name="connsiteY2" fmla="*/ 6827744 h 6834956"/>
              <a:gd name="connsiteX3" fmla="*/ 1205505 w 1353466"/>
              <a:gd name="connsiteY3" fmla="*/ 6834956 h 6834956"/>
              <a:gd name="connsiteX4" fmla="*/ 0 w 1353466"/>
              <a:gd name="connsiteY4" fmla="*/ 20171 h 6834956"/>
              <a:gd name="connsiteX0" fmla="*/ 0 w 1357668"/>
              <a:gd name="connsiteY0" fmla="*/ 11767 h 6834956"/>
              <a:gd name="connsiteX1" fmla="*/ 1357668 w 1357668"/>
              <a:gd name="connsiteY1" fmla="*/ 0 h 6834956"/>
              <a:gd name="connsiteX2" fmla="*/ 1306403 w 1357668"/>
              <a:gd name="connsiteY2" fmla="*/ 6827744 h 6834956"/>
              <a:gd name="connsiteX3" fmla="*/ 1209707 w 1357668"/>
              <a:gd name="connsiteY3" fmla="*/ 6834956 h 6834956"/>
              <a:gd name="connsiteX4" fmla="*/ 0 w 1357668"/>
              <a:gd name="connsiteY4" fmla="*/ 11767 h 683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668" h="6834956">
                <a:moveTo>
                  <a:pt x="0" y="11767"/>
                </a:moveTo>
                <a:lnTo>
                  <a:pt x="1357668" y="0"/>
                </a:lnTo>
                <a:lnTo>
                  <a:pt x="1306403" y="6827744"/>
                </a:lnTo>
                <a:lnTo>
                  <a:pt x="1209707" y="6834956"/>
                </a:lnTo>
                <a:cubicBezTo>
                  <a:pt x="1216324" y="5088706"/>
                  <a:pt x="882316" y="2151238"/>
                  <a:pt x="0" y="117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3CB2194-1868-FD0F-5A14-E42056F7A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4" y="657194"/>
            <a:ext cx="10121766" cy="11565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820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: sky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e and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4A2C58D9-87FE-52D2-0B5B-B5A11226E3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" y="0"/>
            <a:ext cx="12191011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068F9-5863-2664-BCA6-FD53E102B6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1337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206E1-450E-A031-AC06-E1C0D8B0B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B5C8D-3E98-A2D2-D49A-DC2690438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14" name="Picture 13" descr="A picture containing text, clipart, tableware&#10;&#10;Description automatically generated">
            <a:extLst>
              <a:ext uri="{FF2B5EF4-FFF2-40B4-BE49-F238E27FC236}">
                <a16:creationId xmlns:a16="http://schemas.microsoft.com/office/drawing/2014/main" id="{058EE5D9-BC89-6518-817B-BF2CDE9765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10532" y="3282961"/>
            <a:ext cx="1356875" cy="232192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48BDD4F-FBC8-9847-6D72-9805EF8C4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17" y="1901825"/>
            <a:ext cx="10121766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888757-4844-4E8E-6982-BB0E75CDD05E}"/>
              </a:ext>
            </a:extLst>
          </p:cNvPr>
          <p:cNvSpPr txBox="1"/>
          <p:nvPr userDrawn="1"/>
        </p:nvSpPr>
        <p:spPr>
          <a:xfrm rot="16200000">
            <a:off x="40030" y="5620948"/>
            <a:ext cx="1024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confidential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2" name="Rectangle 11">
            <a:extLst>
              <a:ext uri="{FF2B5EF4-FFF2-40B4-BE49-F238E27FC236}">
                <a16:creationId xmlns:a16="http://schemas.microsoft.com/office/drawing/2014/main" id="{774F04FB-A5D0-D38F-C701-3210651D9D69}"/>
              </a:ext>
            </a:extLst>
          </p:cNvPr>
          <p:cNvSpPr/>
          <p:nvPr userDrawn="1"/>
        </p:nvSpPr>
        <p:spPr>
          <a:xfrm>
            <a:off x="10904331" y="-20322"/>
            <a:ext cx="1367724" cy="6885585"/>
          </a:xfrm>
          <a:custGeom>
            <a:avLst/>
            <a:gdLst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0 w 3122596"/>
              <a:gd name="connsiteY3" fmla="*/ 6858000 h 6858000"/>
              <a:gd name="connsiteX4" fmla="*/ 0 w 3122596"/>
              <a:gd name="connsiteY4" fmla="*/ 0 h 6858000"/>
              <a:gd name="connsiteX0" fmla="*/ 0 w 3122596"/>
              <a:gd name="connsiteY0" fmla="*/ 0 h 6886876"/>
              <a:gd name="connsiteX1" fmla="*/ 3122596 w 3122596"/>
              <a:gd name="connsiteY1" fmla="*/ 0 h 6886876"/>
              <a:gd name="connsiteX2" fmla="*/ 3122596 w 3122596"/>
              <a:gd name="connsiteY2" fmla="*/ 6858000 h 6886876"/>
              <a:gd name="connsiteX3" fmla="*/ 1482290 w 3122596"/>
              <a:gd name="connsiteY3" fmla="*/ 6886876 h 6886876"/>
              <a:gd name="connsiteX4" fmla="*/ 0 w 3122596"/>
              <a:gd name="connsiteY4" fmla="*/ 0 h 6886876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60493 w 3183089"/>
              <a:gd name="connsiteY0" fmla="*/ 0 h 6858000"/>
              <a:gd name="connsiteX1" fmla="*/ 3183089 w 3183089"/>
              <a:gd name="connsiteY1" fmla="*/ 0 h 6858000"/>
              <a:gd name="connsiteX2" fmla="*/ 3183089 w 3183089"/>
              <a:gd name="connsiteY2" fmla="*/ 6858000 h 6858000"/>
              <a:gd name="connsiteX3" fmla="*/ 1276083 w 3183089"/>
              <a:gd name="connsiteY3" fmla="*/ 6855126 h 6858000"/>
              <a:gd name="connsiteX4" fmla="*/ 60493 w 3183089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10085 h 6868085"/>
              <a:gd name="connsiteX1" fmla="*/ 797935 w 3122596"/>
              <a:gd name="connsiteY1" fmla="*/ 0 h 6868085"/>
              <a:gd name="connsiteX2" fmla="*/ 3122596 w 3122596"/>
              <a:gd name="connsiteY2" fmla="*/ 6868085 h 6868085"/>
              <a:gd name="connsiteX3" fmla="*/ 1215590 w 3122596"/>
              <a:gd name="connsiteY3" fmla="*/ 6865211 h 6868085"/>
              <a:gd name="connsiteX4" fmla="*/ 0 w 3122596"/>
              <a:gd name="connsiteY4" fmla="*/ 10085 h 6868085"/>
              <a:gd name="connsiteX0" fmla="*/ 0 w 3122596"/>
              <a:gd name="connsiteY0" fmla="*/ 0 h 6858000"/>
              <a:gd name="connsiteX1" fmla="*/ 1357669 w 3122596"/>
              <a:gd name="connsiteY1" fmla="*/ 5043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1468608"/>
              <a:gd name="connsiteY0" fmla="*/ 0 h 6855126"/>
              <a:gd name="connsiteX1" fmla="*/ 1357669 w 1468608"/>
              <a:gd name="connsiteY1" fmla="*/ 5043 h 6855126"/>
              <a:gd name="connsiteX2" fmla="*/ 1468608 w 1468608"/>
              <a:gd name="connsiteY2" fmla="*/ 6852957 h 6855126"/>
              <a:gd name="connsiteX3" fmla="*/ 1215590 w 1468608"/>
              <a:gd name="connsiteY3" fmla="*/ 6855126 h 6855126"/>
              <a:gd name="connsiteX4" fmla="*/ 0 w 1468608"/>
              <a:gd name="connsiteY4" fmla="*/ 0 h 6855126"/>
              <a:gd name="connsiteX0" fmla="*/ 0 w 1372798"/>
              <a:gd name="connsiteY0" fmla="*/ 0 h 6855126"/>
              <a:gd name="connsiteX1" fmla="*/ 1357669 w 1372798"/>
              <a:gd name="connsiteY1" fmla="*/ 5043 h 6855126"/>
              <a:gd name="connsiteX2" fmla="*/ 1372798 w 1372798"/>
              <a:gd name="connsiteY2" fmla="*/ 6847914 h 6855126"/>
              <a:gd name="connsiteX3" fmla="*/ 1215590 w 1372798"/>
              <a:gd name="connsiteY3" fmla="*/ 6855126 h 6855126"/>
              <a:gd name="connsiteX4" fmla="*/ 0 w 1372798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12286 w 1357669"/>
              <a:gd name="connsiteY2" fmla="*/ 684791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266902 w 1357669"/>
              <a:gd name="connsiteY2" fmla="*/ 6837829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7059706"/>
              <a:gd name="connsiteX1" fmla="*/ 1357669 w 1357669"/>
              <a:gd name="connsiteY1" fmla="*/ 5043 h 7059706"/>
              <a:gd name="connsiteX2" fmla="*/ 601272 w 1357669"/>
              <a:gd name="connsiteY2" fmla="*/ 7059706 h 7059706"/>
              <a:gd name="connsiteX3" fmla="*/ 1215590 w 1357669"/>
              <a:gd name="connsiteY3" fmla="*/ 6855126 h 7059706"/>
              <a:gd name="connsiteX4" fmla="*/ 0 w 1357669"/>
              <a:gd name="connsiteY4" fmla="*/ 0 h 705970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07243 w 1357669"/>
              <a:gd name="connsiteY2" fmla="*/ 682774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27744"/>
              <a:gd name="connsiteX1" fmla="*/ 1357669 w 1357669"/>
              <a:gd name="connsiteY1" fmla="*/ 5043 h 6827744"/>
              <a:gd name="connsiteX2" fmla="*/ 1307243 w 1357669"/>
              <a:gd name="connsiteY2" fmla="*/ 6827744 h 6827744"/>
              <a:gd name="connsiteX3" fmla="*/ 1205505 w 1357669"/>
              <a:gd name="connsiteY3" fmla="*/ 6814785 h 6827744"/>
              <a:gd name="connsiteX4" fmla="*/ 0 w 1357669"/>
              <a:gd name="connsiteY4" fmla="*/ 0 h 6827744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797488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807573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61871"/>
              <a:gd name="connsiteY0" fmla="*/ 0 h 6814785"/>
              <a:gd name="connsiteX1" fmla="*/ 1361871 w 1361871"/>
              <a:gd name="connsiteY1" fmla="*/ 5043 h 6814785"/>
              <a:gd name="connsiteX2" fmla="*/ 1302201 w 1361871"/>
              <a:gd name="connsiteY2" fmla="*/ 6807573 h 6814785"/>
              <a:gd name="connsiteX3" fmla="*/ 1205505 w 1361871"/>
              <a:gd name="connsiteY3" fmla="*/ 6814785 h 6814785"/>
              <a:gd name="connsiteX4" fmla="*/ 0 w 1361871"/>
              <a:gd name="connsiteY4" fmla="*/ 0 h 6814785"/>
              <a:gd name="connsiteX0" fmla="*/ 0 w 1353466"/>
              <a:gd name="connsiteY0" fmla="*/ 20171 h 6834956"/>
              <a:gd name="connsiteX1" fmla="*/ 1353466 w 1353466"/>
              <a:gd name="connsiteY1" fmla="*/ 0 h 6834956"/>
              <a:gd name="connsiteX2" fmla="*/ 1302201 w 1353466"/>
              <a:gd name="connsiteY2" fmla="*/ 6827744 h 6834956"/>
              <a:gd name="connsiteX3" fmla="*/ 1205505 w 1353466"/>
              <a:gd name="connsiteY3" fmla="*/ 6834956 h 6834956"/>
              <a:gd name="connsiteX4" fmla="*/ 0 w 1353466"/>
              <a:gd name="connsiteY4" fmla="*/ 20171 h 6834956"/>
              <a:gd name="connsiteX0" fmla="*/ 0 w 1357668"/>
              <a:gd name="connsiteY0" fmla="*/ 11767 h 6834956"/>
              <a:gd name="connsiteX1" fmla="*/ 1357668 w 1357668"/>
              <a:gd name="connsiteY1" fmla="*/ 0 h 6834956"/>
              <a:gd name="connsiteX2" fmla="*/ 1306403 w 1357668"/>
              <a:gd name="connsiteY2" fmla="*/ 6827744 h 6834956"/>
              <a:gd name="connsiteX3" fmla="*/ 1209707 w 1357668"/>
              <a:gd name="connsiteY3" fmla="*/ 6834956 h 6834956"/>
              <a:gd name="connsiteX4" fmla="*/ 0 w 1357668"/>
              <a:gd name="connsiteY4" fmla="*/ 11767 h 683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668" h="6834956">
                <a:moveTo>
                  <a:pt x="0" y="11767"/>
                </a:moveTo>
                <a:lnTo>
                  <a:pt x="1357668" y="0"/>
                </a:lnTo>
                <a:lnTo>
                  <a:pt x="1306403" y="6827744"/>
                </a:lnTo>
                <a:lnTo>
                  <a:pt x="1209707" y="6834956"/>
                </a:lnTo>
                <a:cubicBezTo>
                  <a:pt x="1216324" y="5088706"/>
                  <a:pt x="882316" y="2151238"/>
                  <a:pt x="0" y="117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74ABFF8-BA82-B979-0D2B-41B56ED6D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4" y="657194"/>
            <a:ext cx="10121766" cy="11565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500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BA1AF-6BC7-869C-BA7A-383FD2480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71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D0C4B5-020E-8C16-8D94-3998D675A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8271" y="4589463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191B4-50C2-F2A6-DF36-9CA4986EB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27A0-5900-55F0-0BD9-3CFDE572D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4F048-C057-6C92-EA27-107B9FA9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985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1F9B2-8B16-9BDC-049A-C0B5F8343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D2724-4B7F-2BA0-77B0-9FF5730135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5117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6B3461-4305-2D7D-73A3-E281FF5264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EC530B-2A5A-4487-6BCC-6A17B427B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AF8E21-50D9-ECDD-A7D2-2C881988C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C27C22-A1EF-37EF-3815-D152959A9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219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6C509-DA0F-4F88-053D-5061BC585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71" y="365125"/>
            <a:ext cx="10138829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9410D1-3E6C-0737-5D03-DC30CB1FF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827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5540-E360-2FFA-A47A-20702E7751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48271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C75919-E33F-198D-CF53-A6130D6C06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068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DE5C13-0FE3-13DB-B676-B4F6D25C48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068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F7F44D-AED4-07BE-82C9-AA8B16F35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877C03-F475-D9C6-4788-841CB53A6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A8569D-2C29-7B79-DA48-C61771D6A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94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haped image on right,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FEC10-776A-45BE-5DF1-1D115DE2C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35DE4C-BCF2-B6CD-5D59-C5BA9084A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3A4BF8-A532-4F34-5E07-71A2652C0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A48DF9-4A49-0D6A-1044-209B2D3CC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EC05F32-79FB-2A65-DDF7-0F2965F341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5117" y="1825625"/>
            <a:ext cx="493336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C482619-583F-9B2A-206B-AE5778981D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3522" y="1825622"/>
            <a:ext cx="5063604" cy="4351339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25325"/>
              <a:gd name="connsiteY0" fmla="*/ 0 h 6858000"/>
              <a:gd name="connsiteX1" fmla="*/ 10888980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0 h 6858000"/>
              <a:gd name="connsiteX1" fmla="*/ 10888980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0 h 6858000"/>
              <a:gd name="connsiteX1" fmla="*/ 10893743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9525 h 6867525"/>
              <a:gd name="connsiteX1" fmla="*/ 10912793 w 12125325"/>
              <a:gd name="connsiteY1" fmla="*/ 0 h 6867525"/>
              <a:gd name="connsiteX2" fmla="*/ 12125325 w 12125325"/>
              <a:gd name="connsiteY2" fmla="*/ 6867525 h 6867525"/>
              <a:gd name="connsiteX3" fmla="*/ 0 w 12125325"/>
              <a:gd name="connsiteY3" fmla="*/ 6867525 h 6867525"/>
              <a:gd name="connsiteX4" fmla="*/ 0 w 12125325"/>
              <a:gd name="connsiteY4" fmla="*/ 9525 h 6867525"/>
              <a:gd name="connsiteX0" fmla="*/ 0 w 12125325"/>
              <a:gd name="connsiteY0" fmla="*/ 0 h 6858000"/>
              <a:gd name="connsiteX1" fmla="*/ 10908030 w 12125325"/>
              <a:gd name="connsiteY1" fmla="*/ 4763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4762 h 6862762"/>
              <a:gd name="connsiteX1" fmla="*/ 10922318 w 12125325"/>
              <a:gd name="connsiteY1" fmla="*/ 0 h 6862762"/>
              <a:gd name="connsiteX2" fmla="*/ 12125325 w 12125325"/>
              <a:gd name="connsiteY2" fmla="*/ 6862762 h 6862762"/>
              <a:gd name="connsiteX3" fmla="*/ 0 w 12125325"/>
              <a:gd name="connsiteY3" fmla="*/ 6862762 h 6862762"/>
              <a:gd name="connsiteX4" fmla="*/ 0 w 12125325"/>
              <a:gd name="connsiteY4" fmla="*/ 4762 h 6862762"/>
              <a:gd name="connsiteX0" fmla="*/ 0 w 12125325"/>
              <a:gd name="connsiteY0" fmla="*/ 4762 h 6862762"/>
              <a:gd name="connsiteX1" fmla="*/ 10908030 w 12125325"/>
              <a:gd name="connsiteY1" fmla="*/ 0 h 6862762"/>
              <a:gd name="connsiteX2" fmla="*/ 12125325 w 12125325"/>
              <a:gd name="connsiteY2" fmla="*/ 6862762 h 6862762"/>
              <a:gd name="connsiteX3" fmla="*/ 0 w 12125325"/>
              <a:gd name="connsiteY3" fmla="*/ 6862762 h 6862762"/>
              <a:gd name="connsiteX4" fmla="*/ 0 w 12125325"/>
              <a:gd name="connsiteY4" fmla="*/ 4762 h 6862762"/>
              <a:gd name="connsiteX0" fmla="*/ 1260585 w 13385910"/>
              <a:gd name="connsiteY0" fmla="*/ 4762 h 6881483"/>
              <a:gd name="connsiteX1" fmla="*/ 12168615 w 13385910"/>
              <a:gd name="connsiteY1" fmla="*/ 0 h 6881483"/>
              <a:gd name="connsiteX2" fmla="*/ 13385910 w 13385910"/>
              <a:gd name="connsiteY2" fmla="*/ 6862762 h 6881483"/>
              <a:gd name="connsiteX3" fmla="*/ 0 w 13385910"/>
              <a:gd name="connsiteY3" fmla="*/ 6881483 h 6881483"/>
              <a:gd name="connsiteX4" fmla="*/ 1260585 w 13385910"/>
              <a:gd name="connsiteY4" fmla="*/ 4762 h 6881483"/>
              <a:gd name="connsiteX0" fmla="*/ 49924 w 13385910"/>
              <a:gd name="connsiteY0" fmla="*/ 17243 h 6881483"/>
              <a:gd name="connsiteX1" fmla="*/ 12168615 w 13385910"/>
              <a:gd name="connsiteY1" fmla="*/ 0 h 6881483"/>
              <a:gd name="connsiteX2" fmla="*/ 13385910 w 13385910"/>
              <a:gd name="connsiteY2" fmla="*/ 6862762 h 6881483"/>
              <a:gd name="connsiteX3" fmla="*/ 0 w 13385910"/>
              <a:gd name="connsiteY3" fmla="*/ 6881483 h 6881483"/>
              <a:gd name="connsiteX4" fmla="*/ 49924 w 13385910"/>
              <a:gd name="connsiteY4" fmla="*/ 17243 h 6881483"/>
              <a:gd name="connsiteX0" fmla="*/ 12481 w 13385910"/>
              <a:gd name="connsiteY0" fmla="*/ 17243 h 6881483"/>
              <a:gd name="connsiteX1" fmla="*/ 12168615 w 13385910"/>
              <a:gd name="connsiteY1" fmla="*/ 0 h 6881483"/>
              <a:gd name="connsiteX2" fmla="*/ 13385910 w 13385910"/>
              <a:gd name="connsiteY2" fmla="*/ 6862762 h 6881483"/>
              <a:gd name="connsiteX3" fmla="*/ 0 w 13385910"/>
              <a:gd name="connsiteY3" fmla="*/ 6881483 h 6881483"/>
              <a:gd name="connsiteX4" fmla="*/ 12481 w 13385910"/>
              <a:gd name="connsiteY4" fmla="*/ 17243 h 6881483"/>
              <a:gd name="connsiteX0" fmla="*/ 553 w 13398944"/>
              <a:gd name="connsiteY0" fmla="*/ 17243 h 6881483"/>
              <a:gd name="connsiteX1" fmla="*/ 12181649 w 13398944"/>
              <a:gd name="connsiteY1" fmla="*/ 0 h 6881483"/>
              <a:gd name="connsiteX2" fmla="*/ 13398944 w 13398944"/>
              <a:gd name="connsiteY2" fmla="*/ 6862762 h 6881483"/>
              <a:gd name="connsiteX3" fmla="*/ 13034 w 13398944"/>
              <a:gd name="connsiteY3" fmla="*/ 6881483 h 6881483"/>
              <a:gd name="connsiteX4" fmla="*/ 553 w 13398944"/>
              <a:gd name="connsiteY4" fmla="*/ 17243 h 6881483"/>
              <a:gd name="connsiteX0" fmla="*/ 756 w 13392906"/>
              <a:gd name="connsiteY0" fmla="*/ 17243 h 6881483"/>
              <a:gd name="connsiteX1" fmla="*/ 12175611 w 13392906"/>
              <a:gd name="connsiteY1" fmla="*/ 0 h 6881483"/>
              <a:gd name="connsiteX2" fmla="*/ 13392906 w 13392906"/>
              <a:gd name="connsiteY2" fmla="*/ 6862762 h 6881483"/>
              <a:gd name="connsiteX3" fmla="*/ 6996 w 13392906"/>
              <a:gd name="connsiteY3" fmla="*/ 6881483 h 6881483"/>
              <a:gd name="connsiteX4" fmla="*/ 756 w 13392906"/>
              <a:gd name="connsiteY4" fmla="*/ 17243 h 6881483"/>
              <a:gd name="connsiteX0" fmla="*/ 756 w 13642527"/>
              <a:gd name="connsiteY0" fmla="*/ 17243 h 6881483"/>
              <a:gd name="connsiteX1" fmla="*/ 12175611 w 13642527"/>
              <a:gd name="connsiteY1" fmla="*/ 0 h 6881483"/>
              <a:gd name="connsiteX2" fmla="*/ 13642527 w 13642527"/>
              <a:gd name="connsiteY2" fmla="*/ 6862762 h 6881483"/>
              <a:gd name="connsiteX3" fmla="*/ 6996 w 13642527"/>
              <a:gd name="connsiteY3" fmla="*/ 6881483 h 6881483"/>
              <a:gd name="connsiteX4" fmla="*/ 756 w 13642527"/>
              <a:gd name="connsiteY4" fmla="*/ 17243 h 6881483"/>
              <a:gd name="connsiteX0" fmla="*/ 756 w 13642527"/>
              <a:gd name="connsiteY0" fmla="*/ 11002 h 6875242"/>
              <a:gd name="connsiteX1" fmla="*/ 12381548 w 13642527"/>
              <a:gd name="connsiteY1" fmla="*/ 0 h 6875242"/>
              <a:gd name="connsiteX2" fmla="*/ 13642527 w 13642527"/>
              <a:gd name="connsiteY2" fmla="*/ 6856521 h 6875242"/>
              <a:gd name="connsiteX3" fmla="*/ 6996 w 13642527"/>
              <a:gd name="connsiteY3" fmla="*/ 6875242 h 6875242"/>
              <a:gd name="connsiteX4" fmla="*/ 756 w 13642527"/>
              <a:gd name="connsiteY4" fmla="*/ 11002 h 6875242"/>
              <a:gd name="connsiteX0" fmla="*/ 756 w 14899026"/>
              <a:gd name="connsiteY0" fmla="*/ 11002 h 6883837"/>
              <a:gd name="connsiteX1" fmla="*/ 12381548 w 14899026"/>
              <a:gd name="connsiteY1" fmla="*/ 0 h 6883837"/>
              <a:gd name="connsiteX2" fmla="*/ 14899026 w 14899026"/>
              <a:gd name="connsiteY2" fmla="*/ 6883837 h 6883837"/>
              <a:gd name="connsiteX3" fmla="*/ 6996 w 14899026"/>
              <a:gd name="connsiteY3" fmla="*/ 6875242 h 6883837"/>
              <a:gd name="connsiteX4" fmla="*/ 756 w 14899026"/>
              <a:gd name="connsiteY4" fmla="*/ 11002 h 6883837"/>
              <a:gd name="connsiteX0" fmla="*/ 756 w 14899026"/>
              <a:gd name="connsiteY0" fmla="*/ 0 h 6872835"/>
              <a:gd name="connsiteX1" fmla="*/ 13719993 w 14899026"/>
              <a:gd name="connsiteY1" fmla="*/ 2656 h 6872835"/>
              <a:gd name="connsiteX2" fmla="*/ 14899026 w 14899026"/>
              <a:gd name="connsiteY2" fmla="*/ 6872835 h 6872835"/>
              <a:gd name="connsiteX3" fmla="*/ 6996 w 14899026"/>
              <a:gd name="connsiteY3" fmla="*/ 6864240 h 6872835"/>
              <a:gd name="connsiteX4" fmla="*/ 756 w 14899026"/>
              <a:gd name="connsiteY4" fmla="*/ 0 h 6872835"/>
              <a:gd name="connsiteX0" fmla="*/ 6495591 w 14892030"/>
              <a:gd name="connsiteY0" fmla="*/ 0 h 6887852"/>
              <a:gd name="connsiteX1" fmla="*/ 13712997 w 14892030"/>
              <a:gd name="connsiteY1" fmla="*/ 17673 h 6887852"/>
              <a:gd name="connsiteX2" fmla="*/ 14892030 w 14892030"/>
              <a:gd name="connsiteY2" fmla="*/ 6887852 h 6887852"/>
              <a:gd name="connsiteX3" fmla="*/ 0 w 14892030"/>
              <a:gd name="connsiteY3" fmla="*/ 6879257 h 6887852"/>
              <a:gd name="connsiteX4" fmla="*/ 6495591 w 14892030"/>
              <a:gd name="connsiteY4" fmla="*/ 0 h 6887852"/>
              <a:gd name="connsiteX0" fmla="*/ 1557 w 8397996"/>
              <a:gd name="connsiteY0" fmla="*/ 0 h 6887852"/>
              <a:gd name="connsiteX1" fmla="*/ 7218963 w 8397996"/>
              <a:gd name="connsiteY1" fmla="*/ 17673 h 6887852"/>
              <a:gd name="connsiteX2" fmla="*/ 8397996 w 8397996"/>
              <a:gd name="connsiteY2" fmla="*/ 6887852 h 6887852"/>
              <a:gd name="connsiteX3" fmla="*/ 0 w 8397996"/>
              <a:gd name="connsiteY3" fmla="*/ 6886766 h 6887852"/>
              <a:gd name="connsiteX4" fmla="*/ 1557 w 8397996"/>
              <a:gd name="connsiteY4" fmla="*/ 0 h 6887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97996" h="6887852">
                <a:moveTo>
                  <a:pt x="1557" y="0"/>
                </a:moveTo>
                <a:lnTo>
                  <a:pt x="7218963" y="17673"/>
                </a:lnTo>
                <a:cubicBezTo>
                  <a:pt x="8152413" y="2254143"/>
                  <a:pt x="8382757" y="5135252"/>
                  <a:pt x="8397996" y="6887852"/>
                </a:cubicBezTo>
                <a:lnTo>
                  <a:pt x="0" y="6886766"/>
                </a:lnTo>
                <a:cubicBezTo>
                  <a:pt x="4160" y="4598686"/>
                  <a:pt x="-2603" y="2288080"/>
                  <a:pt x="1557" y="0"/>
                </a:cubicBezTo>
                <a:close/>
              </a:path>
            </a:pathLst>
          </a:cu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a shaped image by</a:t>
            </a:r>
            <a:br>
              <a:rPr lang="en-US" dirty="0"/>
            </a:br>
            <a:r>
              <a:rPr lang="en-US" dirty="0"/>
              <a:t>clicking the symbol in the middle.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949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0ABC3F-CE94-5C2B-82DC-AAFF8B8FF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695852"/>
            <a:ext cx="10121766" cy="1121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E918E2-485F-4D70-B300-737094607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5117" y="1901825"/>
            <a:ext cx="1012176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BA611-22BC-D5FE-99DB-4B060CBD6F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827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>
                    <a:lumMod val="60000"/>
                    <a:lumOff val="40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</a:defRPr>
            </a:lvl1pPr>
          </a:lstStyle>
          <a:p>
            <a:fld id="{2DA00E2D-3780-4701-9D44-D3A0E51AF604}" type="datetimeFigureOut">
              <a:rPr lang="en-GB" smtClean="0"/>
              <a:pPr/>
              <a:t>11/09/2025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A0ABB5-9C2B-4FC9-C70A-4B9C765EB4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07766" y="6356350"/>
            <a:ext cx="10456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60000"/>
                    <a:lumOff val="40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A0F3E-D0C8-4089-2A4A-EB7831261A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60000"/>
                    <a:lumOff val="40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</a:defRPr>
            </a:lvl1pPr>
          </a:lstStyle>
          <a:p>
            <a:fld id="{C759D935-2A1D-44A7-A0F4-C6A7B34A71E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621618D2-46C3-5962-583A-8630513A16F6}"/>
              </a:ext>
            </a:extLst>
          </p:cNvPr>
          <p:cNvSpPr/>
          <p:nvPr userDrawn="1"/>
        </p:nvSpPr>
        <p:spPr>
          <a:xfrm>
            <a:off x="10904331" y="-20322"/>
            <a:ext cx="1367724" cy="6885585"/>
          </a:xfrm>
          <a:custGeom>
            <a:avLst/>
            <a:gdLst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0 w 3122596"/>
              <a:gd name="connsiteY3" fmla="*/ 6858000 h 6858000"/>
              <a:gd name="connsiteX4" fmla="*/ 0 w 3122596"/>
              <a:gd name="connsiteY4" fmla="*/ 0 h 6858000"/>
              <a:gd name="connsiteX0" fmla="*/ 0 w 3122596"/>
              <a:gd name="connsiteY0" fmla="*/ 0 h 6886876"/>
              <a:gd name="connsiteX1" fmla="*/ 3122596 w 3122596"/>
              <a:gd name="connsiteY1" fmla="*/ 0 h 6886876"/>
              <a:gd name="connsiteX2" fmla="*/ 3122596 w 3122596"/>
              <a:gd name="connsiteY2" fmla="*/ 6858000 h 6886876"/>
              <a:gd name="connsiteX3" fmla="*/ 1482290 w 3122596"/>
              <a:gd name="connsiteY3" fmla="*/ 6886876 h 6886876"/>
              <a:gd name="connsiteX4" fmla="*/ 0 w 3122596"/>
              <a:gd name="connsiteY4" fmla="*/ 0 h 6886876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60493 w 3183089"/>
              <a:gd name="connsiteY0" fmla="*/ 0 h 6858000"/>
              <a:gd name="connsiteX1" fmla="*/ 3183089 w 3183089"/>
              <a:gd name="connsiteY1" fmla="*/ 0 h 6858000"/>
              <a:gd name="connsiteX2" fmla="*/ 3183089 w 3183089"/>
              <a:gd name="connsiteY2" fmla="*/ 6858000 h 6858000"/>
              <a:gd name="connsiteX3" fmla="*/ 1276083 w 3183089"/>
              <a:gd name="connsiteY3" fmla="*/ 6855126 h 6858000"/>
              <a:gd name="connsiteX4" fmla="*/ 60493 w 3183089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10085 h 6868085"/>
              <a:gd name="connsiteX1" fmla="*/ 797935 w 3122596"/>
              <a:gd name="connsiteY1" fmla="*/ 0 h 6868085"/>
              <a:gd name="connsiteX2" fmla="*/ 3122596 w 3122596"/>
              <a:gd name="connsiteY2" fmla="*/ 6868085 h 6868085"/>
              <a:gd name="connsiteX3" fmla="*/ 1215590 w 3122596"/>
              <a:gd name="connsiteY3" fmla="*/ 6865211 h 6868085"/>
              <a:gd name="connsiteX4" fmla="*/ 0 w 3122596"/>
              <a:gd name="connsiteY4" fmla="*/ 10085 h 6868085"/>
              <a:gd name="connsiteX0" fmla="*/ 0 w 3122596"/>
              <a:gd name="connsiteY0" fmla="*/ 0 h 6858000"/>
              <a:gd name="connsiteX1" fmla="*/ 1357669 w 3122596"/>
              <a:gd name="connsiteY1" fmla="*/ 5043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1468608"/>
              <a:gd name="connsiteY0" fmla="*/ 0 h 6855126"/>
              <a:gd name="connsiteX1" fmla="*/ 1357669 w 1468608"/>
              <a:gd name="connsiteY1" fmla="*/ 5043 h 6855126"/>
              <a:gd name="connsiteX2" fmla="*/ 1468608 w 1468608"/>
              <a:gd name="connsiteY2" fmla="*/ 6852957 h 6855126"/>
              <a:gd name="connsiteX3" fmla="*/ 1215590 w 1468608"/>
              <a:gd name="connsiteY3" fmla="*/ 6855126 h 6855126"/>
              <a:gd name="connsiteX4" fmla="*/ 0 w 1468608"/>
              <a:gd name="connsiteY4" fmla="*/ 0 h 6855126"/>
              <a:gd name="connsiteX0" fmla="*/ 0 w 1372798"/>
              <a:gd name="connsiteY0" fmla="*/ 0 h 6855126"/>
              <a:gd name="connsiteX1" fmla="*/ 1357669 w 1372798"/>
              <a:gd name="connsiteY1" fmla="*/ 5043 h 6855126"/>
              <a:gd name="connsiteX2" fmla="*/ 1372798 w 1372798"/>
              <a:gd name="connsiteY2" fmla="*/ 6847914 h 6855126"/>
              <a:gd name="connsiteX3" fmla="*/ 1215590 w 1372798"/>
              <a:gd name="connsiteY3" fmla="*/ 6855126 h 6855126"/>
              <a:gd name="connsiteX4" fmla="*/ 0 w 1372798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12286 w 1357669"/>
              <a:gd name="connsiteY2" fmla="*/ 684791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266902 w 1357669"/>
              <a:gd name="connsiteY2" fmla="*/ 6837829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7059706"/>
              <a:gd name="connsiteX1" fmla="*/ 1357669 w 1357669"/>
              <a:gd name="connsiteY1" fmla="*/ 5043 h 7059706"/>
              <a:gd name="connsiteX2" fmla="*/ 601272 w 1357669"/>
              <a:gd name="connsiteY2" fmla="*/ 7059706 h 7059706"/>
              <a:gd name="connsiteX3" fmla="*/ 1215590 w 1357669"/>
              <a:gd name="connsiteY3" fmla="*/ 6855126 h 7059706"/>
              <a:gd name="connsiteX4" fmla="*/ 0 w 1357669"/>
              <a:gd name="connsiteY4" fmla="*/ 0 h 705970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07243 w 1357669"/>
              <a:gd name="connsiteY2" fmla="*/ 682774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27744"/>
              <a:gd name="connsiteX1" fmla="*/ 1357669 w 1357669"/>
              <a:gd name="connsiteY1" fmla="*/ 5043 h 6827744"/>
              <a:gd name="connsiteX2" fmla="*/ 1307243 w 1357669"/>
              <a:gd name="connsiteY2" fmla="*/ 6827744 h 6827744"/>
              <a:gd name="connsiteX3" fmla="*/ 1205505 w 1357669"/>
              <a:gd name="connsiteY3" fmla="*/ 6814785 h 6827744"/>
              <a:gd name="connsiteX4" fmla="*/ 0 w 1357669"/>
              <a:gd name="connsiteY4" fmla="*/ 0 h 6827744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797488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807573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61871"/>
              <a:gd name="connsiteY0" fmla="*/ 0 h 6814785"/>
              <a:gd name="connsiteX1" fmla="*/ 1361871 w 1361871"/>
              <a:gd name="connsiteY1" fmla="*/ 5043 h 6814785"/>
              <a:gd name="connsiteX2" fmla="*/ 1302201 w 1361871"/>
              <a:gd name="connsiteY2" fmla="*/ 6807573 h 6814785"/>
              <a:gd name="connsiteX3" fmla="*/ 1205505 w 1361871"/>
              <a:gd name="connsiteY3" fmla="*/ 6814785 h 6814785"/>
              <a:gd name="connsiteX4" fmla="*/ 0 w 1361871"/>
              <a:gd name="connsiteY4" fmla="*/ 0 h 6814785"/>
              <a:gd name="connsiteX0" fmla="*/ 0 w 1353466"/>
              <a:gd name="connsiteY0" fmla="*/ 20171 h 6834956"/>
              <a:gd name="connsiteX1" fmla="*/ 1353466 w 1353466"/>
              <a:gd name="connsiteY1" fmla="*/ 0 h 6834956"/>
              <a:gd name="connsiteX2" fmla="*/ 1302201 w 1353466"/>
              <a:gd name="connsiteY2" fmla="*/ 6827744 h 6834956"/>
              <a:gd name="connsiteX3" fmla="*/ 1205505 w 1353466"/>
              <a:gd name="connsiteY3" fmla="*/ 6834956 h 6834956"/>
              <a:gd name="connsiteX4" fmla="*/ 0 w 1353466"/>
              <a:gd name="connsiteY4" fmla="*/ 20171 h 6834956"/>
              <a:gd name="connsiteX0" fmla="*/ 0 w 1357668"/>
              <a:gd name="connsiteY0" fmla="*/ 11767 h 6834956"/>
              <a:gd name="connsiteX1" fmla="*/ 1357668 w 1357668"/>
              <a:gd name="connsiteY1" fmla="*/ 0 h 6834956"/>
              <a:gd name="connsiteX2" fmla="*/ 1306403 w 1357668"/>
              <a:gd name="connsiteY2" fmla="*/ 6827744 h 6834956"/>
              <a:gd name="connsiteX3" fmla="*/ 1209707 w 1357668"/>
              <a:gd name="connsiteY3" fmla="*/ 6834956 h 6834956"/>
              <a:gd name="connsiteX4" fmla="*/ 0 w 1357668"/>
              <a:gd name="connsiteY4" fmla="*/ 11767 h 683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668" h="6834956">
                <a:moveTo>
                  <a:pt x="0" y="11767"/>
                </a:moveTo>
                <a:lnTo>
                  <a:pt x="1357668" y="0"/>
                </a:lnTo>
                <a:lnTo>
                  <a:pt x="1306403" y="6827744"/>
                </a:lnTo>
                <a:lnTo>
                  <a:pt x="1209707" y="6834956"/>
                </a:lnTo>
                <a:cubicBezTo>
                  <a:pt x="1216324" y="5088706"/>
                  <a:pt x="882316" y="2151238"/>
                  <a:pt x="0" y="11767"/>
                </a:cubicBezTo>
                <a:close/>
              </a:path>
            </a:pathLst>
          </a:custGeom>
          <a:solidFill>
            <a:srgbClr val="AEEB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  <a:endParaRPr lang="en-GB" dirty="0"/>
          </a:p>
        </p:txBody>
      </p:sp>
      <p:pic>
        <p:nvPicPr>
          <p:cNvPr id="10" name="Picture 9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9BC9F4EB-EA2D-ACFA-34EC-66D701A4E8F1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94625" y="3230732"/>
            <a:ext cx="1508125" cy="3016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D44B50-A315-6515-5DA8-2787D63DB21C}"/>
              </a:ext>
            </a:extLst>
          </p:cNvPr>
          <p:cNvSpPr txBox="1"/>
          <p:nvPr userDrawn="1"/>
        </p:nvSpPr>
        <p:spPr>
          <a:xfrm rot="16200000">
            <a:off x="40030" y="5620948"/>
            <a:ext cx="1024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confidential</a:t>
            </a:r>
            <a:endParaRPr lang="en-GB" sz="1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991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83BF"/>
          </a:solidFill>
          <a:latin typeface="Kobenhavn Sans Black" pitchFamily="50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DIN 2014" panose="020B0504020202020204" pitchFamily="34" charset="0"/>
          <a:ea typeface="DIN 2014" panose="020B0504020202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DIN 2014" panose="020B0504020202020204" pitchFamily="34" charset="0"/>
          <a:ea typeface="DIN 2014" panose="020B0504020202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IN 2014" panose="020B0504020202020204" pitchFamily="34" charset="0"/>
          <a:ea typeface="DIN 2014" panose="020B0504020202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DIN 2014" panose="020B0504020202020204" pitchFamily="34" charset="0"/>
          <a:ea typeface="DIN 2014" panose="020B0504020202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DIN 2014" panose="020B0504020202020204" pitchFamily="34" charset="0"/>
          <a:ea typeface="DIN 2014" panose="020B0504020202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C94CF-658F-F416-D66A-E15CA4D707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Case study for </a:t>
            </a:r>
            <a:br>
              <a:rPr lang="en-US" sz="4400" dirty="0"/>
            </a:br>
            <a:r>
              <a:rPr lang="en-US" sz="4400" dirty="0"/>
              <a:t>“{</a:t>
            </a:r>
            <a:r>
              <a:rPr lang="en-US" sz="4400" dirty="0" err="1"/>
              <a:t>simulationInput.caseStudy.company</a:t>
            </a:r>
            <a:r>
              <a:rPr lang="en-US" sz="4400" dirty="0"/>
              <a:t>}“ / “{</a:t>
            </a:r>
            <a:r>
              <a:rPr lang="en-US" sz="4400" dirty="0" err="1"/>
              <a:t>simulationInput.ship.name</a:t>
            </a:r>
            <a:r>
              <a:rPr lang="en-US" sz="4400" dirty="0"/>
              <a:t>}”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2A64A0-16A9-ED4F-7350-22DD33AFE9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805999"/>
            <a:ext cx="9144000" cy="385485"/>
          </a:xfrm>
        </p:spPr>
        <p:txBody>
          <a:bodyPr>
            <a:normAutofit/>
          </a:bodyPr>
          <a:lstStyle/>
          <a:p>
            <a:r>
              <a:rPr lang="en-US" sz="1800" dirty="0"/>
              <a:t>{date}</a:t>
            </a:r>
            <a:endParaRPr lang="en-GB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FB7492-AF01-615B-88FE-87F65F707505}"/>
              </a:ext>
            </a:extLst>
          </p:cNvPr>
          <p:cNvSpPr txBox="1"/>
          <p:nvPr/>
        </p:nvSpPr>
        <p:spPr>
          <a:xfrm>
            <a:off x="1112705" y="5054951"/>
            <a:ext cx="107634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Kobenhavn Sans Black" pitchFamily="50" charset="0"/>
              </a:rPr>
              <a:t>{#</a:t>
            </a:r>
            <a:r>
              <a:rPr lang="en-US" dirty="0" err="1">
                <a:solidFill>
                  <a:schemeClr val="bg1"/>
                </a:solidFill>
                <a:latin typeface="Kobenhavn Sans Black" pitchFamily="50" charset="0"/>
              </a:rPr>
              <a:t>simulationInput.caseStudy.rotorSails</a:t>
            </a:r>
            <a:r>
              <a:rPr lang="en-US" dirty="0">
                <a:solidFill>
                  <a:schemeClr val="bg1"/>
                </a:solidFill>
                <a:latin typeface="Kobenhavn Sans Black" pitchFamily="50" charset="0"/>
              </a:rPr>
              <a:t>}{</a:t>
            </a:r>
            <a:r>
              <a:rPr lang="en-US" dirty="0" err="1">
                <a:solidFill>
                  <a:schemeClr val="bg1"/>
                </a:solidFill>
                <a:latin typeface="Kobenhavn Sans Black" pitchFamily="50" charset="0"/>
              </a:rPr>
              <a:t>amountText</a:t>
            </a:r>
            <a:r>
              <a:rPr lang="en-US" dirty="0">
                <a:solidFill>
                  <a:schemeClr val="bg1"/>
                </a:solidFill>
                <a:latin typeface="Kobenhavn Sans Black" pitchFamily="50" charset="0"/>
              </a:rPr>
              <a:t>} {height}m x {diameter}m  </a:t>
            </a:r>
            <a:r>
              <a:rPr lang="en-US" dirty="0" err="1">
                <a:solidFill>
                  <a:schemeClr val="bg1"/>
                </a:solidFill>
                <a:latin typeface="Kobenhavn Sans Black" pitchFamily="50" charset="0"/>
              </a:rPr>
              <a:t>Norsepower</a:t>
            </a:r>
            <a:r>
              <a:rPr lang="en-US" dirty="0">
                <a:solidFill>
                  <a:schemeClr val="bg1"/>
                </a:solidFill>
                <a:latin typeface="Kobenhavn Sans Black" pitchFamily="50" charset="0"/>
              </a:rPr>
              <a:t> Rotor Sails™ on {type} foundation{amount &gt; 1 ? "s" : ""}{/</a:t>
            </a:r>
            <a:r>
              <a:rPr lang="en-US" dirty="0" err="1">
                <a:solidFill>
                  <a:schemeClr val="bg1"/>
                </a:solidFill>
                <a:latin typeface="Kobenhavn Sans Black" pitchFamily="50" charset="0"/>
              </a:rPr>
              <a:t>simulationInput.caseStudy.rotorSails</a:t>
            </a:r>
            <a:r>
              <a:rPr lang="en-US" dirty="0">
                <a:solidFill>
                  <a:schemeClr val="bg1"/>
                </a:solidFill>
                <a:latin typeface="Kobenhavn Sans Black" pitchFamily="50" charset="0"/>
              </a:rPr>
              <a:t>}.</a:t>
            </a:r>
          </a:p>
        </p:txBody>
      </p:sp>
    </p:spTree>
    <p:extLst>
      <p:ext uri="{BB962C8B-B14F-4D97-AF65-F5344CB8AC3E}">
        <p14:creationId xmlns:p14="http://schemas.microsoft.com/office/powerpoint/2010/main" val="401786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{%map_routeSavings}">
            <a:extLst>
              <a:ext uri="{FF2B5EF4-FFF2-40B4-BE49-F238E27FC236}">
                <a16:creationId xmlns:a16="http://schemas.microsoft.com/office/drawing/2014/main" id="{E686C997-7E8B-0D19-4816-AC240CC567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5564" y="1959241"/>
            <a:ext cx="6412699" cy="4524375"/>
          </a:xfrm>
          <a:prstGeom prst="rect">
            <a:avLst/>
          </a:prstGeom>
        </p:spPr>
      </p:pic>
      <p:sp>
        <p:nvSpPr>
          <p:cNvPr id="11" name="Rectangle 1">
            <a:extLst>
              <a:ext uri="{FF2B5EF4-FFF2-40B4-BE49-F238E27FC236}">
                <a16:creationId xmlns:a16="http://schemas.microsoft.com/office/drawing/2014/main" id="{2CA0E564-AB51-FAB1-431A-D12B183ED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8167" y="82824"/>
            <a:ext cx="3514077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nl-BE" sz="1200" b="0" i="0" u="none" strike="noStrike" cap="none" normalizeH="0" baseline="0" dirty="0">
              <a:ln>
                <a:noFill/>
              </a:ln>
              <a:solidFill>
                <a:srgbClr val="1F2328"/>
              </a:solidFill>
              <a:effectLst/>
              <a:latin typeface="-apple-system"/>
            </a:endParaRPr>
          </a:p>
        </p:txBody>
      </p:sp>
      <p:sp>
        <p:nvSpPr>
          <p:cNvPr id="12" name="Rechthoek 5">
            <a:extLst>
              <a:ext uri="{FF2B5EF4-FFF2-40B4-BE49-F238E27FC236}">
                <a16:creationId xmlns:a16="http://schemas.microsoft.com/office/drawing/2014/main" id="{38DADB3F-E375-AEFF-C289-D52F6C291E3E}"/>
              </a:ext>
            </a:extLst>
          </p:cNvPr>
          <p:cNvSpPr/>
          <p:nvPr/>
        </p:nvSpPr>
        <p:spPr>
          <a:xfrm>
            <a:off x="1219199" y="1959241"/>
            <a:ext cx="73891" cy="4524527"/>
          </a:xfrm>
          <a:prstGeom prst="rect">
            <a:avLst/>
          </a:prstGeom>
          <a:gradFill>
            <a:gsLst>
              <a:gs pos="0">
                <a:srgbClr val="D01913"/>
              </a:gs>
              <a:gs pos="20000">
                <a:srgbClr val="EBDA33"/>
              </a:gs>
              <a:gs pos="100000">
                <a:srgbClr val="3435AE"/>
              </a:gs>
              <a:gs pos="80000">
                <a:srgbClr val="59C9DD"/>
              </a:gs>
              <a:gs pos="40000">
                <a:srgbClr val="37E328"/>
              </a:gs>
              <a:gs pos="60000">
                <a:srgbClr val="C95CC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7BBD23-DE33-0295-9305-A41C58A7EA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8167" y="82824"/>
            <a:ext cx="3514077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nl-BE" sz="900" b="0" i="0" u="none" strike="noStrike" cap="none" normalizeH="0" baseline="0" dirty="0">
                <a:ln>
                  <a:noFill/>
                </a:ln>
                <a:solidFill>
                  <a:srgbClr val="1F2328"/>
                </a:solidFill>
                <a:effectLst/>
                <a:latin typeface="ui-monospace"/>
              </a:rPr>
              <a:t>{:</a:t>
            </a:r>
            <a:r>
              <a:rPr kumimoji="0" lang="en-US" altLang="nl-BE" sz="900" b="0" i="0" u="none" strike="noStrike" cap="none" normalizeH="0" baseline="0" dirty="0" err="1">
                <a:ln>
                  <a:noFill/>
                </a:ln>
                <a:solidFill>
                  <a:srgbClr val="1F2328"/>
                </a:solidFill>
                <a:effectLst/>
                <a:latin typeface="ui-monospace"/>
              </a:rPr>
              <a:t>simulationResults.routes</a:t>
            </a:r>
            <a:r>
              <a:rPr kumimoji="0" lang="en-US" altLang="nl-BE" sz="900" b="0" i="0" u="none" strike="noStrike" cap="none" normalizeH="0" baseline="0" dirty="0">
                <a:ln>
                  <a:noFill/>
                </a:ln>
                <a:solidFill>
                  <a:srgbClr val="1F2328"/>
                </a:solidFill>
                <a:effectLst/>
                <a:latin typeface="ui-monospace"/>
              </a:rPr>
              <a:t>}</a:t>
            </a:r>
            <a:endParaRPr kumimoji="0" lang="en-US" altLang="nl-BE" sz="1200" b="0" i="0" u="none" strike="noStrike" cap="none" normalizeH="0" baseline="0" dirty="0">
              <a:ln>
                <a:noFill/>
              </a:ln>
              <a:solidFill>
                <a:srgbClr val="1F2328"/>
              </a:solidFill>
              <a:effectLst/>
              <a:latin typeface="-apple-system"/>
            </a:endParaRPr>
          </a:p>
        </p:txBody>
      </p:sp>
      <p:sp>
        <p:nvSpPr>
          <p:cNvPr id="3" name="Rechthoek 5">
            <a:extLst>
              <a:ext uri="{FF2B5EF4-FFF2-40B4-BE49-F238E27FC236}">
                <a16:creationId xmlns:a16="http://schemas.microsoft.com/office/drawing/2014/main" id="{A954F4F2-4037-F333-54E9-3F05CB4527F3}"/>
              </a:ext>
            </a:extLst>
          </p:cNvPr>
          <p:cNvSpPr/>
          <p:nvPr/>
        </p:nvSpPr>
        <p:spPr>
          <a:xfrm>
            <a:off x="1219199" y="1959241"/>
            <a:ext cx="73891" cy="4524527"/>
          </a:xfrm>
          <a:prstGeom prst="rect">
            <a:avLst/>
          </a:prstGeom>
          <a:gradFill>
            <a:gsLst>
              <a:gs pos="0">
                <a:srgbClr val="D01913"/>
              </a:gs>
              <a:gs pos="20000">
                <a:srgbClr val="EBDA33"/>
              </a:gs>
              <a:gs pos="100000">
                <a:srgbClr val="3435AE"/>
              </a:gs>
              <a:gs pos="80000">
                <a:srgbClr val="59C9DD"/>
              </a:gs>
              <a:gs pos="40000">
                <a:srgbClr val="37E328"/>
              </a:gs>
              <a:gs pos="60000">
                <a:srgbClr val="C95CC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Tekstvak 7">
            <a:extLst>
              <a:ext uri="{FF2B5EF4-FFF2-40B4-BE49-F238E27FC236}">
                <a16:creationId xmlns:a16="http://schemas.microsoft.com/office/drawing/2014/main" id="{4E987B8F-CF96-2182-FDB2-033E2A9B4CF3}"/>
              </a:ext>
            </a:extLst>
          </p:cNvPr>
          <p:cNvSpPr txBox="1"/>
          <p:nvPr/>
        </p:nvSpPr>
        <p:spPr>
          <a:xfrm>
            <a:off x="488336" y="1510348"/>
            <a:ext cx="123528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900" dirty="0">
                <a:solidFill>
                  <a:srgbClr val="1F2328"/>
                </a:solidFill>
                <a:latin typeface="ui-monospace"/>
              </a:rPr>
              <a:t>{#legendNumbers}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900" b="1" dirty="0">
                <a:solidFill>
                  <a:srgbClr val="1F2328"/>
                </a:solidFill>
                <a:latin typeface="ui-monospace"/>
              </a:rPr>
              <a:t> {.}  kW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900" dirty="0">
              <a:solidFill>
                <a:srgbClr val="1F2328"/>
              </a:solidFill>
              <a:latin typeface="ui-monospace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900" dirty="0">
                <a:solidFill>
                  <a:srgbClr val="1F2328"/>
                </a:solidFill>
                <a:latin typeface="ui-monospace"/>
              </a:rPr>
              <a:t>{/</a:t>
            </a:r>
            <a:r>
              <a:rPr lang="en-US" sz="900" dirty="0" err="1">
                <a:solidFill>
                  <a:srgbClr val="1F2328"/>
                </a:solidFill>
                <a:latin typeface="ui-monospace"/>
              </a:rPr>
              <a:t>legendNumbers</a:t>
            </a:r>
            <a:r>
              <a:rPr lang="en-US" sz="900" dirty="0">
                <a:solidFill>
                  <a:srgbClr val="1F2328"/>
                </a:solidFill>
                <a:latin typeface="ui-monospace"/>
              </a:rPr>
              <a:t>}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7E9F9DF-537C-4034-EB03-C683A4BCD281}"/>
              </a:ext>
            </a:extLst>
          </p:cNvPr>
          <p:cNvSpPr txBox="1">
            <a:spLocks/>
          </p:cNvSpPr>
          <p:nvPr/>
        </p:nvSpPr>
        <p:spPr>
          <a:xfrm>
            <a:off x="1035117" y="459638"/>
            <a:ext cx="10121766" cy="1121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83BF"/>
                </a:solidFill>
                <a:latin typeface="Kobenhavn Sans Black" pitchFamily="50" charset="0"/>
                <a:ea typeface="+mj-ea"/>
                <a:cs typeface="+mj-cs"/>
              </a:defRPr>
            </a:lvl1pPr>
          </a:lstStyle>
          <a:p>
            <a:r>
              <a:rPr lang="en-US" sz="3600" dirty="0"/>
              <a:t>Performance on route: {</a:t>
            </a:r>
            <a:r>
              <a:rPr lang="nl-BE" sz="3600" dirty="0"/>
              <a:t>name</a:t>
            </a:r>
            <a:r>
              <a:rPr lang="en-US" sz="3600" dirty="0"/>
              <a:t>}</a:t>
            </a:r>
            <a:endParaRPr lang="en-FI" sz="3600" dirty="0"/>
          </a:p>
        </p:txBody>
      </p:sp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id="{361D8A99-DFD1-CB1A-6CD2-6E68FCEBEF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12691"/>
              </p:ext>
            </p:extLst>
          </p:nvPr>
        </p:nvGraphicFramePr>
        <p:xfrm>
          <a:off x="7903611" y="1959241"/>
          <a:ext cx="4225636" cy="7574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54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1257">
                <a:tc>
                  <a:txBody>
                    <a:bodyPr/>
                    <a:lstStyle/>
                    <a:p>
                      <a:pPr>
                        <a:defRPr sz="1600" b="1"/>
                      </a:pPr>
                      <a:r>
                        <a:rPr lang="nl-BE" sz="1400" b="0" dirty="0">
                          <a:latin typeface="Kobenhavn Sans Black" pitchFamily="50" charset="0"/>
                          <a:ea typeface="DIN 2014" panose="020B0504020202020204" pitchFamily="34" charset="0"/>
                        </a:rPr>
                        <a:t>{name}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600" b="1"/>
                      </a:pPr>
                      <a:r>
                        <a:rPr lang="en-GB" sz="1400"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({</a:t>
                      </a:r>
                      <a:r>
                        <a:rPr lang="en-GB" sz="1400" b="0" dirty="0" err="1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twoWay</a:t>
                      </a:r>
                      <a:r>
                        <a:rPr lang="en-GB" sz="1400"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 ? ‘roundtrip’ : ‘one-way’})</a:t>
                      </a:r>
                      <a:r>
                        <a:rPr lang="en-GB" sz="1400" b="0" dirty="0">
                          <a:solidFill>
                            <a:srgbClr val="B8EEF2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 </a:t>
                      </a:r>
                      <a:r>
                        <a:rPr lang="en-GB" sz="1400" b="0" dirty="0">
                          <a:solidFill>
                            <a:schemeClr val="bg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</a:t>
                      </a:r>
                      <a:r>
                        <a:rPr lang="en-GB" sz="1400" b="0" dirty="0" err="1">
                          <a:solidFill>
                            <a:schemeClr val="bg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twoWay</a:t>
                      </a:r>
                      <a:r>
                        <a:rPr lang="en-GB" sz="1400" b="0" dirty="0">
                          <a:solidFill>
                            <a:schemeClr val="bg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}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25475" algn="l"/>
                        </a:tabLst>
                        <a:defRPr/>
                      </a:pPr>
                      <a:r>
                        <a:rPr lang="en-GB" sz="1300"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</a:t>
                      </a:r>
                      <a:r>
                        <a:rPr lang="en-GB" sz="1300" b="0" dirty="0" err="1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simulationInput.ship.ballastServiceSpeed</a:t>
                      </a:r>
                      <a:r>
                        <a:rPr lang="en-GB" sz="1300"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 | toFixed:1} </a:t>
                      </a:r>
                      <a:r>
                        <a:rPr lang="en-GB" sz="1300" b="0" dirty="0" err="1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kn</a:t>
                      </a:r>
                      <a:r>
                        <a:rPr lang="en-GB" sz="1300"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 (ballast) {</a:t>
                      </a:r>
                      <a:r>
                        <a:rPr lang="en-GB" sz="1300" b="0" dirty="0" err="1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twoWay</a:t>
                      </a:r>
                      <a:r>
                        <a:rPr lang="en-GB" sz="1300"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 ? '/ ‘ : '' }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25475" algn="l"/>
                        </a:tabLst>
                        <a:defRPr/>
                      </a:pPr>
                      <a:r>
                        <a:rPr lang="en-GB" sz="1300"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</a:t>
                      </a:r>
                      <a:r>
                        <a:rPr lang="en-GB" sz="1300" b="0" dirty="0" err="1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twoWay</a:t>
                      </a:r>
                      <a:r>
                        <a:rPr lang="en-GB" sz="1300"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 ? (</a:t>
                      </a:r>
                      <a:r>
                        <a:rPr lang="en-GB" sz="1300" b="0" dirty="0" err="1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simulationInput.ship.ladenServiceSpeed</a:t>
                      </a:r>
                      <a:r>
                        <a:rPr lang="en-GB" sz="1300"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 | toFixed:1) + ' </a:t>
                      </a:r>
                      <a:r>
                        <a:rPr lang="en-GB" sz="1300" b="0" dirty="0" err="1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kn</a:t>
                      </a:r>
                      <a:r>
                        <a:rPr lang="en-GB" sz="1300"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 (laden)' : ''}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300"/>
                      </a:pPr>
                      <a:r>
                        <a:rPr lang="en-GB" sz="1300" b="0" kern="120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Weight of the route, %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25475" algn="l"/>
                        </a:tabLst>
                        <a:defRPr/>
                      </a:pPr>
                      <a:r>
                        <a:rPr lang="en-GB" sz="1300" b="0" kern="1200" dirty="0">
                          <a:solidFill>
                            <a:srgbClr val="B8EEF2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{weight}      </a:t>
                      </a:r>
                      <a:r>
                        <a:rPr lang="en-GB" sz="1300" b="0" kern="120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{(weight * 100) | toNearest:0.1}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1626484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Average net savings, kW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300"/>
                      </a:pP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</a:t>
                      </a:r>
                      <a:r>
                        <a:rPr lang="en-US" b="0" noProof="0" dirty="0" err="1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combinedRouteSavings.averageNetSavings</a:t>
                      </a:r>
                      <a:r>
                        <a:rPr lang="nl-BE"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| toFixed:0</a:t>
                      </a: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}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Average net savings, %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300"/>
                      </a:pP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{combinedRouteSavings.averageNetSavingsPercentage|toFixed:1}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Average power consumption, kW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300"/>
                      </a:pPr>
                      <a:r>
                        <a:rPr lang="en-GB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{combinedRouteSavings.averagePowerConsumption|toFixed:0}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14260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Annual fuel savings</a:t>
                      </a:r>
                      <a:r>
                        <a:rPr lang="fr-FR"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, </a:t>
                      </a:r>
                      <a:r>
                        <a:rPr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Tons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300"/>
                      </a:pP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{combinedRouteSavings.annualFuelSavingsInTons|toFixed:0}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266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Annual CO2 reduction, Tons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{combinedRouteSavings.annualCO2SavingsInTons|toFixed:0}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676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ellow and green oval with a black center&#10;&#10;Description automatically generated">
            <a:extLst>
              <a:ext uri="{FF2B5EF4-FFF2-40B4-BE49-F238E27FC236}">
                <a16:creationId xmlns:a16="http://schemas.microsoft.com/office/drawing/2014/main" id="{CE85E510-58DE-2813-008D-DFEBF76DF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18" y="4045588"/>
            <a:ext cx="3685922" cy="28124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E67626-99AF-0CA4-792F-DB80EACA5284}"/>
              </a:ext>
            </a:extLst>
          </p:cNvPr>
          <p:cNvSpPr txBox="1"/>
          <p:nvPr/>
        </p:nvSpPr>
        <p:spPr>
          <a:xfrm>
            <a:off x="1124927" y="5191981"/>
            <a:ext cx="6323116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defRPr/>
            </a:pPr>
            <a:r>
              <a:rPr lang="en-US" sz="1400" b="1" dirty="0">
                <a:solidFill>
                  <a:srgbClr val="FF0000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Propulsion savings in global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</a:rPr>
              <a:t> average wind conditions </a:t>
            </a:r>
            <a:r>
              <a:rPr lang="en-US" sz="1400" b="1" dirty="0">
                <a:solidFill>
                  <a:srgbClr val="FF0000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calculated following the guidelines of </a:t>
            </a:r>
            <a:r>
              <a:rPr lang="en-GB" sz="1400" b="1" dirty="0">
                <a:solidFill>
                  <a:srgbClr val="FF0000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MEPC.1/Circ.815, with </a:t>
            </a:r>
            <a:r>
              <a:rPr lang="en-GB" sz="1400" b="1" dirty="0" err="1">
                <a:solidFill>
                  <a:srgbClr val="FF0000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Vref</a:t>
            </a:r>
            <a:r>
              <a:rPr lang="en-GB" sz="1400" b="1" dirty="0">
                <a:solidFill>
                  <a:srgbClr val="FF0000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 equivalent to laden service speed. The propulsion savings are compared to the laden propulsion power 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graphicFrame>
        <p:nvGraphicFramePr>
          <p:cNvPr id="10" name="Table 3">
            <a:extLst>
              <a:ext uri="{FF2B5EF4-FFF2-40B4-BE49-F238E27FC236}">
                <a16:creationId xmlns:a16="http://schemas.microsoft.com/office/drawing/2014/main" id="{03CEA10D-5BC5-8A50-62CB-ADB970D33D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004751"/>
              </p:ext>
            </p:extLst>
          </p:nvPr>
        </p:nvGraphicFramePr>
        <p:xfrm>
          <a:off x="7310306" y="1952259"/>
          <a:ext cx="4699686" cy="10546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392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03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125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300"/>
                      </a:pPr>
                      <a:r>
                        <a:rPr lang="en-US" sz="1600" b="0" kern="1200" noProof="0" dirty="0">
                          <a:solidFill>
                            <a:schemeClr val="tx1"/>
                          </a:solidFill>
                          <a:latin typeface="DIN 2014"/>
                          <a:ea typeface="DIN 2014" panose="020B0504020202020204" pitchFamily="34" charset="0"/>
                          <a:cs typeface="+mn-cs"/>
                        </a:rPr>
                        <a:t>Global average wind conditions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625475" algn="l"/>
                        </a:tabLst>
                      </a:pPr>
                      <a:r>
                        <a:rPr lang="en-US" sz="1600" b="0" noProof="0" dirty="0">
                          <a:latin typeface="DIN 2014"/>
                          <a:ea typeface="DIN 2014" panose="020B0504020202020204" pitchFamily="34" charset="0"/>
                        </a:rPr>
                        <a:t>{</a:t>
                      </a:r>
                      <a:r>
                        <a:rPr lang="en-US" sz="1600" b="0" noProof="0" dirty="0" err="1">
                          <a:latin typeface="DIN 2014"/>
                          <a:ea typeface="DIN 2014" panose="020B0504020202020204" pitchFamily="34" charset="0"/>
                        </a:rPr>
                        <a:t>simulationInput.ship.ladenServiceSpeed</a:t>
                      </a:r>
                      <a:r>
                        <a:rPr lang="en-US" sz="1600" b="0" noProof="0" dirty="0">
                          <a:latin typeface="DIN 2014"/>
                          <a:ea typeface="DIN 2014" panose="020B0504020202020204" pitchFamily="34" charset="0"/>
                        </a:rPr>
                        <a:t> | toFixed:1} </a:t>
                      </a:r>
                      <a:r>
                        <a:rPr lang="en-US" sz="1600" b="0" noProof="0" dirty="0" err="1">
                          <a:latin typeface="DIN 2014"/>
                          <a:ea typeface="DIN 2014" panose="020B0504020202020204" pitchFamily="34" charset="0"/>
                        </a:rPr>
                        <a:t>kn</a:t>
                      </a:r>
                      <a:endParaRPr lang="en-US" sz="1600" b="0" noProof="0" dirty="0">
                        <a:latin typeface="DIN 2014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sz="1600" b="0" dirty="0">
                          <a:latin typeface="DIN 2014"/>
                          <a:ea typeface="DIN 2014" panose="020B0504020202020204" pitchFamily="34" charset="0"/>
                        </a:rPr>
                        <a:t>Average net savings, kW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300"/>
                      </a:pPr>
                      <a:r>
                        <a:rPr lang="en-US" sz="1600" b="0" noProof="0" dirty="0">
                          <a:latin typeface="DIN 2014"/>
                          <a:ea typeface="DIN 2014" panose="020B0504020202020204" pitchFamily="34" charset="0"/>
                        </a:rPr>
                        <a:t>{</a:t>
                      </a:r>
                      <a:r>
                        <a:rPr lang="en-US" sz="1600" b="0" noProof="0" dirty="0" err="1">
                          <a:latin typeface="DIN 2014"/>
                          <a:ea typeface="DIN 2014" panose="020B0504020202020204" pitchFamily="34" charset="0"/>
                        </a:rPr>
                        <a:t>simulationResults.globalAverageRouteSavings.averageNetSavings</a:t>
                      </a:r>
                      <a:r>
                        <a:rPr lang="en-US" sz="1600" b="0" noProof="0" dirty="0">
                          <a:latin typeface="DIN 2014"/>
                          <a:ea typeface="DIN 2014" panose="020B0504020202020204" pitchFamily="34" charset="0"/>
                        </a:rPr>
                        <a:t> | toFixed:0 }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sz="1600" b="0" dirty="0">
                          <a:latin typeface="DIN 2014"/>
                          <a:ea typeface="DIN 2014" panose="020B0504020202020204" pitchFamily="34" charset="0"/>
                        </a:rPr>
                        <a:t>Average net savings,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defRPr sz="1300"/>
                      </a:pPr>
                      <a:r>
                        <a:rPr lang="en-US" sz="1600" b="0" noProof="0" dirty="0">
                          <a:latin typeface="DIN 2014"/>
                          <a:ea typeface="DIN 2014" panose="020B0504020202020204" pitchFamily="34" charset="0"/>
                        </a:rPr>
                        <a:t>{simulationResults.globalAverageRouteSavings.averageNetSavingsPercentage|toFixed:1}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sz="1600" b="0" noProof="0" dirty="0">
                          <a:latin typeface="DIN 2014"/>
                          <a:ea typeface="DIN 2014" panose="020B0504020202020204" pitchFamily="34" charset="0"/>
                        </a:rPr>
                        <a:t>Average power consumption, kW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sz="1600" b="0" noProof="0" dirty="0">
                          <a:latin typeface="DIN 2014"/>
                          <a:ea typeface="DIN 2014" panose="020B0504020202020204" pitchFamily="34" charset="0"/>
                        </a:rPr>
                        <a:t>{simulationResults.globalAverageRouteSavings.averagePowerConsumption|toFixed:0}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4260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r>
                        <a:rPr sz="1600" b="0" dirty="0">
                          <a:latin typeface="DIN 2014"/>
                          <a:ea typeface="DIN 2014" panose="020B0504020202020204" pitchFamily="34" charset="0"/>
                        </a:rPr>
                        <a:t>Annual fuel savings,</a:t>
                      </a:r>
                      <a:r>
                        <a:rPr lang="en-US" sz="1600" b="0" dirty="0">
                          <a:latin typeface="DIN 2014"/>
                          <a:ea typeface="DIN 2014" panose="020B0504020202020204" pitchFamily="34" charset="0"/>
                        </a:rPr>
                        <a:t> </a:t>
                      </a:r>
                      <a:r>
                        <a:rPr sz="1600" b="0" dirty="0">
                          <a:latin typeface="DIN 2014"/>
                          <a:ea typeface="DIN 2014" panose="020B0504020202020204" pitchFamily="34" charset="0"/>
                        </a:rPr>
                        <a:t>Tons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sz="1600" b="0" noProof="0" dirty="0">
                          <a:latin typeface="DIN 2014"/>
                          <a:ea typeface="DIN 2014" panose="020B0504020202020204" pitchFamily="34" charset="0"/>
                        </a:rPr>
                        <a:t>{simulationResults.globalAverageRouteSavings.annualFuelSavingsInTons|toFixed:0}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266">
                <a:tc>
                  <a:txBody>
                    <a:bodyPr/>
                    <a:lstStyle/>
                    <a:p>
                      <a:r>
                        <a:rPr sz="1600" b="0" dirty="0">
                          <a:latin typeface="DIN 2014"/>
                          <a:ea typeface="DIN 2014" panose="020B0504020202020204" pitchFamily="34" charset="0"/>
                        </a:rPr>
                        <a:t>Annual CO2 reduction</a:t>
                      </a:r>
                      <a:r>
                        <a:rPr lang="en-US" sz="1600" b="0" dirty="0">
                          <a:latin typeface="DIN 2014"/>
                          <a:ea typeface="DIN 2014" panose="020B0504020202020204" pitchFamily="34" charset="0"/>
                        </a:rPr>
                        <a:t>, </a:t>
                      </a:r>
                      <a:r>
                        <a:rPr sz="1600" b="0" dirty="0">
                          <a:latin typeface="DIN 2014"/>
                          <a:ea typeface="DIN 2014" panose="020B0504020202020204" pitchFamily="34" charset="0"/>
                        </a:rPr>
                        <a:t>Tons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sz="1600" b="0" noProof="0" dirty="0">
                          <a:latin typeface="DIN 2014"/>
                          <a:ea typeface="DIN 2014" panose="020B0504020202020204" pitchFamily="34" charset="0"/>
                        </a:rPr>
                        <a:t>{simulationResults.globalAverageRouteSavings.annualCO2SavingsInTons|toFixed:0}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1" name="Picture 10" descr="A map of the world&#10;&#10;AI-generated content may be incorrect.">
            <a:extLst>
              <a:ext uri="{FF2B5EF4-FFF2-40B4-BE49-F238E27FC236}">
                <a16:creationId xmlns:a16="http://schemas.microsoft.com/office/drawing/2014/main" id="{B14A3276-A7B4-0756-1C07-8C6277B92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927" y="1887060"/>
            <a:ext cx="5979719" cy="312055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3145E89-0638-431F-2726-403BA1465DA4}"/>
              </a:ext>
            </a:extLst>
          </p:cNvPr>
          <p:cNvSpPr txBox="1">
            <a:spLocks/>
          </p:cNvSpPr>
          <p:nvPr/>
        </p:nvSpPr>
        <p:spPr>
          <a:xfrm>
            <a:off x="1035117" y="428324"/>
            <a:ext cx="11322176" cy="1153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83BF"/>
                </a:solidFill>
                <a:latin typeface="Kobenhavn Sans Black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Kobenhavn Sans Black"/>
              </a:rPr>
              <a:t>Performance in </a:t>
            </a:r>
            <a:endParaRPr lang="en-US" dirty="0"/>
          </a:p>
          <a:p>
            <a:r>
              <a:rPr lang="en-US" sz="3600" dirty="0">
                <a:latin typeface="Kobenhavn Sans Black"/>
              </a:rPr>
              <a:t>Global average wind conditions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56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2" descr="{%simulationResults.chart_fuelBar}">
            <a:extLst>
              <a:ext uri="{FF2B5EF4-FFF2-40B4-BE49-F238E27FC236}">
                <a16:creationId xmlns:a16="http://schemas.microsoft.com/office/drawing/2014/main" id="{2CD0410C-9393-B744-8DCC-D6E2E40FC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14" y="3687598"/>
            <a:ext cx="9420225" cy="3000375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1BC5780-A76F-3B37-A193-FF8162ED7F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037618"/>
              </p:ext>
            </p:extLst>
          </p:nvPr>
        </p:nvGraphicFramePr>
        <p:xfrm>
          <a:off x="1085113" y="1349505"/>
          <a:ext cx="9424978" cy="3718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89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76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1257">
                <a:tc>
                  <a:txBody>
                    <a:bodyPr/>
                    <a:lstStyle/>
                    <a:p>
                      <a:pPr>
                        <a:defRPr sz="1600" b="1"/>
                      </a:pPr>
                      <a:r>
                        <a:rPr lang="en-US" sz="1300" b="0" kern="120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Weighted average of the simulated routes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625475" algn="l"/>
                        </a:tabLst>
                      </a:pPr>
                      <a:endParaRPr lang="en-US" sz="1300" b="0" noProof="0" dirty="0">
                        <a:latin typeface="DIN 2014" panose="020B0504020202020204" pitchFamily="34" charset="0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Average net </a:t>
                      </a:r>
                      <a:r>
                        <a:rPr lang="en-US" sz="1300" b="0" kern="120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savings</a:t>
                      </a: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 for </a:t>
                      </a:r>
                      <a:r>
                        <a:rPr lang="en-US" sz="1300" b="0" kern="120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multiple</a:t>
                      </a: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 </a:t>
                      </a:r>
                      <a:r>
                        <a:rPr lang="en-US" sz="1300" b="0" kern="120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routes</a:t>
                      </a: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, kW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300"/>
                      </a:pP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</a:t>
                      </a:r>
                      <a:r>
                        <a:rPr lang="en-US" b="0" noProof="0" dirty="0" err="1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simulationResults.combinedSavings.averageRouteNetSavings</a:t>
                      </a: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 | toFixed:0 }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Average fuel savings for multiple routes, Tons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defRPr sz="1300"/>
                      </a:pPr>
                      <a:r>
                        <a:rPr lang="en-US" sz="1300" b="0" kern="120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{</a:t>
                      </a:r>
                      <a:r>
                        <a:rPr lang="en-US" sz="1300" b="0" kern="1200" noProof="0" dirty="0" err="1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simulationResults.combinedSavings.averageRouteFuelSavings</a:t>
                      </a:r>
                      <a:r>
                        <a:rPr lang="en-US" sz="1300" b="0" kern="120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 </a:t>
                      </a:r>
                      <a:r>
                        <a:rPr lang="en-GB" sz="1300" b="0" kern="120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cs typeface="+mn-cs"/>
                        </a:rPr>
                        <a:t>| toNearest:1</a:t>
                      </a:r>
                      <a:r>
                        <a:rPr lang="en-US" sz="1300" b="0" kern="120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}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sz="1300" b="0" i="0" kern="120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Average Main engine power for multiple routes, kW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300"/>
                      </a:pP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{simulationResults.combinedSavings.averageRouteMainEnginePower|toFixed:0}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4260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Average Main Engine fuel consumption for multiple routes, Tons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{simulationResults.combinedSavings.averageRouteMainEngineFuelConsumption| toNearest:1}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266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Average Savings percentage for multiple routes, %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</a:t>
                      </a:r>
                      <a:r>
                        <a:rPr lang="en-US" sz="1300" b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simulationResults.combinedSavings.averageRouteNetSavingsPercentage * 100 |toFixed:1</a:t>
                      </a: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}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4682A24-0E2C-3AEE-D4D9-576A4C4A3D06}"/>
              </a:ext>
            </a:extLst>
          </p:cNvPr>
          <p:cNvSpPr txBox="1"/>
          <p:nvPr/>
        </p:nvSpPr>
        <p:spPr>
          <a:xfrm>
            <a:off x="1085112" y="3549460"/>
            <a:ext cx="3070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DIN 2014" panose="020B0504020202020204" pitchFamily="34" charset="0"/>
                <a:ea typeface="DIN 2014" panose="020B0504020202020204" pitchFamily="34" charset="0"/>
              </a:rPr>
              <a:t>Annual fuel savings (tons/year)</a:t>
            </a:r>
            <a:endParaRPr lang="en-GB" sz="1600" b="1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4858040-98E8-7AAA-B6F6-056F67C72FEE}"/>
              </a:ext>
            </a:extLst>
          </p:cNvPr>
          <p:cNvSpPr txBox="1">
            <a:spLocks/>
          </p:cNvSpPr>
          <p:nvPr/>
        </p:nvSpPr>
        <p:spPr>
          <a:xfrm>
            <a:off x="1035117" y="459638"/>
            <a:ext cx="10121766" cy="1121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83BF"/>
                </a:solidFill>
                <a:latin typeface="Kobenhavn Sans Black" pitchFamily="50" charset="0"/>
                <a:ea typeface="+mj-ea"/>
                <a:cs typeface="+mj-cs"/>
              </a:defRPr>
            </a:lvl1pPr>
          </a:lstStyle>
          <a:p>
            <a:r>
              <a:rPr lang="en-US" sz="3600" dirty="0"/>
              <a:t>Comparison of savings per route</a:t>
            </a:r>
            <a:endParaRPr lang="en-FI" sz="3600" dirty="0"/>
          </a:p>
        </p:txBody>
      </p:sp>
    </p:spTree>
    <p:extLst>
      <p:ext uri="{BB962C8B-B14F-4D97-AF65-F5344CB8AC3E}">
        <p14:creationId xmlns:p14="http://schemas.microsoft.com/office/powerpoint/2010/main" val="97983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1BBAC7D-17EE-1F24-CA4B-75756E304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IMO and EU regulations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633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476184A-33E4-B775-6063-9F0D9C048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117354"/>
            <a:ext cx="10121766" cy="759724"/>
          </a:xfrm>
        </p:spPr>
        <p:txBody>
          <a:bodyPr>
            <a:noAutofit/>
          </a:bodyPr>
          <a:lstStyle/>
          <a:p>
            <a:r>
              <a:rPr lang="en-US" sz="3600" dirty="0" err="1"/>
              <a:t>FuelEU</a:t>
            </a:r>
            <a:r>
              <a:rPr lang="en-US" sz="3600" dirty="0"/>
              <a:t> Maritime regulatory benefit (1/2)</a:t>
            </a:r>
            <a:endParaRPr lang="en-GB" sz="36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06D6E62-E714-E3FB-80FB-F594981763E9}"/>
              </a:ext>
            </a:extLst>
          </p:cNvPr>
          <p:cNvSpPr txBox="1">
            <a:spLocks/>
          </p:cNvSpPr>
          <p:nvPr/>
        </p:nvSpPr>
        <p:spPr>
          <a:xfrm>
            <a:off x="1035117" y="961053"/>
            <a:ext cx="10121766" cy="555171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fi-FI" sz="1800" dirty="0" err="1">
                <a:solidFill>
                  <a:srgbClr val="0C2446"/>
                </a:solidFill>
              </a:rPr>
              <a:t>FuelEU</a:t>
            </a:r>
            <a:r>
              <a:rPr lang="fi-FI" sz="1800" dirty="0">
                <a:solidFill>
                  <a:srgbClr val="0C2446"/>
                </a:solidFill>
              </a:rPr>
              <a:t> </a:t>
            </a:r>
            <a:r>
              <a:rPr lang="fi-FI" sz="1800" dirty="0" err="1">
                <a:solidFill>
                  <a:srgbClr val="0C2446"/>
                </a:solidFill>
              </a:rPr>
              <a:t>reward</a:t>
            </a:r>
            <a:r>
              <a:rPr lang="fi-FI" sz="1800" dirty="0">
                <a:solidFill>
                  <a:srgbClr val="0C2446"/>
                </a:solidFill>
              </a:rPr>
              <a:t> </a:t>
            </a:r>
            <a:r>
              <a:rPr lang="fi-FI" sz="1800" dirty="0" err="1">
                <a:solidFill>
                  <a:srgbClr val="0C2446"/>
                </a:solidFill>
              </a:rPr>
              <a:t>factor</a:t>
            </a:r>
            <a:r>
              <a:rPr lang="fi-FI" sz="1800" dirty="0">
                <a:solidFill>
                  <a:srgbClr val="0C2446"/>
                </a:solidFill>
              </a:rPr>
              <a:t> </a:t>
            </a:r>
            <a:r>
              <a:rPr lang="en-GB" sz="1800" dirty="0" err="1">
                <a:solidFill>
                  <a:srgbClr val="0C2446"/>
                </a:solidFill>
              </a:rPr>
              <a:t>f</a:t>
            </a:r>
            <a:r>
              <a:rPr lang="en-GB" sz="1800" baseline="-25000" dirty="0" err="1">
                <a:solidFill>
                  <a:srgbClr val="0C2446"/>
                </a:solidFill>
              </a:rPr>
              <a:t>Wind</a:t>
            </a:r>
            <a:r>
              <a:rPr lang="en-GB" sz="1800" baseline="-25000" dirty="0">
                <a:solidFill>
                  <a:srgbClr val="0C2446"/>
                </a:solidFill>
              </a:rPr>
              <a:t> </a:t>
            </a:r>
            <a:r>
              <a:rPr lang="fi-FI" sz="1800" dirty="0">
                <a:solidFill>
                  <a:srgbClr val="0C2446"/>
                </a:solidFill>
              </a:rPr>
              <a:t>: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800" dirty="0">
                <a:solidFill>
                  <a:srgbClr val="0C2446"/>
                </a:solidFill>
              </a:rPr>
              <a:t>EEDI/EEXI available effective power: </a:t>
            </a:r>
            <a:r>
              <a:rPr lang="en-GB" sz="1800" dirty="0" err="1">
                <a:solidFill>
                  <a:srgbClr val="0C2446"/>
                </a:solidFill>
              </a:rPr>
              <a:t>f</a:t>
            </a:r>
            <a:r>
              <a:rPr lang="en-GB" sz="1800" baseline="-25000" dirty="0" err="1">
                <a:solidFill>
                  <a:srgbClr val="0C2446"/>
                </a:solidFill>
              </a:rPr>
              <a:t>eff</a:t>
            </a:r>
            <a:r>
              <a:rPr lang="en-GB" sz="1800" dirty="0">
                <a:solidFill>
                  <a:srgbClr val="0C2446"/>
                </a:solidFill>
              </a:rPr>
              <a:t> * </a:t>
            </a:r>
            <a:r>
              <a:rPr lang="en-GB" sz="1800" dirty="0" err="1">
                <a:solidFill>
                  <a:srgbClr val="0C2446"/>
                </a:solidFill>
              </a:rPr>
              <a:t>P</a:t>
            </a:r>
            <a:r>
              <a:rPr lang="en-GB" sz="1800" baseline="-25000" dirty="0" err="1">
                <a:solidFill>
                  <a:srgbClr val="0C2446"/>
                </a:solidFill>
              </a:rPr>
              <a:t>eff</a:t>
            </a:r>
            <a:r>
              <a:rPr lang="en-GB" sz="1800" dirty="0">
                <a:solidFill>
                  <a:srgbClr val="0C2446"/>
                </a:solidFill>
              </a:rPr>
              <a:t> = </a:t>
            </a:r>
            <a:r>
              <a:rPr lang="en-GB" sz="1800" dirty="0" err="1">
                <a:solidFill>
                  <a:srgbClr val="0C2446"/>
                </a:solidFill>
              </a:rPr>
              <a:t>P</a:t>
            </a:r>
            <a:r>
              <a:rPr lang="en-GB" sz="1800" baseline="-25000" dirty="0" err="1">
                <a:solidFill>
                  <a:srgbClr val="0C2446"/>
                </a:solidFill>
              </a:rPr>
              <a:t>wind</a:t>
            </a:r>
            <a:r>
              <a:rPr lang="en-GB" sz="1800" dirty="0">
                <a:solidFill>
                  <a:srgbClr val="0C2446"/>
                </a:solidFill>
              </a:rPr>
              <a:t> = {</a:t>
            </a:r>
            <a:r>
              <a:rPr lang="en-GB" sz="1800" dirty="0" err="1">
                <a:solidFill>
                  <a:srgbClr val="0C2446"/>
                </a:solidFill>
              </a:rPr>
              <a:t>simulationResults.EEDIReduction</a:t>
            </a:r>
            <a:r>
              <a:rPr lang="en-GB" sz="1800" dirty="0">
                <a:solidFill>
                  <a:srgbClr val="0C2446"/>
                </a:solidFill>
              </a:rPr>
              <a:t> | toFixed:0 }</a:t>
            </a:r>
            <a:r>
              <a:rPr lang="en-US" sz="1800" dirty="0">
                <a:solidFill>
                  <a:srgbClr val="0C2446"/>
                </a:solidFill>
              </a:rPr>
              <a:t> </a:t>
            </a:r>
            <a:r>
              <a:rPr lang="en-GB" sz="1800" dirty="0">
                <a:solidFill>
                  <a:srgbClr val="0C2446"/>
                </a:solidFill>
              </a:rPr>
              <a:t>kW.</a:t>
            </a:r>
            <a:endParaRPr lang="fi-FI" sz="1800" dirty="0">
              <a:solidFill>
                <a:srgbClr val="0C2446"/>
              </a:solidFill>
            </a:endParaRP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800" dirty="0">
                <a:solidFill>
                  <a:srgbClr val="0C2446"/>
                </a:solidFill>
              </a:rPr>
              <a:t>EEDI/EEXI Propulsion power of the vessel: P</a:t>
            </a:r>
            <a:r>
              <a:rPr lang="en-GB" sz="1800" baseline="-25000" dirty="0">
                <a:solidFill>
                  <a:srgbClr val="0C2446"/>
                </a:solidFill>
              </a:rPr>
              <a:t>ME</a:t>
            </a:r>
            <a:r>
              <a:rPr lang="en-GB" sz="1800" dirty="0">
                <a:solidFill>
                  <a:srgbClr val="0C2446"/>
                </a:solidFill>
              </a:rPr>
              <a:t> = </a:t>
            </a:r>
            <a:r>
              <a:rPr lang="en-GB" sz="1800" dirty="0" err="1">
                <a:solidFill>
                  <a:srgbClr val="0C2446"/>
                </a:solidFill>
              </a:rPr>
              <a:t>P</a:t>
            </a:r>
            <a:r>
              <a:rPr lang="en-GB" sz="1800" baseline="-25000" dirty="0" err="1">
                <a:solidFill>
                  <a:srgbClr val="0C2446"/>
                </a:solidFill>
              </a:rPr>
              <a:t>Prop</a:t>
            </a:r>
            <a:r>
              <a:rPr lang="en-GB" sz="1800" baseline="-25000" dirty="0">
                <a:solidFill>
                  <a:srgbClr val="0C2446"/>
                </a:solidFill>
              </a:rPr>
              <a:t> </a:t>
            </a:r>
            <a:r>
              <a:rPr lang="en-GB" sz="1800" dirty="0">
                <a:solidFill>
                  <a:srgbClr val="0C2446"/>
                </a:solidFill>
              </a:rPr>
              <a:t>= {</a:t>
            </a:r>
            <a:r>
              <a:rPr lang="en-GB" sz="1800" dirty="0" err="1">
                <a:solidFill>
                  <a:srgbClr val="0C2446"/>
                </a:solidFill>
              </a:rPr>
              <a:t>simulationInput.ship.pme</a:t>
            </a:r>
            <a:r>
              <a:rPr lang="en-GB" sz="1800" dirty="0">
                <a:solidFill>
                  <a:srgbClr val="0C2446"/>
                </a:solidFill>
              </a:rPr>
              <a:t> | toFixed:0 } kW.	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800" dirty="0" err="1">
                <a:solidFill>
                  <a:srgbClr val="0C2446"/>
                </a:solidFill>
              </a:rPr>
              <a:t>P</a:t>
            </a:r>
            <a:r>
              <a:rPr lang="en-GB" sz="1800" baseline="-25000" dirty="0" err="1">
                <a:solidFill>
                  <a:srgbClr val="0C2446"/>
                </a:solidFill>
              </a:rPr>
              <a:t>wind</a:t>
            </a:r>
            <a:r>
              <a:rPr lang="en-GB" sz="1800" dirty="0">
                <a:solidFill>
                  <a:srgbClr val="0C2446"/>
                </a:solidFill>
              </a:rPr>
              <a:t>/</a:t>
            </a:r>
            <a:r>
              <a:rPr lang="en-GB" sz="1800" dirty="0" err="1">
                <a:solidFill>
                  <a:srgbClr val="0C2446"/>
                </a:solidFill>
              </a:rPr>
              <a:t>P</a:t>
            </a:r>
            <a:r>
              <a:rPr lang="en-GB" sz="1800" baseline="-25000" dirty="0" err="1">
                <a:solidFill>
                  <a:srgbClr val="0C2446"/>
                </a:solidFill>
              </a:rPr>
              <a:t>prop</a:t>
            </a:r>
            <a:r>
              <a:rPr lang="en-GB" sz="1800" dirty="0">
                <a:solidFill>
                  <a:srgbClr val="0C2446"/>
                </a:solidFill>
              </a:rPr>
              <a:t> = {</a:t>
            </a:r>
            <a:r>
              <a:rPr lang="en-GB" sz="1800" dirty="0" err="1">
                <a:solidFill>
                  <a:srgbClr val="0C2446"/>
                </a:solidFill>
              </a:rPr>
              <a:t>simulationResults.GHG.ratio</a:t>
            </a:r>
            <a:r>
              <a:rPr lang="en-GB" sz="1800" dirty="0">
                <a:solidFill>
                  <a:srgbClr val="0C2446"/>
                </a:solidFill>
              </a:rPr>
              <a:t> | toFixed:3 }</a:t>
            </a:r>
            <a:r>
              <a:rPr lang="en-US" sz="1800" dirty="0">
                <a:solidFill>
                  <a:srgbClr val="0C2446"/>
                </a:solidFill>
              </a:rPr>
              <a:t> </a:t>
            </a:r>
            <a:r>
              <a:rPr lang="en-GB" sz="1800" dirty="0">
                <a:solidFill>
                  <a:srgbClr val="0C2446"/>
                </a:solidFill>
                <a:sym typeface="Symbol" panose="05050102010706020507" pitchFamily="18" charset="2"/>
              </a:rPr>
              <a:t></a:t>
            </a:r>
            <a:r>
              <a:rPr lang="en-GB" sz="1800" dirty="0">
                <a:solidFill>
                  <a:srgbClr val="0C2446"/>
                </a:solidFill>
              </a:rPr>
              <a:t> reward factor </a:t>
            </a:r>
            <a:r>
              <a:rPr lang="en-GB" sz="1800" b="1" dirty="0" err="1">
                <a:solidFill>
                  <a:srgbClr val="0C2446"/>
                </a:solidFill>
              </a:rPr>
              <a:t>f</a:t>
            </a:r>
            <a:r>
              <a:rPr lang="en-GB" sz="1800" b="1" baseline="-25000" dirty="0" err="1">
                <a:solidFill>
                  <a:srgbClr val="0C2446"/>
                </a:solidFill>
              </a:rPr>
              <a:t>Wind</a:t>
            </a:r>
            <a:r>
              <a:rPr lang="en-GB" sz="1800" b="1" baseline="-25000" dirty="0">
                <a:solidFill>
                  <a:srgbClr val="0C2446"/>
                </a:solidFill>
              </a:rPr>
              <a:t> </a:t>
            </a:r>
            <a:r>
              <a:rPr lang="en-GB" sz="1800" b="1" dirty="0">
                <a:solidFill>
                  <a:srgbClr val="0C2446"/>
                </a:solidFill>
              </a:rPr>
              <a:t>= {</a:t>
            </a:r>
            <a:r>
              <a:rPr lang="en-GB" sz="1800" b="1" dirty="0" err="1">
                <a:solidFill>
                  <a:srgbClr val="0C2446"/>
                </a:solidFill>
              </a:rPr>
              <a:t>simulationResults.GHG.fwind</a:t>
            </a:r>
            <a:r>
              <a:rPr lang="en-GB" sz="1800" b="1" dirty="0">
                <a:solidFill>
                  <a:srgbClr val="0C2446"/>
                </a:solidFill>
              </a:rPr>
              <a:t>} </a:t>
            </a:r>
            <a:endParaRPr lang="en-US" sz="1800" b="1" dirty="0">
              <a:solidFill>
                <a:srgbClr val="0C2446"/>
              </a:solidFill>
            </a:endParaRP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endParaRPr lang="en-US" sz="1800" dirty="0">
              <a:solidFill>
                <a:srgbClr val="0C2446"/>
              </a:solidFill>
            </a:endParaRP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fi-FI" sz="1800" dirty="0">
                <a:solidFill>
                  <a:srgbClr val="0C2446"/>
                </a:solidFill>
              </a:rPr>
              <a:t>GHG </a:t>
            </a:r>
            <a:r>
              <a:rPr lang="fi-FI" sz="1800" dirty="0" err="1">
                <a:solidFill>
                  <a:srgbClr val="0C2446"/>
                </a:solidFill>
              </a:rPr>
              <a:t>Intensity</a:t>
            </a:r>
            <a:r>
              <a:rPr lang="fi-FI" sz="1800" dirty="0">
                <a:solidFill>
                  <a:srgbClr val="0C2446"/>
                </a:solidFill>
              </a:rPr>
              <a:t> </a:t>
            </a:r>
            <a:r>
              <a:rPr lang="fi-FI" sz="1800" dirty="0" err="1">
                <a:solidFill>
                  <a:srgbClr val="0C2446"/>
                </a:solidFill>
              </a:rPr>
              <a:t>without</a:t>
            </a:r>
            <a:r>
              <a:rPr lang="fi-FI" sz="1800" dirty="0">
                <a:solidFill>
                  <a:srgbClr val="0C2446"/>
                </a:solidFill>
              </a:rPr>
              <a:t> </a:t>
            </a:r>
            <a:r>
              <a:rPr lang="fi-FI" sz="1800" dirty="0" err="1">
                <a:solidFill>
                  <a:srgbClr val="0C2446"/>
                </a:solidFill>
              </a:rPr>
              <a:t>wind</a:t>
            </a:r>
            <a:r>
              <a:rPr lang="fi-FI" sz="1800" dirty="0">
                <a:solidFill>
                  <a:srgbClr val="0C2446"/>
                </a:solidFill>
              </a:rPr>
              <a:t> </a:t>
            </a:r>
            <a:r>
              <a:rPr lang="fi-FI" sz="1800" dirty="0" err="1">
                <a:solidFill>
                  <a:srgbClr val="0C2446"/>
                </a:solidFill>
              </a:rPr>
              <a:t>propulsion</a:t>
            </a:r>
            <a:r>
              <a:rPr lang="fi-FI" sz="1800" dirty="0">
                <a:solidFill>
                  <a:srgbClr val="0C2446"/>
                </a:solidFill>
              </a:rPr>
              <a:t> </a:t>
            </a:r>
            <a:r>
              <a:rPr lang="fi-FI" sz="1800" dirty="0" err="1">
                <a:solidFill>
                  <a:srgbClr val="0C2446"/>
                </a:solidFill>
              </a:rPr>
              <a:t>using</a:t>
            </a:r>
            <a:r>
              <a:rPr lang="fi-FI" sz="1800" dirty="0">
                <a:solidFill>
                  <a:srgbClr val="0C2446"/>
                </a:solidFill>
              </a:rPr>
              <a:t> {</a:t>
            </a:r>
            <a:r>
              <a:rPr lang="fi-FI" sz="1800" dirty="0" err="1">
                <a:solidFill>
                  <a:srgbClr val="0C2446"/>
                </a:solidFill>
              </a:rPr>
              <a:t>simulationInput.ship.fuelType.abbreviation</a:t>
            </a:r>
            <a:r>
              <a:rPr lang="fi-FI" sz="1800" dirty="0">
                <a:solidFill>
                  <a:srgbClr val="0C2446"/>
                </a:solidFill>
              </a:rPr>
              <a:t>}</a:t>
            </a:r>
            <a:r>
              <a:rPr lang="fi-FI" sz="1800" b="1" dirty="0">
                <a:solidFill>
                  <a:srgbClr val="0C2446"/>
                </a:solidFill>
              </a:rPr>
              <a:t> =  {</a:t>
            </a:r>
            <a:r>
              <a:rPr lang="fi-FI" sz="1800" b="1" dirty="0" err="1">
                <a:solidFill>
                  <a:srgbClr val="0C2446"/>
                </a:solidFill>
              </a:rPr>
              <a:t>simulationInput.ship.fuelType.ghgIntensity</a:t>
            </a:r>
            <a:r>
              <a:rPr lang="fi-FI" sz="1800" b="1" dirty="0">
                <a:solidFill>
                  <a:srgbClr val="0C2446"/>
                </a:solidFill>
              </a:rPr>
              <a:t>} gCO</a:t>
            </a:r>
            <a:r>
              <a:rPr lang="fi-FI" sz="1800" b="1" baseline="-25000" dirty="0">
                <a:solidFill>
                  <a:srgbClr val="0C2446"/>
                </a:solidFill>
              </a:rPr>
              <a:t>2</a:t>
            </a:r>
            <a:r>
              <a:rPr lang="fi-FI" sz="1800" b="1" dirty="0">
                <a:solidFill>
                  <a:srgbClr val="0C2446"/>
                </a:solidFill>
              </a:rPr>
              <a:t>eq/MJ. </a:t>
            </a:r>
            <a:endParaRPr lang="en-US" sz="1800" dirty="0">
              <a:solidFill>
                <a:srgbClr val="0C2446"/>
              </a:solidFill>
            </a:endParaRP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fi-FI" sz="1800" dirty="0">
                <a:solidFill>
                  <a:srgbClr val="0C2446"/>
                </a:solidFill>
              </a:rPr>
              <a:t>GHG </a:t>
            </a:r>
            <a:r>
              <a:rPr lang="fi-FI" sz="1800" dirty="0" err="1">
                <a:solidFill>
                  <a:srgbClr val="0C2446"/>
                </a:solidFill>
              </a:rPr>
              <a:t>Intensity</a:t>
            </a:r>
            <a:r>
              <a:rPr lang="fi-FI" sz="1800" dirty="0">
                <a:solidFill>
                  <a:srgbClr val="0C2446"/>
                </a:solidFill>
              </a:rPr>
              <a:t> </a:t>
            </a:r>
            <a:r>
              <a:rPr lang="fi-FI" sz="1800" dirty="0" err="1">
                <a:solidFill>
                  <a:srgbClr val="0C2446"/>
                </a:solidFill>
              </a:rPr>
              <a:t>with</a:t>
            </a:r>
            <a:r>
              <a:rPr lang="fi-FI" sz="1800" dirty="0">
                <a:solidFill>
                  <a:srgbClr val="0C2446"/>
                </a:solidFill>
              </a:rPr>
              <a:t> </a:t>
            </a:r>
            <a:r>
              <a:rPr lang="fi-FI" sz="1800" dirty="0" err="1">
                <a:solidFill>
                  <a:srgbClr val="0C2446"/>
                </a:solidFill>
              </a:rPr>
              <a:t>Norsepower</a:t>
            </a:r>
            <a:r>
              <a:rPr lang="fi-FI" sz="1800" dirty="0">
                <a:solidFill>
                  <a:srgbClr val="0C2446"/>
                </a:solidFill>
              </a:rPr>
              <a:t> </a:t>
            </a:r>
            <a:r>
              <a:rPr lang="fi-FI" sz="1800" dirty="0" err="1">
                <a:solidFill>
                  <a:srgbClr val="0C2446"/>
                </a:solidFill>
              </a:rPr>
              <a:t>rotor</a:t>
            </a:r>
            <a:r>
              <a:rPr lang="fi-FI" sz="1800" dirty="0">
                <a:solidFill>
                  <a:srgbClr val="0C2446"/>
                </a:solidFill>
              </a:rPr>
              <a:t> </a:t>
            </a:r>
            <a:r>
              <a:rPr lang="fi-FI" sz="1800" dirty="0" err="1">
                <a:solidFill>
                  <a:srgbClr val="0C2446"/>
                </a:solidFill>
              </a:rPr>
              <a:t>sails</a:t>
            </a:r>
            <a:r>
              <a:rPr lang="fi-FI" sz="1800" dirty="0">
                <a:solidFill>
                  <a:srgbClr val="0C2446"/>
                </a:solidFill>
              </a:rPr>
              <a:t> = </a:t>
            </a:r>
            <a:r>
              <a:rPr lang="en-GB" sz="1800" dirty="0">
                <a:solidFill>
                  <a:srgbClr val="0C2446"/>
                </a:solidFill>
              </a:rPr>
              <a:t>GHG Intensity * </a:t>
            </a:r>
            <a:r>
              <a:rPr lang="en-GB" sz="1800" dirty="0" err="1">
                <a:solidFill>
                  <a:srgbClr val="0C2446"/>
                </a:solidFill>
              </a:rPr>
              <a:t>f</a:t>
            </a:r>
            <a:r>
              <a:rPr lang="en-GB" sz="1800" baseline="-25000" dirty="0" err="1">
                <a:solidFill>
                  <a:srgbClr val="0C2446"/>
                </a:solidFill>
              </a:rPr>
              <a:t>Wind</a:t>
            </a:r>
            <a:r>
              <a:rPr lang="en-GB" sz="1800" dirty="0">
                <a:solidFill>
                  <a:srgbClr val="0C2446"/>
                </a:solidFill>
              </a:rPr>
              <a:t> = </a:t>
            </a:r>
            <a:r>
              <a:rPr lang="fi-FI" sz="1800" b="1" dirty="0">
                <a:solidFill>
                  <a:srgbClr val="0C2446"/>
                </a:solidFill>
              </a:rPr>
              <a:t>{</a:t>
            </a:r>
            <a:r>
              <a:rPr lang="fi-FI" sz="1800" b="1" dirty="0" err="1">
                <a:solidFill>
                  <a:srgbClr val="0C2446"/>
                </a:solidFill>
              </a:rPr>
              <a:t>simulationResults.GHG.intensityWithRotorSails</a:t>
            </a:r>
            <a:r>
              <a:rPr lang="fi-FI" sz="1800" b="1" dirty="0">
                <a:solidFill>
                  <a:srgbClr val="0C2446"/>
                </a:solidFill>
              </a:rPr>
              <a:t> | toFixed:2 }</a:t>
            </a:r>
            <a:r>
              <a:rPr lang="en-US" sz="1800" b="1" dirty="0">
                <a:solidFill>
                  <a:srgbClr val="0C2446"/>
                </a:solidFill>
              </a:rPr>
              <a:t> </a:t>
            </a:r>
            <a:r>
              <a:rPr lang="en-GB" sz="1800" b="1" dirty="0">
                <a:solidFill>
                  <a:srgbClr val="0C2446"/>
                </a:solidFill>
              </a:rPr>
              <a:t>CO</a:t>
            </a:r>
            <a:r>
              <a:rPr lang="en-GB" sz="1800" b="1" baseline="-25000" dirty="0">
                <a:solidFill>
                  <a:srgbClr val="0C2446"/>
                </a:solidFill>
              </a:rPr>
              <a:t>2eq</a:t>
            </a:r>
            <a:r>
              <a:rPr lang="en-GB" sz="1800" b="1" dirty="0">
                <a:solidFill>
                  <a:srgbClr val="0C2446"/>
                </a:solidFill>
              </a:rPr>
              <a:t>/MJ.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endParaRPr lang="en-GB" sz="1800" b="1" dirty="0">
              <a:solidFill>
                <a:srgbClr val="0C2446"/>
              </a:solidFill>
            </a:endParaRP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800" dirty="0">
                <a:solidFill>
                  <a:srgbClr val="0C2446"/>
                </a:solidFill>
              </a:rPr>
              <a:t>GHG Intensity target for 2025-2030: </a:t>
            </a:r>
            <a:r>
              <a:rPr lang="en-GB" sz="1800" b="1" dirty="0"/>
              <a:t>{</a:t>
            </a:r>
            <a:r>
              <a:rPr lang="en-GB" sz="1800" b="1" dirty="0" err="1"/>
              <a:t>simulationResults.GHG.target.intensity</a:t>
            </a:r>
            <a:r>
              <a:rPr lang="en-GB" sz="1800" b="1" dirty="0"/>
              <a:t>}</a:t>
            </a:r>
            <a:r>
              <a:rPr lang="en-GB" sz="1800" dirty="0">
                <a:solidFill>
                  <a:srgbClr val="0C2446"/>
                </a:solidFill>
              </a:rPr>
              <a:t> </a:t>
            </a:r>
            <a:r>
              <a:rPr lang="en-GB" sz="1800" b="1" dirty="0"/>
              <a:t>gCO</a:t>
            </a:r>
            <a:r>
              <a:rPr lang="en-GB" sz="1800" b="1" baseline="-25000" dirty="0"/>
              <a:t>2eq</a:t>
            </a:r>
            <a:r>
              <a:rPr lang="en-GB" sz="1800" b="1" dirty="0"/>
              <a:t>/MJ.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800" dirty="0">
                <a:solidFill>
                  <a:srgbClr val="0C2446"/>
                </a:solidFill>
              </a:rPr>
              <a:t>GHG Intensity balance without wind propulsion = Target – GHG intensity = </a:t>
            </a:r>
            <a:r>
              <a:rPr lang="en-GB" sz="1800" b="1" dirty="0">
                <a:solidFill>
                  <a:srgbClr val="0C2446"/>
                </a:solidFill>
              </a:rPr>
              <a:t>{</a:t>
            </a:r>
            <a:r>
              <a:rPr lang="en-GB" sz="1800" b="1" dirty="0" err="1">
                <a:solidFill>
                  <a:srgbClr val="0C2446"/>
                </a:solidFill>
              </a:rPr>
              <a:t>simulationResults.GHG.balance.valueWithoutWindPropulsion</a:t>
            </a:r>
            <a:r>
              <a:rPr lang="en-GB" sz="1800" b="1" dirty="0">
                <a:solidFill>
                  <a:srgbClr val="0C2446"/>
                </a:solidFill>
              </a:rPr>
              <a:t> | toFixed:2}</a:t>
            </a:r>
            <a:r>
              <a:rPr lang="en-GB" sz="1800" dirty="0">
                <a:solidFill>
                  <a:srgbClr val="0C2446"/>
                </a:solidFill>
              </a:rPr>
              <a:t> </a:t>
            </a:r>
            <a:r>
              <a:rPr lang="fi-FI" sz="1800" b="1" dirty="0">
                <a:solidFill>
                  <a:srgbClr val="0C2446"/>
                </a:solidFill>
              </a:rPr>
              <a:t>gCO</a:t>
            </a:r>
            <a:r>
              <a:rPr lang="fi-FI" sz="1800" b="1" baseline="-25000" dirty="0">
                <a:solidFill>
                  <a:srgbClr val="0C2446"/>
                </a:solidFill>
              </a:rPr>
              <a:t>2</a:t>
            </a:r>
            <a:r>
              <a:rPr lang="fi-FI" sz="1800" b="1" dirty="0">
                <a:solidFill>
                  <a:srgbClr val="0C2446"/>
                </a:solidFill>
              </a:rPr>
              <a:t>eq/MJ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800" dirty="0">
                <a:solidFill>
                  <a:srgbClr val="0C2446"/>
                </a:solidFill>
              </a:rPr>
              <a:t>GHG Intensity balance with </a:t>
            </a:r>
            <a:r>
              <a:rPr lang="en-GB" sz="1800" dirty="0" err="1">
                <a:solidFill>
                  <a:srgbClr val="0C2446"/>
                </a:solidFill>
              </a:rPr>
              <a:t>Norsepower</a:t>
            </a:r>
            <a:r>
              <a:rPr lang="en-GB" sz="1800" dirty="0">
                <a:solidFill>
                  <a:srgbClr val="0C2446"/>
                </a:solidFill>
              </a:rPr>
              <a:t> rotor sails = Target – GHG intensity = </a:t>
            </a:r>
            <a:r>
              <a:rPr lang="en-GB" sz="1800" b="1" dirty="0">
                <a:solidFill>
                  <a:srgbClr val="0C2446"/>
                </a:solidFill>
              </a:rPr>
              <a:t>{</a:t>
            </a:r>
            <a:r>
              <a:rPr lang="en-GB" sz="1800" b="1" dirty="0" err="1">
                <a:solidFill>
                  <a:srgbClr val="0C2446"/>
                </a:solidFill>
              </a:rPr>
              <a:t>simulationResults.GHG.balance</a:t>
            </a:r>
            <a:r>
              <a:rPr lang="en-GB" sz="1800" b="1" dirty="0">
                <a:solidFill>
                  <a:srgbClr val="0C2446"/>
                </a:solidFill>
              </a:rPr>
              <a:t>. </a:t>
            </a:r>
            <a:r>
              <a:rPr lang="en-GB" sz="1800" b="1" dirty="0" err="1">
                <a:solidFill>
                  <a:srgbClr val="0C2446"/>
                </a:solidFill>
              </a:rPr>
              <a:t>valueWithRotorSails</a:t>
            </a:r>
            <a:r>
              <a:rPr lang="en-GB" sz="1800" b="1" dirty="0">
                <a:solidFill>
                  <a:srgbClr val="0C2446"/>
                </a:solidFill>
              </a:rPr>
              <a:t> | toFixed:2}</a:t>
            </a:r>
            <a:r>
              <a:rPr lang="en-GB" sz="1800" dirty="0">
                <a:solidFill>
                  <a:srgbClr val="0C2446"/>
                </a:solidFill>
              </a:rPr>
              <a:t> </a:t>
            </a:r>
            <a:r>
              <a:rPr lang="fi-FI" sz="1800" b="1" dirty="0">
                <a:solidFill>
                  <a:srgbClr val="0C2446"/>
                </a:solidFill>
              </a:rPr>
              <a:t>gCO</a:t>
            </a:r>
            <a:r>
              <a:rPr lang="fi-FI" sz="1800" b="1" baseline="-25000" dirty="0">
                <a:solidFill>
                  <a:srgbClr val="0C2446"/>
                </a:solidFill>
              </a:rPr>
              <a:t>2</a:t>
            </a:r>
            <a:r>
              <a:rPr lang="fi-FI" sz="1800" b="1" dirty="0">
                <a:solidFill>
                  <a:srgbClr val="0C2446"/>
                </a:solidFill>
              </a:rPr>
              <a:t>eq/MJ</a:t>
            </a:r>
            <a:endParaRPr lang="en-GB" sz="1800" b="1" dirty="0">
              <a:solidFill>
                <a:srgbClr val="0C24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61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2D6BA2C-A1F3-70B9-CD5C-F6AFE4DB5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117354"/>
            <a:ext cx="10121766" cy="759724"/>
          </a:xfrm>
        </p:spPr>
        <p:txBody>
          <a:bodyPr>
            <a:noAutofit/>
          </a:bodyPr>
          <a:lstStyle/>
          <a:p>
            <a:r>
              <a:rPr lang="en-US" sz="3600" dirty="0" err="1"/>
              <a:t>FuelEU</a:t>
            </a:r>
            <a:r>
              <a:rPr lang="en-US" sz="3600" dirty="0"/>
              <a:t> Maritime regulatory benefit (2/2)</a:t>
            </a:r>
            <a:endParaRPr lang="en-GB" sz="36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648E0B4-8EAA-9763-3156-FD1A8135B534}"/>
              </a:ext>
            </a:extLst>
          </p:cNvPr>
          <p:cNvSpPr txBox="1">
            <a:spLocks/>
          </p:cNvSpPr>
          <p:nvPr/>
        </p:nvSpPr>
        <p:spPr>
          <a:xfrm>
            <a:off x="1035117" y="961053"/>
            <a:ext cx="10121766" cy="555171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600" b="1" dirty="0">
                <a:solidFill>
                  <a:srgbClr val="0C2446"/>
                </a:solidFill>
              </a:rPr>
              <a:t>Without wind propulsion: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600" dirty="0">
                <a:solidFill>
                  <a:srgbClr val="000000"/>
                </a:solidFill>
              </a:rPr>
              <a:t>Fuel consumption in EU/EEA area considering operational profile: </a:t>
            </a:r>
            <a:r>
              <a:rPr lang="en-GB" sz="1600" b="1" dirty="0">
                <a:solidFill>
                  <a:srgbClr val="000000"/>
                </a:solidFill>
              </a:rPr>
              <a:t>{</a:t>
            </a:r>
            <a:r>
              <a:rPr lang="en-GB" sz="1600" b="1" dirty="0" err="1">
                <a:solidFill>
                  <a:srgbClr val="000000"/>
                </a:solidFill>
              </a:rPr>
              <a:t>simulationResults.GHG.fuelConsumedInEuropeInTons</a:t>
            </a:r>
            <a:r>
              <a:rPr lang="en-GB" sz="1600" b="1" dirty="0">
                <a:solidFill>
                  <a:srgbClr val="000000"/>
                </a:solidFill>
              </a:rPr>
              <a:t> | toFixed:0 }</a:t>
            </a:r>
            <a:r>
              <a:rPr lang="en-GB" sz="1600" dirty="0">
                <a:solidFill>
                  <a:srgbClr val="000000"/>
                </a:solidFill>
              </a:rPr>
              <a:t> tons of MDO.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600" dirty="0">
                <a:solidFill>
                  <a:srgbClr val="000000"/>
                </a:solidFill>
              </a:rPr>
              <a:t>Compliance balance [gCO2eq] = (GHG Intensity balance) * fuel energy [MJ] = </a:t>
            </a:r>
            <a:r>
              <a:rPr lang="en-GB" sz="1600" b="1" dirty="0">
                <a:solidFill>
                  <a:srgbClr val="000000"/>
                </a:solidFill>
              </a:rPr>
              <a:t>{simulationResults.GHG.complianceBalance.valueWithoutWindPropulsion | toFixed:0 | </a:t>
            </a:r>
            <a:r>
              <a:rPr lang="en-GB" sz="1600" b="1" dirty="0" err="1">
                <a:solidFill>
                  <a:srgbClr val="000000"/>
                </a:solidFill>
              </a:rPr>
              <a:t>thousandsSeparator</a:t>
            </a:r>
            <a:r>
              <a:rPr lang="en-GB" sz="1600" b="1" dirty="0">
                <a:solidFill>
                  <a:srgbClr val="000000"/>
                </a:solidFill>
              </a:rPr>
              <a:t>} tons CO2eq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600" b="1" dirty="0">
                <a:solidFill>
                  <a:srgbClr val="000000"/>
                </a:solidFill>
              </a:rPr>
              <a:t>With </a:t>
            </a:r>
            <a:r>
              <a:rPr lang="en-GB" sz="1600" b="1" dirty="0" err="1">
                <a:solidFill>
                  <a:srgbClr val="000000"/>
                </a:solidFill>
              </a:rPr>
              <a:t>Norsepower</a:t>
            </a:r>
            <a:r>
              <a:rPr lang="en-GB" sz="1600" b="1" dirty="0">
                <a:solidFill>
                  <a:srgbClr val="000000"/>
                </a:solidFill>
              </a:rPr>
              <a:t> rotor sails: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600" dirty="0">
                <a:solidFill>
                  <a:srgbClr val="000000"/>
                </a:solidFill>
              </a:rPr>
              <a:t>Fuel consumption in EU/EEA area considering operational profile and rotor sail fuel savings: </a:t>
            </a:r>
            <a:r>
              <a:rPr lang="en-GB" sz="1600" b="1" dirty="0">
                <a:solidFill>
                  <a:srgbClr val="000000"/>
                </a:solidFill>
              </a:rPr>
              <a:t>{</a:t>
            </a:r>
            <a:r>
              <a:rPr lang="en-GB" sz="1600" b="1" dirty="0" err="1">
                <a:solidFill>
                  <a:srgbClr val="000000"/>
                </a:solidFill>
              </a:rPr>
              <a:t>simulationResults.GHG.fuelConsumedInEuropeInTons</a:t>
            </a:r>
            <a:r>
              <a:rPr lang="en-GB" sz="1600" b="1" dirty="0">
                <a:solidFill>
                  <a:srgbClr val="000000"/>
                </a:solidFill>
              </a:rPr>
              <a:t> - </a:t>
            </a:r>
            <a:r>
              <a:rPr lang="en-GB" sz="1600" b="1" dirty="0" err="1">
                <a:solidFill>
                  <a:srgbClr val="000000"/>
                </a:solidFill>
              </a:rPr>
              <a:t>simulationResults.GHG.fuelSavedByRotorSailsInTons</a:t>
            </a:r>
            <a:r>
              <a:rPr lang="en-GB" sz="1600" b="1" dirty="0">
                <a:solidFill>
                  <a:srgbClr val="000000"/>
                </a:solidFill>
              </a:rPr>
              <a:t>| toFixed:0 }</a:t>
            </a:r>
            <a:r>
              <a:rPr lang="en-GB" sz="1600" dirty="0">
                <a:solidFill>
                  <a:srgbClr val="000000"/>
                </a:solidFill>
              </a:rPr>
              <a:t> tons of {</a:t>
            </a:r>
            <a:r>
              <a:rPr lang="en-GB" sz="1600" dirty="0" err="1">
                <a:solidFill>
                  <a:srgbClr val="000000"/>
                </a:solidFill>
              </a:rPr>
              <a:t>simulationInput.ship.fuelType.abbreviation</a:t>
            </a:r>
            <a:r>
              <a:rPr lang="en-GB" sz="1600" dirty="0">
                <a:solidFill>
                  <a:srgbClr val="000000"/>
                </a:solidFill>
              </a:rPr>
              <a:t>}.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600" dirty="0">
                <a:solidFill>
                  <a:srgbClr val="000000"/>
                </a:solidFill>
              </a:rPr>
              <a:t>Compliance balance [gCO2eq] = (GHG Intensity balance) * fuel energy [MJ] = </a:t>
            </a:r>
            <a:r>
              <a:rPr lang="en-GB" sz="1600" b="1" dirty="0">
                <a:solidFill>
                  <a:srgbClr val="000000"/>
                </a:solidFill>
              </a:rPr>
              <a:t>{</a:t>
            </a:r>
            <a:r>
              <a:rPr lang="en-GB" sz="1600" b="1" dirty="0" err="1">
                <a:solidFill>
                  <a:srgbClr val="000000"/>
                </a:solidFill>
              </a:rPr>
              <a:t>simulationResults.GHG.complianceBalance.valueWithRotorSails</a:t>
            </a:r>
            <a:r>
              <a:rPr lang="en-GB" sz="1600" b="1" dirty="0">
                <a:solidFill>
                  <a:srgbClr val="000000"/>
                </a:solidFill>
              </a:rPr>
              <a:t> | toFixed:0 | </a:t>
            </a:r>
            <a:r>
              <a:rPr lang="en-GB" sz="1600" b="1" dirty="0" err="1">
                <a:solidFill>
                  <a:srgbClr val="000000"/>
                </a:solidFill>
              </a:rPr>
              <a:t>thousandsSeparator</a:t>
            </a:r>
            <a:r>
              <a:rPr lang="en-GB" sz="1600" b="1" dirty="0">
                <a:solidFill>
                  <a:srgbClr val="000000"/>
                </a:solidFill>
              </a:rPr>
              <a:t>} tons CO2eq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endParaRPr lang="en-GB" sz="1700" b="1" dirty="0">
              <a:solidFill>
                <a:srgbClr val="000000"/>
              </a:solidFill>
            </a:endParaRP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600" b="1" dirty="0">
                <a:solidFill>
                  <a:srgbClr val="000000"/>
                </a:solidFill>
              </a:rPr>
              <a:t>Exceeding the GHG intensity target is penalized: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600" dirty="0" err="1">
                <a:solidFill>
                  <a:srgbClr val="0C2446"/>
                </a:solidFill>
              </a:rPr>
              <a:t>FuelEU</a:t>
            </a:r>
            <a:r>
              <a:rPr lang="en-GB" sz="1600" dirty="0">
                <a:solidFill>
                  <a:srgbClr val="0C2446"/>
                </a:solidFill>
              </a:rPr>
              <a:t> penalty without wind propulsion </a:t>
            </a:r>
            <a:r>
              <a:rPr lang="en-GB" sz="1600" b="1" dirty="0">
                <a:solidFill>
                  <a:srgbClr val="0C2446"/>
                </a:solidFill>
              </a:rPr>
              <a:t>= {</a:t>
            </a:r>
            <a:r>
              <a:rPr lang="en-GB" sz="1600" b="1" dirty="0" err="1">
                <a:solidFill>
                  <a:srgbClr val="0C2446"/>
                </a:solidFill>
              </a:rPr>
              <a:t>simulationResults.GHG.penalty.valueWithoutWindPropulsion</a:t>
            </a:r>
            <a:r>
              <a:rPr lang="en-GB" sz="1600" b="1" dirty="0">
                <a:solidFill>
                  <a:srgbClr val="0C2446"/>
                </a:solidFill>
              </a:rPr>
              <a:t> | toFixed:0 | </a:t>
            </a:r>
            <a:r>
              <a:rPr lang="en-GB" sz="1600" b="1" dirty="0" err="1">
                <a:solidFill>
                  <a:srgbClr val="0C2446"/>
                </a:solidFill>
              </a:rPr>
              <a:t>thousandsSeparator</a:t>
            </a:r>
            <a:r>
              <a:rPr lang="en-GB" sz="1600" b="1" dirty="0">
                <a:solidFill>
                  <a:srgbClr val="0C2446"/>
                </a:solidFill>
              </a:rPr>
              <a:t>} EUR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600" dirty="0" err="1">
                <a:solidFill>
                  <a:srgbClr val="0C2446"/>
                </a:solidFill>
              </a:rPr>
              <a:t>FuelEU</a:t>
            </a:r>
            <a:r>
              <a:rPr lang="en-GB" sz="1600" dirty="0">
                <a:solidFill>
                  <a:srgbClr val="0C2446"/>
                </a:solidFill>
              </a:rPr>
              <a:t> penalty with wind propulsion</a:t>
            </a:r>
            <a:r>
              <a:rPr lang="en-GB" sz="1600" b="1" dirty="0">
                <a:solidFill>
                  <a:srgbClr val="0C2446"/>
                </a:solidFill>
              </a:rPr>
              <a:t> = {</a:t>
            </a:r>
            <a:r>
              <a:rPr lang="en-GB" sz="1600" b="1" dirty="0" err="1">
                <a:solidFill>
                  <a:srgbClr val="0C2446"/>
                </a:solidFill>
              </a:rPr>
              <a:t>simulationResults.GHG.penalty.valueWithRotorSails</a:t>
            </a:r>
            <a:r>
              <a:rPr lang="en-GB" sz="1600" b="1" dirty="0">
                <a:solidFill>
                  <a:srgbClr val="0C2446"/>
                </a:solidFill>
              </a:rPr>
              <a:t> | toFixed:0 | </a:t>
            </a:r>
            <a:r>
              <a:rPr lang="en-GB" sz="1600" b="1" dirty="0" err="1">
                <a:solidFill>
                  <a:srgbClr val="0C2446"/>
                </a:solidFill>
              </a:rPr>
              <a:t>thousandsSeparator</a:t>
            </a:r>
            <a:r>
              <a:rPr lang="en-GB" sz="1600" b="1" dirty="0">
                <a:solidFill>
                  <a:srgbClr val="0C2446"/>
                </a:solidFill>
              </a:rPr>
              <a:t>} EUR</a:t>
            </a:r>
            <a:endParaRPr lang="en-GB" sz="1800" dirty="0">
              <a:solidFill>
                <a:srgbClr val="000000"/>
              </a:solidFill>
              <a:latin typeface="Cambria Math" panose="02040503050406030204" pitchFamily="18" charset="0"/>
            </a:endParaRPr>
          </a:p>
          <a:p>
            <a:pPr lvl="0"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600" b="1" dirty="0">
                <a:solidFill>
                  <a:srgbClr val="0C2446"/>
                </a:solidFill>
              </a:rPr>
              <a:t>Overcompliance can be pooled to avoid penalties on other vessels: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600" dirty="0">
                <a:solidFill>
                  <a:srgbClr val="0C2446"/>
                </a:solidFill>
              </a:rPr>
              <a:t>Pooling benefit without wind propulsion = </a:t>
            </a:r>
            <a:r>
              <a:rPr lang="en-GB" sz="1500" b="1" dirty="0">
                <a:solidFill>
                  <a:srgbClr val="0C2446"/>
                </a:solidFill>
              </a:rPr>
              <a:t>{</a:t>
            </a:r>
            <a:r>
              <a:rPr lang="en-GB" sz="1500" b="1" dirty="0" err="1">
                <a:solidFill>
                  <a:srgbClr val="0C2446"/>
                </a:solidFill>
              </a:rPr>
              <a:t>simulationResults.GHG.poolingBenefit.valueWithoutWindPropulsion</a:t>
            </a:r>
            <a:r>
              <a:rPr lang="en-GB" sz="1500" b="1" dirty="0">
                <a:solidFill>
                  <a:srgbClr val="0C2446"/>
                </a:solidFill>
              </a:rPr>
              <a:t> | toFixed:0 | </a:t>
            </a:r>
            <a:r>
              <a:rPr lang="en-GB" sz="1500" b="1" dirty="0" err="1">
                <a:solidFill>
                  <a:srgbClr val="0C2446"/>
                </a:solidFill>
              </a:rPr>
              <a:t>thousandsSeparator</a:t>
            </a:r>
            <a:r>
              <a:rPr lang="en-GB" sz="1500" b="1" dirty="0">
                <a:solidFill>
                  <a:srgbClr val="0C2446"/>
                </a:solidFill>
              </a:rPr>
              <a:t>} </a:t>
            </a:r>
            <a:r>
              <a:rPr lang="en-GB" sz="1600" b="1" dirty="0">
                <a:solidFill>
                  <a:srgbClr val="0C2446"/>
                </a:solidFill>
              </a:rPr>
              <a:t>EUR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600" dirty="0">
                <a:solidFill>
                  <a:srgbClr val="0C2446"/>
                </a:solidFill>
              </a:rPr>
              <a:t>Pooling benefit with wind propulsion =</a:t>
            </a:r>
            <a:r>
              <a:rPr lang="en-GB" sz="1600" b="1" dirty="0">
                <a:solidFill>
                  <a:srgbClr val="0C2446"/>
                </a:solidFill>
              </a:rPr>
              <a:t> {</a:t>
            </a:r>
            <a:r>
              <a:rPr lang="en-GB" sz="1600" b="1" dirty="0" err="1">
                <a:solidFill>
                  <a:srgbClr val="0C2446"/>
                </a:solidFill>
              </a:rPr>
              <a:t>simulationResults.GHG.poolingBenefit.valueWithRotorSails</a:t>
            </a:r>
            <a:r>
              <a:rPr lang="en-GB" sz="1600" b="1" dirty="0">
                <a:solidFill>
                  <a:srgbClr val="0C2446"/>
                </a:solidFill>
              </a:rPr>
              <a:t> | toFixed:0 | </a:t>
            </a:r>
            <a:r>
              <a:rPr lang="en-GB" sz="1600" b="1" dirty="0" err="1">
                <a:solidFill>
                  <a:srgbClr val="0C2446"/>
                </a:solidFill>
              </a:rPr>
              <a:t>thousandsSeparator</a:t>
            </a:r>
            <a:r>
              <a:rPr lang="en-GB" sz="1600" b="1" dirty="0">
                <a:solidFill>
                  <a:srgbClr val="0C2446"/>
                </a:solidFill>
              </a:rPr>
              <a:t>} EUR</a:t>
            </a:r>
          </a:p>
          <a:p>
            <a:pPr lvl="0" algn="l">
              <a:lnSpc>
                <a:spcPct val="120000"/>
              </a:lnSpc>
              <a:spcBef>
                <a:spcPts val="600"/>
              </a:spcBef>
              <a:defRPr/>
            </a:pPr>
            <a:endParaRPr lang="en-GB" sz="1700" b="1" dirty="0">
              <a:solidFill>
                <a:srgbClr val="0C2446"/>
              </a:solidFill>
            </a:endParaRPr>
          </a:p>
          <a:p>
            <a:pPr lvl="0"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800" b="1" dirty="0">
                <a:solidFill>
                  <a:srgbClr val="0C2446"/>
                </a:solidFill>
              </a:rPr>
              <a:t>Total annual monetary </a:t>
            </a:r>
            <a:r>
              <a:rPr lang="en-GB" sz="1800" b="1" dirty="0" err="1">
                <a:solidFill>
                  <a:srgbClr val="0C2446"/>
                </a:solidFill>
              </a:rPr>
              <a:t>FuelEU</a:t>
            </a:r>
            <a:r>
              <a:rPr lang="en-GB" sz="1800" b="1" dirty="0">
                <a:solidFill>
                  <a:srgbClr val="0C2446"/>
                </a:solidFill>
              </a:rPr>
              <a:t> benefit from rotor sails: 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800" b="1" dirty="0">
                <a:solidFill>
                  <a:srgbClr val="0C2446"/>
                </a:solidFill>
              </a:rPr>
              <a:t>Pooling benefit + avoided penalty = </a:t>
            </a:r>
            <a:r>
              <a:rPr lang="en-GB" sz="2600" b="1" dirty="0">
                <a:solidFill>
                  <a:srgbClr val="0C2446"/>
                </a:solidFill>
              </a:rPr>
              <a:t>{</a:t>
            </a:r>
            <a:r>
              <a:rPr lang="en-GB" sz="2600" b="1" dirty="0" err="1">
                <a:solidFill>
                  <a:srgbClr val="0C2446"/>
                </a:solidFill>
              </a:rPr>
              <a:t>simulationResults.GHG.monetaryBenefit.eur</a:t>
            </a:r>
            <a:r>
              <a:rPr lang="en-GB" sz="2600" b="1" dirty="0">
                <a:solidFill>
                  <a:srgbClr val="0C2446"/>
                </a:solidFill>
              </a:rPr>
              <a:t> | toFixed:0 | </a:t>
            </a:r>
            <a:r>
              <a:rPr lang="en-GB" sz="2600" b="1" dirty="0" err="1">
                <a:solidFill>
                  <a:srgbClr val="0C2446"/>
                </a:solidFill>
              </a:rPr>
              <a:t>thousandsSeparator</a:t>
            </a:r>
            <a:r>
              <a:rPr lang="en-GB" sz="2600" b="1" dirty="0">
                <a:solidFill>
                  <a:srgbClr val="0C2446"/>
                </a:solidFill>
              </a:rPr>
              <a:t>} EUR/year = {</a:t>
            </a:r>
            <a:r>
              <a:rPr lang="en-GB" sz="2600" b="1" dirty="0" err="1">
                <a:solidFill>
                  <a:srgbClr val="0C2446"/>
                </a:solidFill>
              </a:rPr>
              <a:t>simulationResults.GHG.monetaryBenefit.usd</a:t>
            </a:r>
            <a:r>
              <a:rPr lang="en-GB" sz="2600" b="1" dirty="0">
                <a:solidFill>
                  <a:srgbClr val="0C2446"/>
                </a:solidFill>
              </a:rPr>
              <a:t> | toFixed:0 | </a:t>
            </a:r>
            <a:r>
              <a:rPr lang="en-GB" sz="2600" b="1" dirty="0" err="1">
                <a:solidFill>
                  <a:srgbClr val="0C2446"/>
                </a:solidFill>
              </a:rPr>
              <a:t>thousandsSeparator</a:t>
            </a:r>
            <a:r>
              <a:rPr lang="en-GB" sz="2600" b="1" dirty="0">
                <a:solidFill>
                  <a:srgbClr val="0C2446"/>
                </a:solidFill>
              </a:rPr>
              <a:t>} USD/year</a:t>
            </a:r>
          </a:p>
        </p:txBody>
      </p:sp>
    </p:spTree>
    <p:extLst>
      <p:ext uri="{BB962C8B-B14F-4D97-AF65-F5344CB8AC3E}">
        <p14:creationId xmlns:p14="http://schemas.microsoft.com/office/powerpoint/2010/main" val="73825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C2639F-4447-FDC0-E593-37C4ECC77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EF0F97B-212D-8D6D-9463-0703A8E35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17" y="1810810"/>
            <a:ext cx="1099276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/>
              <a:t>Considering Carbon price of </a:t>
            </a:r>
            <a:r>
              <a:rPr lang="en-US" sz="2000" b="1" dirty="0"/>
              <a:t>{</a:t>
            </a:r>
            <a:r>
              <a:rPr lang="en-US" sz="2000" b="1" dirty="0" err="1"/>
              <a:t>simulationInput.additionalParameters.carbonPrice</a:t>
            </a:r>
            <a:r>
              <a:rPr lang="en-US" sz="2000" b="1" dirty="0"/>
              <a:t>} USD/CO2-ton.</a:t>
            </a:r>
          </a:p>
          <a:p>
            <a:pPr marL="0" indent="0">
              <a:buNone/>
            </a:pPr>
            <a:endParaRPr lang="en-US" sz="2000" b="1" dirty="0"/>
          </a:p>
          <a:p>
            <a:r>
              <a:rPr lang="en-US" sz="2000" dirty="0"/>
              <a:t>CO2-savings subject to </a:t>
            </a:r>
            <a:r>
              <a:rPr lang="en-GB" sz="2000" dirty="0"/>
              <a:t>EU ETS considering operational profile = </a:t>
            </a:r>
            <a:r>
              <a:rPr lang="en-GB" sz="2000" b="1" dirty="0"/>
              <a:t>{simulationResults.combinedSavings.weightedAnnualCO2SavingsInTons | toNearest:1 | </a:t>
            </a:r>
            <a:r>
              <a:rPr lang="en-GB" sz="2000" b="1" dirty="0" err="1"/>
              <a:t>thousandsSeparator</a:t>
            </a:r>
            <a:r>
              <a:rPr lang="en-GB" sz="2000" b="1" dirty="0"/>
              <a:t>} tons of CO2</a:t>
            </a:r>
            <a:endParaRPr lang="en-US" sz="2000" b="1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Annual monetary savings in EU emission allowances = </a:t>
            </a:r>
            <a:r>
              <a:rPr lang="en-US" sz="2000" b="1" dirty="0"/>
              <a:t>{</a:t>
            </a:r>
            <a:r>
              <a:rPr lang="en-US" sz="2000" b="1" dirty="0" err="1"/>
              <a:t>simulationResults.combinedSavings.EUETSSavings</a:t>
            </a:r>
            <a:r>
              <a:rPr lang="en-US" sz="2000" b="1" dirty="0"/>
              <a:t> | toNearest:1000 | </a:t>
            </a:r>
            <a:r>
              <a:rPr lang="en-US" sz="2000" b="1" dirty="0" err="1"/>
              <a:t>thousandsSeparator</a:t>
            </a:r>
            <a:r>
              <a:rPr lang="en-US" sz="2000" b="1" dirty="0"/>
              <a:t>} USD/year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5184488-F883-A656-2F41-1D0A8516C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449668"/>
            <a:ext cx="10121766" cy="1121836"/>
          </a:xfrm>
        </p:spPr>
        <p:txBody>
          <a:bodyPr>
            <a:normAutofit/>
          </a:bodyPr>
          <a:lstStyle/>
          <a:p>
            <a:r>
              <a:rPr lang="en-US" sz="3600" dirty="0"/>
              <a:t>EU ETS regulatory benefit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55988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A32C3-6A14-4D82-AF79-CA877C454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467250"/>
            <a:ext cx="10121766" cy="1121836"/>
          </a:xfrm>
        </p:spPr>
        <p:txBody>
          <a:bodyPr>
            <a:normAutofit/>
          </a:bodyPr>
          <a:lstStyle/>
          <a:p>
            <a:r>
              <a:rPr lang="en-US" sz="3600" dirty="0"/>
              <a:t>EEDI/EEXI and CII</a:t>
            </a:r>
            <a:endParaRPr lang="en-FI" sz="3600" dirty="0"/>
          </a:p>
        </p:txBody>
      </p:sp>
      <p:sp>
        <p:nvSpPr>
          <p:cNvPr id="4" name="text_field">
            <a:extLst>
              <a:ext uri="{FF2B5EF4-FFF2-40B4-BE49-F238E27FC236}">
                <a16:creationId xmlns:a16="http://schemas.microsoft.com/office/drawing/2014/main" id="{FCDC4D12-2CD9-4448-B91B-9F51DA8E7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17" y="2089112"/>
            <a:ext cx="10719881" cy="4351338"/>
          </a:xfrm>
        </p:spPr>
        <p:txBody>
          <a:bodyPr>
            <a:normAutofit/>
          </a:bodyPr>
          <a:lstStyle/>
          <a:p>
            <a:r>
              <a:rPr lang="en-US" sz="2000" dirty="0"/>
              <a:t>Rotor Sails reduce the EEXI/EEDI index by about {</a:t>
            </a:r>
            <a:r>
              <a:rPr lang="en-US" sz="2000" dirty="0" err="1"/>
              <a:t>simulationResults.GHG.ratio</a:t>
            </a:r>
            <a:r>
              <a:rPr lang="en-US" sz="2000" dirty="0"/>
              <a:t> * 100 | toFixed:1}%.</a:t>
            </a:r>
          </a:p>
          <a:p>
            <a:pPr marL="0" indent="0">
              <a:buNone/>
            </a:pPr>
            <a:r>
              <a:rPr lang="en-US" sz="2000" dirty="0"/>
              <a:t>Detailed EEDI/EEXI impact can be assessed upon request.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Norsepower Rotor Sails support the compliance on operational efficiency regulation, such as CII.</a:t>
            </a:r>
          </a:p>
          <a:p>
            <a:r>
              <a:rPr lang="en-US" sz="2000" b="1" dirty="0"/>
              <a:t>Expected CII reduction</a:t>
            </a:r>
            <a:r>
              <a:rPr lang="en-US" sz="2000" dirty="0"/>
              <a:t> up to {simulationResults.combinedSavings.averageRouteNetSavingsPercentage * 100 | toFixed:1 }%, which corresponds to {</a:t>
            </a:r>
            <a:r>
              <a:rPr lang="en-US" sz="2000" err="1"/>
              <a:t>simulationResults</a:t>
            </a:r>
            <a:r>
              <a:rPr lang="en-US" sz="2000"/>
              <a:t>.combinedSavings.</a:t>
            </a:r>
            <a:r>
              <a:rPr lang="en-US" sz="2000" dirty="0" err="1"/>
              <a:t>yearsOfExtendedCIICompliance</a:t>
            </a:r>
            <a:r>
              <a:rPr lang="en-US" sz="2000" dirty="0"/>
              <a:t> * 100 | toFixed:1} years of extended CII compliance. It can be further improved with Voyage Optimization.</a:t>
            </a:r>
          </a:p>
        </p:txBody>
      </p:sp>
    </p:spTree>
    <p:extLst>
      <p:ext uri="{BB962C8B-B14F-4D97-AF65-F5344CB8AC3E}">
        <p14:creationId xmlns:p14="http://schemas.microsoft.com/office/powerpoint/2010/main" val="389157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FFB850-AB35-8B94-9560-0C2B52D69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370175"/>
            <a:ext cx="10121766" cy="1121836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Kobenhavn Sans Black"/>
              </a:rPr>
              <a:t>Combination with Voyage Optimization</a:t>
            </a:r>
            <a:endParaRPr lang="en-FI" sz="3600" dirty="0">
              <a:latin typeface="Kobenhavn Sans Black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83D7B2-59FF-D22B-B586-A7CB7519F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17" y="1901825"/>
            <a:ext cx="10338009" cy="4341041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Independent studies have proven, that the combination of voyage optimization and wind propulsion provides significantly increased performance potential.</a:t>
            </a:r>
          </a:p>
          <a:p>
            <a:pPr marL="0" indent="0">
              <a:buNone/>
            </a:pPr>
            <a:r>
              <a:rPr lang="en-US" sz="1800" dirty="0"/>
              <a:t>Norsepower is collaborating with NAPA, the global maritime software, services and data analysis expert.</a:t>
            </a:r>
          </a:p>
          <a:p>
            <a:pPr marL="0" indent="0">
              <a:buNone/>
            </a:pPr>
            <a:r>
              <a:rPr lang="en-US" sz="1800" dirty="0"/>
              <a:t>A more detailed study for the target vessel can be carried out later.</a:t>
            </a:r>
          </a:p>
        </p:txBody>
      </p:sp>
      <p:pic>
        <p:nvPicPr>
          <p:cNvPr id="7" name="Picture Placeholder 6" descr="A picture containing text, water, nature&#10;&#10;Description automatically generated">
            <a:extLst>
              <a:ext uri="{FF2B5EF4-FFF2-40B4-BE49-F238E27FC236}">
                <a16:creationId xmlns:a16="http://schemas.microsoft.com/office/drawing/2014/main" id="{AE8664B3-5954-FF14-7B52-847573147AC8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64" t="6544" r="23781" b="45917"/>
          <a:stretch/>
        </p:blipFill>
        <p:spPr>
          <a:xfrm>
            <a:off x="1172930" y="4464720"/>
            <a:ext cx="3140075" cy="1301750"/>
          </a:xfr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285EE479-E1AC-5B21-80DD-6A13EE9C2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706"/>
          <a:stretch/>
        </p:blipFill>
        <p:spPr bwMode="auto">
          <a:xfrm>
            <a:off x="4470221" y="4077494"/>
            <a:ext cx="2892381" cy="195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B2453B5D-FE4F-2A2D-2ECB-8B2DD9DDD4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98" t="5745" r="4531" b="12204"/>
          <a:stretch/>
        </p:blipFill>
        <p:spPr bwMode="auto">
          <a:xfrm>
            <a:off x="7519818" y="4312654"/>
            <a:ext cx="4139994" cy="1774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2F2EA36-ABEE-0160-2147-B88DA9ECD761}"/>
              </a:ext>
            </a:extLst>
          </p:cNvPr>
          <p:cNvSpPr txBox="1">
            <a:spLocks/>
          </p:cNvSpPr>
          <p:nvPr/>
        </p:nvSpPr>
        <p:spPr>
          <a:xfrm>
            <a:off x="4831237" y="6232163"/>
            <a:ext cx="6716598" cy="3493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39750" indent="-2730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–"/>
              <a:tabLst>
                <a:tab pos="539750" algn="l"/>
              </a:tabLs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0645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1563" indent="-2651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346200" indent="-27463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129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8013" indent="-2651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52650" indent="-27463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>
                <a:latin typeface="DIN 2014" panose="020B0504020202020204" pitchFamily="34" charset="0"/>
                <a:ea typeface="DIN 2014" panose="020B0504020202020204" pitchFamily="34" charset="0"/>
              </a:rPr>
              <a:t>Source: James C Mason, “Quantifying voyage </a:t>
            </a:r>
            <a:r>
              <a:rPr lang="en-US" sz="700" err="1">
                <a:latin typeface="DIN 2014" panose="020B0504020202020204" pitchFamily="34" charset="0"/>
                <a:ea typeface="DIN 2014" panose="020B0504020202020204" pitchFamily="34" charset="0"/>
              </a:rPr>
              <a:t>optimisation</a:t>
            </a:r>
            <a:r>
              <a:rPr lang="en-US" sz="700">
                <a:latin typeface="DIN 2014" panose="020B0504020202020204" pitchFamily="34" charset="0"/>
                <a:ea typeface="DIN 2014" panose="020B0504020202020204" pitchFamily="34" charset="0"/>
              </a:rPr>
              <a:t> with wind-assisted ship propulsion: a new climate mitigation strategy for shipping”, The University of Manchester, 2021 </a:t>
            </a:r>
          </a:p>
        </p:txBody>
      </p:sp>
    </p:spTree>
    <p:extLst>
      <p:ext uri="{BB962C8B-B14F-4D97-AF65-F5344CB8AC3E}">
        <p14:creationId xmlns:p14="http://schemas.microsoft.com/office/powerpoint/2010/main" val="314240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1BBAC7D-17EE-1F24-CA4B-75756E304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Indicative pricing &amp; business case calculation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525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497DB4F-D2A4-C3AF-A1C0-A0FAAF69E1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42950" indent="-382588">
              <a:buFont typeface="+mj-lt"/>
              <a:buAutoNum type="arabicPeriod"/>
            </a:pPr>
            <a:r>
              <a:rPr lang="en-US" sz="3600" dirty="0"/>
              <a:t>Executive summary</a:t>
            </a:r>
          </a:p>
          <a:p>
            <a:pPr marL="742950" indent="-382588">
              <a:buFont typeface="+mj-lt"/>
              <a:buAutoNum type="arabicPeriod"/>
            </a:pPr>
            <a:r>
              <a:rPr lang="en-US" sz="3600" dirty="0"/>
              <a:t>Simulation inputs</a:t>
            </a:r>
          </a:p>
          <a:p>
            <a:pPr marL="742950" indent="-382588">
              <a:buFont typeface="+mj-lt"/>
              <a:buAutoNum type="arabicPeriod"/>
            </a:pPr>
            <a:r>
              <a:rPr lang="en-US" sz="3600" dirty="0"/>
              <a:t>Fuel and emission savings </a:t>
            </a:r>
          </a:p>
          <a:p>
            <a:pPr marL="742950" indent="-382588">
              <a:buFont typeface="+mj-lt"/>
              <a:buAutoNum type="arabicPeriod"/>
            </a:pPr>
            <a:r>
              <a:rPr lang="en-US" sz="3600" dirty="0"/>
              <a:t>Impact in IMO and EU regulation</a:t>
            </a:r>
          </a:p>
          <a:p>
            <a:pPr marL="742950" indent="-382588">
              <a:buFont typeface="+mj-lt"/>
              <a:buAutoNum type="arabicPeriod"/>
            </a:pPr>
            <a:r>
              <a:rPr lang="en-US" sz="3600" dirty="0"/>
              <a:t>Indicative pricing &amp; business case</a:t>
            </a:r>
          </a:p>
          <a:p>
            <a:pPr marL="742950" indent="-382588">
              <a:buFont typeface="+mj-lt"/>
              <a:buAutoNum type="arabicPeriod"/>
            </a:pPr>
            <a:r>
              <a:rPr lang="en-US" sz="3600" dirty="0"/>
              <a:t>Suggested next steps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0597CED-A2A2-1661-B490-F9BE3FE00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  <a:endParaRPr lang="en-GB" dirty="0"/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D0C77645-525E-7897-89B0-CB2E02F93BB6}"/>
              </a:ext>
            </a:extLst>
          </p:cNvPr>
          <p:cNvSpPr txBox="1">
            <a:spLocks/>
          </p:cNvSpPr>
          <p:nvPr/>
        </p:nvSpPr>
        <p:spPr>
          <a:xfrm>
            <a:off x="5761383" y="1901825"/>
            <a:ext cx="47177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r>
              <a:rPr lang="en-US" dirty="0"/>
              <a:t>	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874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F063D-C2AB-4B79-A304-7E9017AD0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310257"/>
            <a:ext cx="10378358" cy="1121836"/>
          </a:xfrm>
        </p:spPr>
        <p:txBody>
          <a:bodyPr>
            <a:noAutofit/>
          </a:bodyPr>
          <a:lstStyle/>
          <a:p>
            <a:r>
              <a:rPr lang="en-US" sz="3600" dirty="0">
                <a:latin typeface="Kobenhavn Sans Black"/>
              </a:rPr>
              <a:t>Indicative CAPEX and OPEX </a:t>
            </a:r>
            <a:endParaRPr lang="en-US" sz="3600" strike="sngStrike" dirty="0">
              <a:latin typeface="Kobenhavn Sans Black"/>
            </a:endParaRPr>
          </a:p>
        </p:txBody>
      </p:sp>
      <p:sp>
        <p:nvSpPr>
          <p:cNvPr id="3" name="text_field">
            <a:extLst>
              <a:ext uri="{FF2B5EF4-FFF2-40B4-BE49-F238E27FC236}">
                <a16:creationId xmlns:a16="http://schemas.microsoft.com/office/drawing/2014/main" id="{B492932C-7911-4D50-8BD8-7A6B12B7E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17" y="1415627"/>
            <a:ext cx="11158494" cy="5242186"/>
          </a:xfrm>
        </p:spPr>
        <p:txBody>
          <a:bodyPr vert="horz" lIns="91440" tIns="45720" rIns="91440" bIns="45720" rtlCol="0" anchor="t">
            <a:normAutofit fontScale="40000" lnSpcReduction="20000"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4400" b="1" dirty="0">
                <a:solidFill>
                  <a:srgbClr val="0083BF"/>
                </a:solidFill>
                <a:latin typeface="DIN 2014"/>
              </a:rPr>
              <a:t>CAPEX</a:t>
            </a:r>
          </a:p>
          <a:p>
            <a:pPr indent="-419100">
              <a:spcBef>
                <a:spcPts val="400"/>
              </a:spcBef>
              <a:spcAft>
                <a:spcPts val="600"/>
              </a:spcAft>
            </a:pPr>
            <a:r>
              <a:rPr lang="en-US" sz="2900" dirty="0" err="1">
                <a:solidFill>
                  <a:srgbClr val="0083BF"/>
                </a:solidFill>
                <a:latin typeface="DIN 2014"/>
              </a:rPr>
              <a:t>Norsepower</a:t>
            </a:r>
            <a:r>
              <a:rPr lang="en-US" sz="2900" dirty="0">
                <a:solidFill>
                  <a:srgbClr val="0083BF"/>
                </a:solidFill>
                <a:latin typeface="DIN 2014"/>
              </a:rPr>
              <a:t> scope of supply </a:t>
            </a:r>
            <a:r>
              <a:rPr lang="en-US" sz="2900" dirty="0">
                <a:latin typeface="DIN 2014"/>
              </a:rPr>
              <a:t>– </a:t>
            </a:r>
            <a:r>
              <a:rPr lang="de-DE" sz="2900" dirty="0" err="1">
                <a:latin typeface="DIN 2014"/>
              </a:rPr>
              <a:t>Indicative</a:t>
            </a:r>
            <a:r>
              <a:rPr lang="de-DE" sz="2900" dirty="0">
                <a:latin typeface="DIN 2014"/>
              </a:rPr>
              <a:t> </a:t>
            </a:r>
            <a:r>
              <a:rPr lang="de-DE" sz="2900" dirty="0" err="1">
                <a:latin typeface="DIN 2014"/>
              </a:rPr>
              <a:t>price</a:t>
            </a:r>
            <a:r>
              <a:rPr lang="de-DE" sz="2900" dirty="0">
                <a:latin typeface="DIN 2014"/>
              </a:rPr>
              <a:t>: </a:t>
            </a:r>
            <a:r>
              <a:rPr lang="de-DE" sz="2900" b="1" dirty="0">
                <a:latin typeface="DIN 2014"/>
              </a:rPr>
              <a:t>{</a:t>
            </a:r>
            <a:r>
              <a:rPr lang="de-DE" sz="2900" b="1" dirty="0" err="1">
                <a:latin typeface="DIN 2014"/>
              </a:rPr>
              <a:t>simulationResults.rotorSailsSummary.sumPrice</a:t>
            </a:r>
            <a:r>
              <a:rPr lang="de-DE" sz="2900" b="1" dirty="0">
                <a:latin typeface="DIN 2014"/>
              </a:rPr>
              <a:t> | toFixed:0 | </a:t>
            </a:r>
            <a:r>
              <a:rPr lang="de-DE" sz="2900" b="1" dirty="0" err="1">
                <a:latin typeface="DIN 2014"/>
              </a:rPr>
              <a:t>thousandsSeparator</a:t>
            </a:r>
            <a:r>
              <a:rPr lang="de-DE" sz="2900" b="1" dirty="0">
                <a:latin typeface="DIN 2014"/>
              </a:rPr>
              <a:t>} USD</a:t>
            </a:r>
            <a:endParaRPr lang="en-US" sz="2900" b="1" dirty="0">
              <a:latin typeface="DIN 2014"/>
            </a:endParaRPr>
          </a:p>
          <a:p>
            <a:pPr marL="1009650" lvl="2" indent="-285750">
              <a:spcBef>
                <a:spcPts val="400"/>
              </a:spcBef>
              <a:spcAft>
                <a:spcPts val="600"/>
              </a:spcAft>
            </a:pPr>
            <a:r>
              <a:rPr lang="en-US" sz="2500" dirty="0">
                <a:latin typeface="DIN 2014"/>
              </a:rPr>
              <a:t>Rotor Sail units assembled, tested and ready for installation. Delivery EXW 2026, Dafeng, China.</a:t>
            </a:r>
          </a:p>
          <a:p>
            <a:pPr marL="1009650" lvl="2" indent="-285750">
              <a:spcBef>
                <a:spcPts val="400"/>
              </a:spcBef>
              <a:spcAft>
                <a:spcPts val="600"/>
              </a:spcAft>
            </a:pPr>
            <a:r>
              <a:rPr lang="en-US" sz="2500" dirty="0" err="1">
                <a:latin typeface="DIN 2014"/>
              </a:rPr>
              <a:t>Norsepower</a:t>
            </a:r>
            <a:r>
              <a:rPr lang="en-US" sz="2500" dirty="0">
                <a:latin typeface="DIN 2014"/>
              </a:rPr>
              <a:t> Control</a:t>
            </a:r>
            <a:r>
              <a:rPr lang="en-GB" sz="2500" dirty="0">
                <a:effectLst/>
                <a:latin typeface="Calibri"/>
                <a:ea typeface="Calibri"/>
                <a:cs typeface="Times New Roman"/>
              </a:rPr>
              <a:t> ™</a:t>
            </a:r>
            <a:r>
              <a:rPr lang="en-US" sz="2500" dirty="0">
                <a:latin typeface="DIN 2014"/>
              </a:rPr>
              <a:t> automation system</a:t>
            </a:r>
          </a:p>
          <a:p>
            <a:pPr marL="1009650" lvl="2" indent="-285750">
              <a:spcBef>
                <a:spcPts val="400"/>
              </a:spcBef>
              <a:spcAft>
                <a:spcPts val="600"/>
              </a:spcAft>
            </a:pPr>
            <a:r>
              <a:rPr lang="en-US" sz="2500" dirty="0">
                <a:latin typeface="DIN 2014"/>
              </a:rPr>
              <a:t>Project management, installation supervision and commissioning</a:t>
            </a:r>
          </a:p>
          <a:p>
            <a:pPr marL="1009650" lvl="2" indent="-285750">
              <a:spcBef>
                <a:spcPts val="400"/>
              </a:spcBef>
            </a:pPr>
            <a:endParaRPr lang="en-US" dirty="0"/>
          </a:p>
          <a:p>
            <a:pPr indent="-419100">
              <a:spcBef>
                <a:spcPts val="400"/>
              </a:spcBef>
              <a:spcAft>
                <a:spcPts val="600"/>
              </a:spcAft>
            </a:pPr>
            <a:r>
              <a:rPr lang="en-US" sz="2900" dirty="0">
                <a:solidFill>
                  <a:srgbClr val="0083BF"/>
                </a:solidFill>
                <a:latin typeface="DIN 2014"/>
              </a:rPr>
              <a:t>Not in Norsepower scope of supply </a:t>
            </a:r>
            <a:r>
              <a:rPr lang="en-US" sz="2900" dirty="0">
                <a:latin typeface="DIN 2014"/>
              </a:rPr>
              <a:t>– </a:t>
            </a:r>
            <a:r>
              <a:rPr lang="de-DE" sz="2900" dirty="0" err="1">
                <a:latin typeface="DIN 2014"/>
              </a:rPr>
              <a:t>Expected</a:t>
            </a:r>
            <a:r>
              <a:rPr lang="de-DE" sz="2900" dirty="0">
                <a:latin typeface="DIN 2014"/>
              </a:rPr>
              <a:t> </a:t>
            </a:r>
            <a:r>
              <a:rPr lang="de-DE" sz="2900" dirty="0" err="1">
                <a:latin typeface="DIN 2014"/>
              </a:rPr>
              <a:t>costs</a:t>
            </a:r>
            <a:r>
              <a:rPr lang="de-DE" sz="2900" dirty="0">
                <a:latin typeface="DIN 2014"/>
              </a:rPr>
              <a:t> </a:t>
            </a:r>
            <a:r>
              <a:rPr lang="en-US" sz="2900" dirty="0">
                <a:latin typeface="DIN 2014"/>
              </a:rPr>
              <a:t>of additional {</a:t>
            </a:r>
            <a:r>
              <a:rPr lang="en-US" sz="2900" dirty="0" err="1">
                <a:latin typeface="DIN 2014"/>
              </a:rPr>
              <a:t>simulationInput.caseStudy.additionalCostPercentage</a:t>
            </a:r>
            <a:r>
              <a:rPr lang="en-US" sz="2900" dirty="0">
                <a:latin typeface="DIN 2014"/>
              </a:rPr>
              <a:t> * 100}% to the Norsepower CAPEX.</a:t>
            </a:r>
          </a:p>
          <a:p>
            <a:pPr marL="1009650" lvl="2" indent="-285750">
              <a:spcBef>
                <a:spcPts val="400"/>
              </a:spcBef>
              <a:spcAft>
                <a:spcPts val="600"/>
              </a:spcAft>
            </a:pPr>
            <a:r>
              <a:rPr lang="en-US" sz="2500" dirty="0">
                <a:latin typeface="DIN 2014"/>
              </a:rPr>
              <a:t>Manufacturing and installation of the foundations.</a:t>
            </a:r>
          </a:p>
          <a:p>
            <a:pPr marL="1009650" lvl="2" indent="-285750">
              <a:spcBef>
                <a:spcPts val="400"/>
              </a:spcBef>
              <a:spcAft>
                <a:spcPts val="600"/>
              </a:spcAft>
            </a:pPr>
            <a:r>
              <a:rPr lang="en-US" sz="2500" dirty="0">
                <a:latin typeface="DIN 2014"/>
              </a:rPr>
              <a:t>Installation of cabling and power hook-up.</a:t>
            </a:r>
          </a:p>
          <a:p>
            <a:pPr marL="1009650" lvl="2" indent="-285750">
              <a:spcBef>
                <a:spcPts val="400"/>
              </a:spcBef>
              <a:spcAft>
                <a:spcPts val="600"/>
              </a:spcAft>
            </a:pPr>
            <a:r>
              <a:rPr lang="en-US" sz="2500" dirty="0">
                <a:latin typeface="DIN 2014"/>
              </a:rPr>
              <a:t>Mechanical installation work.</a:t>
            </a:r>
          </a:p>
          <a:p>
            <a:pPr marL="1009650" lvl="2" indent="-285750">
              <a:spcBef>
                <a:spcPts val="400"/>
              </a:spcBef>
              <a:spcAft>
                <a:spcPts val="600"/>
              </a:spcAft>
            </a:pPr>
            <a:r>
              <a:rPr lang="en-US" sz="2500" dirty="0">
                <a:latin typeface="DIN 2014"/>
              </a:rPr>
              <a:t>Transportation to the installation location</a:t>
            </a:r>
            <a:endParaRPr lang="de-DE" dirty="0">
              <a:latin typeface="DIN 2014"/>
            </a:endParaRPr>
          </a:p>
          <a:p>
            <a:pPr marL="723900" lvl="2" indent="0">
              <a:spcBef>
                <a:spcPts val="400"/>
              </a:spcBef>
              <a:spcAft>
                <a:spcPts val="600"/>
              </a:spcAft>
              <a:buNone/>
            </a:pPr>
            <a:endParaRPr lang="en-US" sz="2500" dirty="0">
              <a:solidFill>
                <a:srgbClr val="0C2446"/>
              </a:solidFill>
            </a:endParaRPr>
          </a:p>
          <a:p>
            <a:pPr>
              <a:lnSpc>
                <a:spcPct val="120000"/>
              </a:lnSpc>
              <a:spcBef>
                <a:spcPts val="40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0083BF"/>
                </a:solidFill>
                <a:latin typeface="DIN 2014"/>
              </a:rPr>
              <a:t>OPEX</a:t>
            </a:r>
          </a:p>
          <a:p>
            <a:pPr indent="-419100">
              <a:spcBef>
                <a:spcPts val="400"/>
              </a:spcBef>
              <a:spcAft>
                <a:spcPts val="600"/>
              </a:spcAft>
            </a:pPr>
            <a:r>
              <a:rPr lang="en-US" sz="2900" dirty="0" err="1">
                <a:solidFill>
                  <a:srgbClr val="0083BF"/>
                </a:solidFill>
                <a:latin typeface="DIN 2014"/>
              </a:rPr>
              <a:t>Norsepower</a:t>
            </a:r>
            <a:r>
              <a:rPr lang="en-US" sz="2900" dirty="0">
                <a:solidFill>
                  <a:srgbClr val="0083BF"/>
                </a:solidFill>
                <a:latin typeface="DIN 2014"/>
              </a:rPr>
              <a:t> Service Agreement </a:t>
            </a:r>
            <a:r>
              <a:rPr lang="en-US" sz="2900" dirty="0">
                <a:latin typeface="DIN 2014"/>
              </a:rPr>
              <a:t>– </a:t>
            </a:r>
            <a:r>
              <a:rPr lang="de-DE" sz="2900" dirty="0" err="1">
                <a:latin typeface="DIN 2014"/>
              </a:rPr>
              <a:t>Indicative</a:t>
            </a:r>
            <a:r>
              <a:rPr lang="de-DE" sz="2900" dirty="0">
                <a:latin typeface="DIN 2014"/>
              </a:rPr>
              <a:t> </a:t>
            </a:r>
            <a:r>
              <a:rPr lang="de-DE" sz="2900" dirty="0" err="1">
                <a:latin typeface="DIN 2014"/>
              </a:rPr>
              <a:t>price</a:t>
            </a:r>
            <a:r>
              <a:rPr lang="de-DE" sz="2900" dirty="0">
                <a:latin typeface="DIN 2014"/>
              </a:rPr>
              <a:t>: </a:t>
            </a:r>
            <a:r>
              <a:rPr lang="en-US" sz="2900" b="1" dirty="0">
                <a:latin typeface="DIN 2014"/>
              </a:rPr>
              <a:t>{</a:t>
            </a:r>
            <a:r>
              <a:rPr lang="en-US" sz="2900" b="1" dirty="0" err="1">
                <a:latin typeface="DIN 2014"/>
              </a:rPr>
              <a:t>simulationResults.rotorSailsSummary.sumMaintenancePrice</a:t>
            </a:r>
            <a:r>
              <a:rPr lang="en-US" sz="2900" b="1" dirty="0">
                <a:latin typeface="DIN 2014"/>
              </a:rPr>
              <a:t> | toFixed:0 | </a:t>
            </a:r>
            <a:r>
              <a:rPr lang="en-US" sz="2900" b="1" dirty="0" err="1">
                <a:latin typeface="DIN 2014"/>
              </a:rPr>
              <a:t>thousandsSeparator</a:t>
            </a:r>
            <a:r>
              <a:rPr lang="en-US" sz="2900" b="1" dirty="0">
                <a:latin typeface="DIN 2014"/>
              </a:rPr>
              <a:t>} USD/year</a:t>
            </a:r>
          </a:p>
          <a:p>
            <a:pPr marL="1066800" lvl="2" indent="-342900">
              <a:spcBef>
                <a:spcPts val="400"/>
              </a:spcBef>
              <a:spcAft>
                <a:spcPts val="600"/>
              </a:spcAft>
            </a:pPr>
            <a:r>
              <a:rPr lang="en-US" sz="2500" dirty="0">
                <a:latin typeface="DIN 2014"/>
              </a:rPr>
              <a:t>All wear parts.</a:t>
            </a:r>
          </a:p>
          <a:p>
            <a:pPr marL="1066800" lvl="2" indent="-342900">
              <a:spcBef>
                <a:spcPts val="400"/>
              </a:spcBef>
              <a:spcAft>
                <a:spcPts val="600"/>
              </a:spcAft>
            </a:pPr>
            <a:r>
              <a:rPr lang="en-US" sz="2500" dirty="0">
                <a:latin typeface="DIN 2014"/>
              </a:rPr>
              <a:t>Remote monitoring of the sails operation. Monthly reports with KPIs of the sails performance and availability.</a:t>
            </a:r>
          </a:p>
          <a:p>
            <a:pPr marL="1066800" lvl="2" indent="-342900">
              <a:spcBef>
                <a:spcPts val="400"/>
              </a:spcBef>
              <a:spcAft>
                <a:spcPts val="600"/>
              </a:spcAft>
            </a:pPr>
            <a:r>
              <a:rPr lang="en-US" sz="2500" dirty="0">
                <a:latin typeface="DIN 2014"/>
              </a:rPr>
              <a:t>Remote expert support for possible troubleshooting and corrective maintenance work.</a:t>
            </a:r>
          </a:p>
          <a:p>
            <a:pPr marL="1066800" lvl="2" indent="-342900">
              <a:spcBef>
                <a:spcPts val="400"/>
              </a:spcBef>
              <a:spcAft>
                <a:spcPts val="600"/>
              </a:spcAft>
            </a:pPr>
            <a:r>
              <a:rPr lang="en-US" sz="2500" dirty="0">
                <a:latin typeface="DIN 2014"/>
              </a:rPr>
              <a:t>Discounts in additional services, such as spare parts and service visits.</a:t>
            </a:r>
          </a:p>
          <a:p>
            <a:pPr marL="1066800" lvl="2" indent="-342900">
              <a:spcBef>
                <a:spcPts val="400"/>
              </a:spcBef>
              <a:spcAft>
                <a:spcPts val="600"/>
              </a:spcAft>
            </a:pPr>
            <a:r>
              <a:rPr lang="en-US" sz="2500" dirty="0">
                <a:latin typeface="DIN 2014"/>
              </a:rPr>
              <a:t>Full scope of the NP Remote Service Agreement can be provided as per customer´s request.</a:t>
            </a:r>
          </a:p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28772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54E280-5E2D-47C5-ACC2-AF9A301481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5118" y="1432093"/>
            <a:ext cx="10378358" cy="4896544"/>
          </a:xfrm>
        </p:spPr>
        <p:txBody>
          <a:bodyPr/>
          <a:lstStyle/>
          <a:p>
            <a:r>
              <a:rPr lang="en-US" sz="1800" b="1" dirty="0"/>
              <a:t>Alternative: Leasing agreement (Owned by Leasing JV and leased to Customer)</a:t>
            </a:r>
          </a:p>
          <a:p>
            <a:r>
              <a:rPr lang="en-US" sz="1600" dirty="0"/>
              <a:t>A leasing option can be offered for the rotor sail with the following main terms:</a:t>
            </a:r>
          </a:p>
          <a:p>
            <a:pPr marL="552450" lvl="1" indent="-285750">
              <a:spcBef>
                <a:spcPts val="600"/>
              </a:spcBef>
            </a:pPr>
            <a:r>
              <a:rPr lang="en-US" sz="1400" dirty="0"/>
              <a:t>Lease term is in minimum 5 years. Fixed monthly payments are made as agreed.</a:t>
            </a:r>
          </a:p>
          <a:p>
            <a:pPr marL="552450" lvl="1" indent="-285750">
              <a:spcBef>
                <a:spcPts val="600"/>
              </a:spcBef>
            </a:pPr>
            <a:r>
              <a:rPr lang="en-US" sz="1400" dirty="0"/>
              <a:t>After the lease term the customer has the option of</a:t>
            </a:r>
          </a:p>
          <a:p>
            <a:pPr marL="539750" lvl="2" indent="0">
              <a:spcBef>
                <a:spcPts val="600"/>
              </a:spcBef>
              <a:buNone/>
            </a:pPr>
            <a:r>
              <a:rPr lang="en-US" sz="1400" dirty="0"/>
              <a:t>	</a:t>
            </a:r>
            <a:r>
              <a:rPr lang="en-US" sz="1400" dirty="0" err="1"/>
              <a:t>i</a:t>
            </a:r>
            <a:r>
              <a:rPr lang="en-US" sz="1400" dirty="0"/>
              <a:t>) purchasing the rotor sails with a pre-agreed price or</a:t>
            </a:r>
          </a:p>
          <a:p>
            <a:pPr marL="539750" lvl="2" indent="0">
              <a:spcBef>
                <a:spcPts val="600"/>
              </a:spcBef>
              <a:buNone/>
            </a:pPr>
            <a:r>
              <a:rPr lang="en-US" sz="1400" dirty="0"/>
              <a:t>	ii) extending the lease term (subject to lease extension agreement).</a:t>
            </a:r>
          </a:p>
          <a:p>
            <a:pPr marL="552450" lvl="1" indent="-285750">
              <a:spcBef>
                <a:spcPts val="600"/>
              </a:spcBef>
            </a:pPr>
            <a:r>
              <a:rPr lang="en-US" sz="1400" dirty="0"/>
              <a:t>The lease may cover not only rotor sails but also foundation etc. which remains on the ship.</a:t>
            </a:r>
          </a:p>
          <a:p>
            <a:pPr lvl="1" indent="0">
              <a:buNone/>
            </a:pPr>
            <a:endParaRPr lang="en-US" sz="1600" dirty="0"/>
          </a:p>
          <a:p>
            <a:pPr lvl="1" indent="0">
              <a:buNone/>
            </a:pPr>
            <a:endParaRPr lang="en-US" sz="1600" dirty="0"/>
          </a:p>
          <a:p>
            <a:r>
              <a:rPr lang="en-US" altLang="ja-JP" sz="1800" b="1" dirty="0"/>
              <a:t>Next Steps: Information sharing with Mizuho Leasing and Iino 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/>
              <a:t>In order to provide indicative proposal of leasing fee, we shall disclose outline of project (type and number of rotor sails etc.) to Mizuho Leasing and Iino Lines.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ja-JP" sz="1600" dirty="0"/>
              <a:t>Company name, address and registration number will be requested for preparing the leasing proposal. 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ja-JP" sz="1600" dirty="0"/>
              <a:t>Please inform us in case you don’t want us to share information with Mizuho Leasing or Iino Lines.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Further information may be requested.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103425-D5CF-83AA-3BEF-9C863D5E6579}"/>
              </a:ext>
            </a:extLst>
          </p:cNvPr>
          <p:cNvSpPr txBox="1">
            <a:spLocks/>
          </p:cNvSpPr>
          <p:nvPr/>
        </p:nvSpPr>
        <p:spPr>
          <a:xfrm>
            <a:off x="1035117" y="310257"/>
            <a:ext cx="10378358" cy="11218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83BF"/>
                </a:solidFill>
                <a:latin typeface="Kobenhavn Sans Black" pitchFamily="50" charset="0"/>
                <a:ea typeface="+mj-ea"/>
                <a:cs typeface="+mj-cs"/>
              </a:defRPr>
            </a:lvl1pPr>
          </a:lstStyle>
          <a:p>
            <a:r>
              <a:rPr lang="en-US" sz="3600" dirty="0"/>
              <a:t>Leasing Model</a:t>
            </a:r>
            <a:endParaRPr lang="en-US" sz="3600" strike="sngStrike" dirty="0">
              <a:latin typeface="Kobenhavn Sans Black"/>
            </a:endParaRPr>
          </a:p>
        </p:txBody>
      </p:sp>
    </p:spTree>
    <p:extLst>
      <p:ext uri="{BB962C8B-B14F-4D97-AF65-F5344CB8AC3E}">
        <p14:creationId xmlns:p14="http://schemas.microsoft.com/office/powerpoint/2010/main" val="60520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B53AB6-2E7C-D018-2E6E-EA8D7314C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FDF70B7-A63C-9B74-F4CB-4C7D1D236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US" sz="3600" dirty="0"/>
              <a:t>Net savings calculation</a:t>
            </a:r>
            <a:endParaRPr sz="360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19AAC32-DB59-A1BC-39BD-49EB4B35B690}"/>
              </a:ext>
            </a:extLst>
          </p:cNvPr>
          <p:cNvGraphicFramePr>
            <a:graphicFrameLocks noGrp="1"/>
          </p:cNvGraphicFramePr>
          <p:nvPr/>
        </p:nvGraphicFramePr>
        <p:xfrm>
          <a:off x="2038173" y="1817688"/>
          <a:ext cx="8458200" cy="6693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2247962259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57455077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181625965"/>
                    </a:ext>
                  </a:extLst>
                </a:gridCol>
              </a:tblGrid>
              <a:tr h="1375848">
                <a:tc>
                  <a:txBody>
                    <a:bodyPr/>
                    <a:lstStyle/>
                    <a:p>
                      <a:pPr algn="l" fontAlgn="b"/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u="none" strike="noStrike" dirty="0">
                          <a:effectLst/>
                        </a:rPr>
                        <a:t>EU regulation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GB" sz="18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 regulation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75006310"/>
                  </a:ext>
                </a:extLst>
              </a:tr>
              <a:tr h="469111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800" b="0" u="none" strike="noStrike" kern="1200">
                          <a:solidFill>
                            <a:schemeClr val="dk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Fuel cost saving (USD/year)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{simulationResults.fuelPrice.fuelCostSavingMinFuel.fuelCostSaving | toNearest:</a:t>
                      </a:r>
                      <a:r>
                        <a:rPr lang="en-GB" sz="1800" b="0" u="none" strike="noStrike" kern="1200">
                          <a:solidFill>
                            <a:schemeClr val="dk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1000 | </a:t>
                      </a:r>
                      <a:r>
                        <a:rPr lang="en-GB" sz="1800" b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thousandsSeparator</a:t>
                      </a:r>
                      <a:r>
                        <a:rPr lang="en-GB" sz="1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}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{simulationResults.fuelPrice.fuelCostSavingMaxFuel.fuelCostSaving | toNearest:1000 | </a:t>
                      </a:r>
                      <a:r>
                        <a:rPr lang="en-GB" sz="1800" b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thousandsSeparator</a:t>
                      </a:r>
                      <a:r>
                        <a:rPr lang="en-GB" sz="1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}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4398346"/>
                  </a:ext>
                </a:extLst>
              </a:tr>
              <a:tr h="469111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800" b="0" u="none" strike="noStrike" kern="1200">
                          <a:solidFill>
                            <a:schemeClr val="dk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EU ETS saving (USD/year)</a:t>
                      </a: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{</a:t>
                      </a:r>
                      <a:r>
                        <a:rPr lang="en-GB" sz="1800" b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simulationResults.combinedSavings.EUETSSavings</a:t>
                      </a:r>
                      <a:r>
                        <a:rPr lang="en-GB" sz="1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 | toNearest:1000 | </a:t>
                      </a:r>
                      <a:r>
                        <a:rPr lang="en-GB" sz="1800" b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thousandsSeparator</a:t>
                      </a:r>
                      <a:r>
                        <a:rPr lang="en-GB" sz="1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}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55856695"/>
                  </a:ext>
                </a:extLst>
              </a:tr>
              <a:tr h="469111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800" b="0" u="none" strike="noStrike" kern="1200" err="1">
                          <a:solidFill>
                            <a:schemeClr val="dk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FuelEU</a:t>
                      </a:r>
                      <a:r>
                        <a:rPr lang="en-GB" sz="1800" b="0" u="none" strike="noStrike" kern="1200">
                          <a:solidFill>
                            <a:schemeClr val="dk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 saving (USD/year)</a:t>
                      </a: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{</a:t>
                      </a:r>
                      <a:r>
                        <a:rPr lang="en-GB" sz="1800" b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simulationResults.GHG.monetaryBenefit.usd</a:t>
                      </a:r>
                      <a:r>
                        <a:rPr lang="en-GB" sz="1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 | toNearest:1000 | </a:t>
                      </a:r>
                      <a:r>
                        <a:rPr lang="en-GB" sz="1800" b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thousandsSeparator</a:t>
                      </a:r>
                      <a:r>
                        <a:rPr lang="en-GB" sz="1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}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79249617"/>
                  </a:ext>
                </a:extLst>
              </a:tr>
              <a:tr h="469111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u="none" strike="noStrike" kern="1200">
                          <a:solidFill>
                            <a:schemeClr val="dk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R</a:t>
                      </a:r>
                      <a:r>
                        <a:rPr lang="en-GB" sz="1800" b="0" u="none" strike="noStrike" kern="1200">
                          <a:solidFill>
                            <a:schemeClr val="dk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emote support (USD/year)</a:t>
                      </a: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- {</a:t>
                      </a:r>
                      <a:r>
                        <a:rPr lang="en-GB" sz="1800" b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simulationResults.rotorSailsSummary.sumMaintenancePrice</a:t>
                      </a:r>
                      <a:r>
                        <a:rPr lang="en-GB" sz="1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 | toNearest:1000 | </a:t>
                      </a:r>
                      <a:r>
                        <a:rPr lang="en-GB" sz="1800" b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thousandsSeparator</a:t>
                      </a:r>
                      <a:r>
                        <a:rPr lang="en-GB" sz="1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}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44433180"/>
                  </a:ext>
                </a:extLst>
              </a:tr>
              <a:tr h="469111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800" b="1" u="none" strike="noStrike" kern="1200">
                          <a:solidFill>
                            <a:schemeClr val="dk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Total net annual saving </a:t>
                      </a:r>
                      <a:r>
                        <a:rPr lang="en-GB" sz="1800" b="0" u="none" strike="noStrike" kern="1200">
                          <a:solidFill>
                            <a:schemeClr val="dk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(USD/year)</a:t>
                      </a:r>
                      <a:endParaRPr lang="en-GB" sz="1800" b="1" u="none" strike="noStrike" kern="1200">
                        <a:solidFill>
                          <a:schemeClr val="dk1"/>
                        </a:solidFill>
                        <a:effectLst/>
                        <a:latin typeface="DIN 2014" panose="020B0504020202020204" pitchFamily="34" charset="0"/>
                        <a:ea typeface="DIN 2014" panose="020B0504020202020204" pitchFamily="34" charset="0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{simulationResults.fuelPrice.fuelCostSavingMinFuel.cumulativeNetAnnualSavings[0] | toNearest:1000 | </a:t>
                      </a:r>
                      <a:r>
                        <a:rPr lang="en-GB" sz="18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thousandsSeparator</a:t>
                      </a:r>
                      <a:r>
                        <a:rPr lang="en-GB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}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{simulationResults.fuelPrice.fuelCostSavingMaxFuel.cumulativeNetAnnualSavings[0] | toNearest:1000 | </a:t>
                      </a:r>
                      <a:r>
                        <a:rPr lang="en-GB" sz="18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thousandsSeparator</a:t>
                      </a:r>
                      <a:r>
                        <a:rPr lang="en-GB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}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510771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21915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93214" y="282759"/>
            <a:ext cx="10362874" cy="1121836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US" sz="3600" dirty="0"/>
              <a:t>Business case – Net Present Values</a:t>
            </a:r>
            <a:endParaRPr sz="3600" dirty="0"/>
          </a:p>
        </p:txBody>
      </p:sp>
      <p:pic>
        <p:nvPicPr>
          <p:cNvPr id="5" name="Picture 9" descr="{%simulationResults.chart_fuelSavings}">
            <a:extLst>
              <a:ext uri="{FF2B5EF4-FFF2-40B4-BE49-F238E27FC236}">
                <a16:creationId xmlns:a16="http://schemas.microsoft.com/office/drawing/2014/main" id="{5AEA801A-8679-5530-FD7D-7600356B9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305" y="1352265"/>
            <a:ext cx="10001250" cy="37909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23AC244-4402-B30A-EDF4-54534006F896}"/>
              </a:ext>
            </a:extLst>
          </p:cNvPr>
          <p:cNvSpPr txBox="1"/>
          <p:nvPr/>
        </p:nvSpPr>
        <p:spPr>
          <a:xfrm>
            <a:off x="2338033" y="4965414"/>
            <a:ext cx="7629793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{</a:t>
            </a:r>
            <a:r>
              <a:rPr lang="en-US" dirty="0" err="1"/>
              <a:t>simulationResults.fuelPrice.fuelCostSavingMinFuel.fuelPrice</a:t>
            </a:r>
            <a:r>
              <a:rPr lang="en-US" dirty="0"/>
              <a:t>} USD/ton	Payback time: {</a:t>
            </a:r>
            <a:r>
              <a:rPr lang="en-US" dirty="0" err="1"/>
              <a:t>simulationResults.fuelPrice.fuelCostSavingMinFuel.paybackPeriod</a:t>
            </a:r>
            <a:r>
              <a:rPr lang="en-US" dirty="0"/>
              <a:t> | toFixed:2} years – discount rate {</a:t>
            </a:r>
            <a:r>
              <a:rPr lang="en-US" dirty="0" err="1"/>
              <a:t>simulationInput.caseStudy.discountRate</a:t>
            </a:r>
            <a:r>
              <a:rPr lang="en-US" dirty="0"/>
              <a:t>} %</a:t>
            </a:r>
          </a:p>
          <a:p>
            <a:r>
              <a:rPr lang="en-US" dirty="0"/>
              <a:t>		25 years cumulative savings: {simulationResults.fuelPrice.fuelCostSavingMinFuel.cumulativeNetAnnualSavings[25] / 1000000 | toFixed:1} Million USD</a:t>
            </a:r>
          </a:p>
          <a:p>
            <a:r>
              <a:rPr lang="en-US" dirty="0"/>
              <a:t>		</a:t>
            </a:r>
          </a:p>
          <a:p>
            <a:r>
              <a:rPr lang="en-US" dirty="0"/>
              <a:t>{</a:t>
            </a:r>
            <a:r>
              <a:rPr lang="en-US" dirty="0" err="1"/>
              <a:t>simulationResults.fuelPrice.fuelCostSavingMaxFuel.fuelPrice</a:t>
            </a:r>
            <a:r>
              <a:rPr lang="en-US" dirty="0"/>
              <a:t>} USD/ton	Payback time: {</a:t>
            </a:r>
            <a:r>
              <a:rPr lang="en-US" dirty="0" err="1"/>
              <a:t>simulationResults.fuelPrice.fuelCostSavingMaxFuel.paybackPeriod</a:t>
            </a:r>
            <a:r>
              <a:rPr lang="en-US" dirty="0"/>
              <a:t> | toFixed:2} years – discount rate {</a:t>
            </a:r>
            <a:r>
              <a:rPr lang="en-US" dirty="0" err="1"/>
              <a:t>simulationInput.caseStudy.discountRate</a:t>
            </a:r>
            <a:r>
              <a:rPr lang="en-US"/>
              <a:t>} %</a:t>
            </a:r>
            <a:endParaRPr lang="en-US" dirty="0"/>
          </a:p>
          <a:p>
            <a:r>
              <a:rPr lang="en-US" dirty="0"/>
              <a:t>		25 years cumulative savings: {simulationResults.fuelPrice.fuelCostSavingMaxFuel.cumulativeNetAnnualSavings[25] / 1000000 | toFixed:1} Million USD</a:t>
            </a:r>
          </a:p>
        </p:txBody>
      </p:sp>
    </p:spTree>
    <p:extLst>
      <p:ext uri="{BB962C8B-B14F-4D97-AF65-F5344CB8AC3E}">
        <p14:creationId xmlns:p14="http://schemas.microsoft.com/office/powerpoint/2010/main" val="40818807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1BBAC7D-17EE-1F24-CA4B-75756E304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Suggested next steps</a:t>
            </a:r>
            <a:br>
              <a:rPr lang="en-US" dirty="0"/>
            </a:br>
            <a:endParaRPr lang="en-GB" strike="sngStrike" dirty="0"/>
          </a:p>
        </p:txBody>
      </p:sp>
    </p:spTree>
    <p:extLst>
      <p:ext uri="{BB962C8B-B14F-4D97-AF65-F5344CB8AC3E}">
        <p14:creationId xmlns:p14="http://schemas.microsoft.com/office/powerpoint/2010/main" val="410267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6" descr="A boat on a body of water&#10;&#10;Description automatically generated">
            <a:extLst>
              <a:ext uri="{FF2B5EF4-FFF2-40B4-BE49-F238E27FC236}">
                <a16:creationId xmlns:a16="http://schemas.microsoft.com/office/drawing/2014/main" id="{A6F5EFF6-B55E-9F32-C36A-0A649E6ECE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89" r="4389"/>
          <a:stretch>
            <a:fillRect/>
          </a:stretch>
        </p:blipFill>
        <p:spPr>
          <a:xfrm flipH="1">
            <a:off x="6952540" y="1932707"/>
            <a:ext cx="5305167" cy="40450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4A9A9FD-2BE1-FC6C-8AFF-C8412447C95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12671" y="-21979"/>
          <a:ext cx="6585521" cy="69052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 Standard" r:id="rId3" imgW="6937532" imgH="7690625" progId="CorelDRAWStandard.Graphic.23">
                  <p:embed/>
                </p:oleObj>
              </mc:Choice>
              <mc:Fallback>
                <p:oleObj name="CorelDRAW Standard" r:id="rId3" imgW="6937532" imgH="7690625" progId="CorelDRAWStandard.Graphic.23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14A9A9FD-2BE1-FC6C-8AFF-C8412447C9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12671" y="-21979"/>
                        <a:ext cx="6585521" cy="69052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2">
            <a:extLst>
              <a:ext uri="{FF2B5EF4-FFF2-40B4-BE49-F238E27FC236}">
                <a16:creationId xmlns:a16="http://schemas.microsoft.com/office/drawing/2014/main" id="{EA555263-851A-CA7B-D87E-8DC49DEFC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5852"/>
            <a:ext cx="10121766" cy="1121836"/>
          </a:xfrm>
        </p:spPr>
        <p:txBody>
          <a:bodyPr anchor="ctr">
            <a:normAutofit/>
          </a:bodyPr>
          <a:lstStyle/>
          <a:p>
            <a:r>
              <a:rPr lang="en-GB" altLang="en-US" sz="3600" dirty="0">
                <a:ea typeface="ＭＳ Ｐゴシック" pitchFamily="34" charset="-128"/>
              </a:rPr>
              <a:t>Suggested next steps </a:t>
            </a:r>
            <a:endParaRPr lang="en-FI" sz="3600" dirty="0">
              <a:ea typeface="ＭＳ Ｐゴシック" pitchFamily="34" charset="-128"/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0C07A2A-5D5A-A69F-4F36-3E4B48966EEA}"/>
              </a:ext>
            </a:extLst>
          </p:cNvPr>
          <p:cNvSpPr txBox="1">
            <a:spLocks/>
          </p:cNvSpPr>
          <p:nvPr/>
        </p:nvSpPr>
        <p:spPr>
          <a:xfrm>
            <a:off x="863600" y="1827213"/>
            <a:ext cx="5257800" cy="43926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Review the case study together in video meeting.</a:t>
            </a:r>
          </a:p>
          <a:p>
            <a:r>
              <a:rPr lang="en-US"/>
              <a:t>More detailed technical analysis regarding locations, integration to the deck/hull structures and stability.</a:t>
            </a:r>
          </a:p>
          <a:p>
            <a:r>
              <a:rPr lang="en-US"/>
              <a:t>Offer for an agreed configuration</a:t>
            </a:r>
            <a:br>
              <a:rPr lang="en-US"/>
            </a:br>
            <a:r>
              <a:rPr lang="en-US"/>
              <a:t>and scope.</a:t>
            </a:r>
          </a:p>
          <a:p>
            <a:r>
              <a:rPr lang="en-US"/>
              <a:t>Mutually beneficial co-operation leading to fleet-wide agreement.</a:t>
            </a:r>
          </a:p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67098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E5EABA-2210-5B86-AE98-EC5E39C39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17" y="4533499"/>
            <a:ext cx="10121766" cy="17196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For more information contact us at sales@norsepower.com or visit www.norsepower.com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F8BB4D2-A017-2AFF-7787-55B1F3CFF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2251677"/>
            <a:ext cx="10121766" cy="115651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Thank you 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160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5352E-7AF4-43E5-B0CB-8DF280EC9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448621"/>
            <a:ext cx="10121766" cy="1121836"/>
          </a:xfrm>
        </p:spPr>
        <p:txBody>
          <a:bodyPr>
            <a:normAutofit/>
          </a:bodyPr>
          <a:lstStyle/>
          <a:p>
            <a:r>
              <a:rPr lang="en-US" sz="3600" dirty="0"/>
              <a:t>Introduction</a:t>
            </a:r>
            <a:endParaRPr lang="en-FI" sz="3600" dirty="0"/>
          </a:p>
        </p:txBody>
      </p:sp>
      <p:sp>
        <p:nvSpPr>
          <p:cNvPr id="3" name="text_field">
            <a:extLst>
              <a:ext uri="{FF2B5EF4-FFF2-40B4-BE49-F238E27FC236}">
                <a16:creationId xmlns:a16="http://schemas.microsoft.com/office/drawing/2014/main" id="{641EBF37-C9D2-42F9-8EDB-49894EBD50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5118" y="1537406"/>
            <a:ext cx="10121766" cy="487197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800" dirty="0" err="1"/>
              <a:t>Norsepower</a:t>
            </a:r>
            <a:r>
              <a:rPr lang="en-US" sz="1800" dirty="0"/>
              <a:t> has carried out a customized performance simulation based on “{</a:t>
            </a:r>
            <a:r>
              <a:rPr lang="en-US" sz="1800" dirty="0" err="1"/>
              <a:t>simulationInput.ship.name</a:t>
            </a:r>
            <a:r>
              <a:rPr lang="en-US" sz="1800" dirty="0"/>
              <a:t>}” data. In this case study we present the predicted fuel an emission savings, benefits due to regulation compliance and the  business case calculations for project of installation of </a:t>
            </a:r>
            <a:r>
              <a:rPr lang="en-US" sz="1800" dirty="0" err="1"/>
              <a:t>Norsepower</a:t>
            </a:r>
            <a:r>
              <a:rPr lang="en-US" sz="1800" dirty="0"/>
              <a:t> Rotor Sails</a:t>
            </a:r>
            <a:r>
              <a:rPr lang="en-GB" altLang="en-US" sz="1800" dirty="0">
                <a:ea typeface="ＭＳ Ｐゴシック" pitchFamily="34" charset="-128"/>
                <a:cs typeface="Century Gothic" pitchFamily="34" charset="0"/>
              </a:rPr>
              <a:t>™</a:t>
            </a:r>
            <a:r>
              <a:rPr lang="en-US" sz="1800" dirty="0"/>
              <a:t> in your vessel.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 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The case study is based on: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Full-scale performance measurement of </a:t>
            </a:r>
            <a:r>
              <a:rPr lang="en-US" sz="1800" dirty="0" err="1"/>
              <a:t>Norsepower</a:t>
            </a:r>
            <a:r>
              <a:rPr lang="en-US" sz="1800" dirty="0"/>
              <a:t> rotor sails in operation at sea.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Ship specific technical data and operational profile.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20 years of historical global wind data from European Union Space program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IMO and EU regulation framework</a:t>
            </a:r>
          </a:p>
          <a:p>
            <a:endParaRPr lang="en-US" sz="1800" dirty="0"/>
          </a:p>
          <a:p>
            <a:r>
              <a:rPr lang="en-US" sz="1800" dirty="0" err="1"/>
              <a:t>Norsepower</a:t>
            </a:r>
            <a:r>
              <a:rPr lang="en-US" sz="1800" dirty="0"/>
              <a:t> Rotor Sails™ performance has been extensively tested and verified by third parties such as LR, ABB, DNV, NAPA and SSPA/RISE, during measurements campaigns in several ship’s installations.</a:t>
            </a:r>
          </a:p>
        </p:txBody>
      </p:sp>
    </p:spTree>
    <p:extLst>
      <p:ext uri="{BB962C8B-B14F-4D97-AF65-F5344CB8AC3E}">
        <p14:creationId xmlns:p14="http://schemas.microsoft.com/office/powerpoint/2010/main" val="180161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380DD0-0A64-AED2-9334-624304A75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Executive Summary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518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_field">
            <a:extLst>
              <a:ext uri="{FF2B5EF4-FFF2-40B4-BE49-F238E27FC236}">
                <a16:creationId xmlns:a16="http://schemas.microsoft.com/office/drawing/2014/main" id="{641EBF37-C9D2-42F9-8EDB-49894EBD50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5116" y="1825625"/>
            <a:ext cx="11004484" cy="4351338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/>
              <a:t>The expected capex for the proposed configuration is {</a:t>
            </a:r>
            <a:r>
              <a:rPr lang="en-US" sz="1800" dirty="0" err="1"/>
              <a:t>simulationResults.rotorSailsSummary.sumPrice</a:t>
            </a:r>
            <a:r>
              <a:rPr lang="en-US" sz="1800" dirty="0"/>
              <a:t> | toFixed:0 | </a:t>
            </a:r>
            <a:r>
              <a:rPr lang="en-US" sz="1800" dirty="0" err="1"/>
              <a:t>thousandsSeparator</a:t>
            </a:r>
            <a:r>
              <a:rPr lang="en-US" sz="1800" dirty="0"/>
              <a:t>} USD.</a:t>
            </a:r>
          </a:p>
          <a:p>
            <a:endParaRPr lang="en-US" sz="1800" dirty="0"/>
          </a:p>
          <a:p>
            <a:r>
              <a:rPr lang="en-US" sz="1800" dirty="0"/>
              <a:t>The expected annual fuel savings are {</a:t>
            </a:r>
            <a:r>
              <a:rPr lang="en-US" sz="1800" dirty="0" err="1"/>
              <a:t>simulationResults.combinedSavings.averageRouteFuelSavings</a:t>
            </a:r>
            <a:r>
              <a:rPr lang="en-US" sz="1800" dirty="0"/>
              <a:t> | toFixed:0 | </a:t>
            </a:r>
            <a:r>
              <a:rPr lang="en-US" sz="1800" dirty="0" err="1"/>
              <a:t>thousandsSeparator</a:t>
            </a:r>
            <a:r>
              <a:rPr lang="en-US" sz="1800" dirty="0"/>
              <a:t>} tons.</a:t>
            </a:r>
          </a:p>
          <a:p>
            <a:endParaRPr lang="en-US" sz="1800" dirty="0"/>
          </a:p>
          <a:p>
            <a:r>
              <a:rPr lang="en-US" sz="1800" dirty="0"/>
              <a:t>Total net annual savings (including OPEX) from {simulationResults.fuelPrice.fuelCostSavingMinFuel.fuelCostSaving | toFixed:0 | </a:t>
            </a:r>
            <a:r>
              <a:rPr lang="en-US" sz="1800" dirty="0" err="1"/>
              <a:t>thousandsSeparator</a:t>
            </a:r>
            <a:r>
              <a:rPr lang="en-US" sz="1800" dirty="0"/>
              <a:t>} to {simulationResults.fuelPrice.fuelCostSavingMaxFuel.fuelCostSaving | toFixed:0 | </a:t>
            </a:r>
            <a:r>
              <a:rPr lang="en-US" sz="1800" dirty="0" err="1"/>
              <a:t>thousandsSeparator</a:t>
            </a:r>
            <a:r>
              <a:rPr lang="en-US" sz="1800" dirty="0"/>
              <a:t>} USD per year.</a:t>
            </a:r>
          </a:p>
          <a:p>
            <a:endParaRPr lang="en-US" sz="1800" dirty="0"/>
          </a:p>
          <a:p>
            <a:r>
              <a:rPr lang="en-US" sz="1800" dirty="0"/>
              <a:t>Payback period from {</a:t>
            </a:r>
            <a:r>
              <a:rPr lang="en-US" sz="1800" dirty="0" err="1"/>
              <a:t>simulationResults.fuelPrice.fuelCostSavingMaxFuel.paybackPeriod</a:t>
            </a:r>
            <a:r>
              <a:rPr lang="en-US" sz="1800" dirty="0"/>
              <a:t> | toFixed:2} to {</a:t>
            </a:r>
            <a:r>
              <a:rPr lang="en-US" sz="1800" dirty="0" err="1"/>
              <a:t>simulationResults.fuelPrice.fuelCostSavingMinFuel.paybackPeriod</a:t>
            </a:r>
            <a:r>
              <a:rPr lang="en-US" sz="1800" dirty="0"/>
              <a:t> | toFixed:2} years.</a:t>
            </a:r>
          </a:p>
          <a:p>
            <a:endParaRPr lang="en-US" sz="1800" dirty="0"/>
          </a:p>
          <a:p>
            <a:r>
              <a:rPr lang="en-US" sz="1800" dirty="0"/>
              <a:t>Accumulated net savings of {simulationResults.fuelPrice.fuelCostSavingMaxFuel.cumulativeNetAnnualSavings[25] / 1000000 | toFixed:1} million USD for the whole lifetime of the sails (25 years)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BBFCF4-F719-7710-E96D-8A113F786FFC}"/>
              </a:ext>
            </a:extLst>
          </p:cNvPr>
          <p:cNvSpPr txBox="1">
            <a:spLocks/>
          </p:cNvSpPr>
          <p:nvPr/>
        </p:nvSpPr>
        <p:spPr>
          <a:xfrm>
            <a:off x="1035117" y="448621"/>
            <a:ext cx="10121766" cy="1121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83BF"/>
                </a:solidFill>
                <a:latin typeface="Kobenhavn Sans Black" pitchFamily="50" charset="0"/>
                <a:ea typeface="+mj-ea"/>
                <a:cs typeface="+mj-cs"/>
              </a:defRPr>
            </a:lvl1pPr>
          </a:lstStyle>
          <a:p>
            <a:r>
              <a:rPr lang="en-US" sz="3600" dirty="0"/>
              <a:t>Executive Summary</a:t>
            </a:r>
            <a:endParaRPr lang="en-FI" sz="3600" dirty="0"/>
          </a:p>
        </p:txBody>
      </p:sp>
    </p:spTree>
    <p:extLst>
      <p:ext uri="{BB962C8B-B14F-4D97-AF65-F5344CB8AC3E}">
        <p14:creationId xmlns:p14="http://schemas.microsoft.com/office/powerpoint/2010/main" val="61412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916FA-1654-4572-943C-F7E1CC3BC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Simulation input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883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_field">
            <a:extLst>
              <a:ext uri="{FF2B5EF4-FFF2-40B4-BE49-F238E27FC236}">
                <a16:creationId xmlns:a16="http://schemas.microsoft.com/office/drawing/2014/main" id="{FEDA2FC9-C35C-CEE7-6A14-D63751832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17" y="1901825"/>
            <a:ext cx="10121766" cy="4233027"/>
          </a:xfrm>
        </p:spPr>
        <p:txBody>
          <a:bodyPr>
            <a:normAutofit/>
          </a:bodyPr>
          <a:lstStyle/>
          <a:p>
            <a:endParaRPr lang="en-US" sz="1400" dirty="0"/>
          </a:p>
          <a:p>
            <a:r>
              <a:rPr lang="en-US" sz="1400" dirty="0"/>
              <a:t>Ship length: {</a:t>
            </a:r>
            <a:r>
              <a:rPr lang="en-US" sz="1400" dirty="0" err="1"/>
              <a:t>simulationInput.ship</a:t>
            </a:r>
            <a:r>
              <a:rPr lang="en-US" sz="1400" dirty="0"/>
              <a:t> .length | toFixed:1} m</a:t>
            </a:r>
          </a:p>
          <a:p>
            <a:r>
              <a:rPr lang="en-US" sz="1400" dirty="0"/>
              <a:t>Beam: {</a:t>
            </a:r>
            <a:r>
              <a:rPr lang="en-US" sz="1400" dirty="0" err="1"/>
              <a:t>simulationInput.ship.width</a:t>
            </a:r>
            <a:r>
              <a:rPr lang="en-US" sz="1400" dirty="0"/>
              <a:t> | toFixed:1} m</a:t>
            </a:r>
          </a:p>
          <a:p>
            <a:r>
              <a:rPr lang="en-US" sz="1400" dirty="0"/>
              <a:t>Laden draft: {</a:t>
            </a:r>
            <a:r>
              <a:rPr lang="en-US" sz="1400" dirty="0" err="1"/>
              <a:t>simulationInput.ship.ladenDraft</a:t>
            </a:r>
            <a:r>
              <a:rPr lang="en-US" sz="1400" dirty="0"/>
              <a:t> | toFixed:1} m</a:t>
            </a:r>
          </a:p>
          <a:p>
            <a:r>
              <a:rPr lang="en-US" sz="1400" dirty="0"/>
              <a:t>Ballast draft: {</a:t>
            </a:r>
            <a:r>
              <a:rPr lang="en-US" sz="1400" dirty="0" err="1"/>
              <a:t>simulationInput.ship.ballastDraft</a:t>
            </a:r>
            <a:r>
              <a:rPr lang="en-US" sz="1400" dirty="0"/>
              <a:t> | toFixed:1} m</a:t>
            </a:r>
          </a:p>
          <a:p>
            <a:r>
              <a:rPr lang="en-US" sz="1400" dirty="0"/>
              <a:t>Installation height: {</a:t>
            </a:r>
            <a:r>
              <a:rPr lang="en-US" sz="1400" dirty="0" err="1"/>
              <a:t>simulationInput.ship.installationHeight</a:t>
            </a:r>
            <a:r>
              <a:rPr lang="en-US" sz="1400" dirty="0"/>
              <a:t> | toFixed:1} m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07859B1-A290-1806-8F70-CED60065C1AE}"/>
              </a:ext>
            </a:extLst>
          </p:cNvPr>
          <p:cNvSpPr txBox="1">
            <a:spLocks/>
          </p:cNvSpPr>
          <p:nvPr/>
        </p:nvSpPr>
        <p:spPr>
          <a:xfrm>
            <a:off x="1035117" y="448621"/>
            <a:ext cx="10121766" cy="1121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83BF"/>
                </a:solidFill>
                <a:latin typeface="Kobenhavn Sans Black" pitchFamily="50" charset="0"/>
                <a:ea typeface="+mj-ea"/>
                <a:cs typeface="+mj-cs"/>
              </a:defRPr>
            </a:lvl1pPr>
          </a:lstStyle>
          <a:p>
            <a:r>
              <a:rPr lang="en-US" dirty="0"/>
              <a:t>Proposed sails configuration: </a:t>
            </a:r>
          </a:p>
          <a:p>
            <a:r>
              <a:rPr lang="en-US" sz="3600" dirty="0"/>
              <a:t>{#</a:t>
            </a:r>
            <a:r>
              <a:rPr lang="en-US" sz="3600" dirty="0" err="1"/>
              <a:t>simulationInput.caseStudy.rotorSails</a:t>
            </a:r>
            <a:r>
              <a:rPr lang="en-US" sz="3600" dirty="0"/>
              <a:t>}{</a:t>
            </a:r>
            <a:r>
              <a:rPr lang="en-US" sz="3600" dirty="0" err="1"/>
              <a:t>amountText</a:t>
            </a:r>
            <a:r>
              <a:rPr lang="en-US" sz="3600" dirty="0"/>
              <a:t>} {height}m x {diameter}m </a:t>
            </a:r>
            <a:r>
              <a:rPr lang="en-US" sz="3600" dirty="0" err="1"/>
              <a:t>Norsepower</a:t>
            </a:r>
            <a:r>
              <a:rPr lang="en-US" sz="3600" dirty="0"/>
              <a:t> Rotor Sail{amount &gt; 1 ? "s" : ""}™ on {type} foundation{amount &gt; 1 ? "s" : ""}{/</a:t>
            </a:r>
            <a:r>
              <a:rPr lang="en-US" sz="3600" dirty="0" err="1"/>
              <a:t>simulationInput.caseStudy.rotorSails</a:t>
            </a:r>
            <a:r>
              <a:rPr lang="en-US" sz="3600" dirty="0"/>
              <a:t>}.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3FA1A7-8595-B542-D195-2E309DD415D0}"/>
              </a:ext>
            </a:extLst>
          </p:cNvPr>
          <p:cNvSpPr txBox="1"/>
          <p:nvPr/>
        </p:nvSpPr>
        <p:spPr>
          <a:xfrm>
            <a:off x="3949874" y="6255490"/>
            <a:ext cx="73799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Preliminary sketch: Vessel with {#</a:t>
            </a:r>
            <a:r>
              <a:rPr lang="en-US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simulationInput.caseStudy.rotorSails</a:t>
            </a:r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}{</a:t>
            </a:r>
            <a:r>
              <a:rPr lang="en-US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amountText</a:t>
            </a:r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} {height}m x {diameter}m </a:t>
            </a:r>
            <a:r>
              <a:rPr lang="en-US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Norsepower</a:t>
            </a:r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 Rotor Sail{amount &gt; 1 ? "s" : ""}™ on {type} foundation{amount &gt; 1 ? "s" : ""}{/</a:t>
            </a:r>
            <a:r>
              <a:rPr lang="en-US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simulationInput.caseStudy.rotorSails</a:t>
            </a:r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14968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large red ship in the water&#10;&#10;Description automatically generated">
            <a:extLst>
              <a:ext uri="{FF2B5EF4-FFF2-40B4-BE49-F238E27FC236}">
                <a16:creationId xmlns:a16="http://schemas.microsoft.com/office/drawing/2014/main" id="{F22B8FBE-CA5B-3B9E-12E2-10D1DB875EE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61" t="202" r="-691" b="-11142"/>
          <a:stretch/>
        </p:blipFill>
        <p:spPr>
          <a:xfrm>
            <a:off x="6223522" y="1825622"/>
            <a:ext cx="5063604" cy="4351339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E6BDB62-333D-6568-26B7-1C09845F8FC4}"/>
              </a:ext>
            </a:extLst>
          </p:cNvPr>
          <p:cNvSpPr txBox="1">
            <a:spLocks/>
          </p:cNvSpPr>
          <p:nvPr/>
        </p:nvSpPr>
        <p:spPr>
          <a:xfrm>
            <a:off x="1035117" y="459638"/>
            <a:ext cx="10121766" cy="1121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83BF"/>
                </a:solidFill>
                <a:latin typeface="Kobenhavn Sans Black" pitchFamily="50" charset="0"/>
                <a:ea typeface="+mj-ea"/>
                <a:cs typeface="+mj-cs"/>
              </a:defRPr>
            </a:lvl1pPr>
          </a:lstStyle>
          <a:p>
            <a:r>
              <a:rPr lang="en-US" sz="3600" dirty="0"/>
              <a:t>Ship operation profile</a:t>
            </a:r>
            <a:endParaRPr lang="en-FI" sz="3600" dirty="0"/>
          </a:p>
        </p:txBody>
      </p:sp>
      <p:graphicFrame>
        <p:nvGraphicFramePr>
          <p:cNvPr id="4" name="simParams_field">
            <a:extLst>
              <a:ext uri="{FF2B5EF4-FFF2-40B4-BE49-F238E27FC236}">
                <a16:creationId xmlns:a16="http://schemas.microsoft.com/office/drawing/2014/main" id="{3C9AD59F-91E6-8444-5C49-2766C73495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0510682"/>
              </p:ext>
            </p:extLst>
          </p:nvPr>
        </p:nvGraphicFramePr>
        <p:xfrm>
          <a:off x="1190440" y="1825622"/>
          <a:ext cx="3538342" cy="15743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266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17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500" b="1" noProof="0" dirty="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Parameters</a:t>
                      </a:r>
                    </a:p>
                  </a:txBody>
                  <a:tcPr marL="36000" marR="36000" marT="72000" marB="72000"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fi-FI" sz="1500" b="1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72000" marB="72000"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Total propulsion efficiency </a:t>
                      </a:r>
                      <a:r>
                        <a:rPr lang="fi-FI" sz="1500" b="0" dirty="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[%]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/>
                        <a:t>{(</a:t>
                      </a:r>
                      <a:r>
                        <a:rPr lang="en-GB" sz="1500" dirty="0" err="1"/>
                        <a:t>simulationInput.ship.propulsionEfficiency</a:t>
                      </a:r>
                      <a:r>
                        <a:rPr lang="en-GB" sz="1500" dirty="0"/>
                        <a:t> | toFixed:1) * 100}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i-FI" sz="1500" b="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Time-at-</a:t>
                      </a:r>
                      <a:r>
                        <a:rPr lang="fi-FI" sz="1500" b="0" err="1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sea</a:t>
                      </a:r>
                      <a:r>
                        <a:rPr lang="fi-FI" sz="1500" b="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 [%]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/>
                        <a:t>{(</a:t>
                      </a:r>
                      <a:r>
                        <a:rPr lang="en-GB" sz="1500" dirty="0" err="1"/>
                        <a:t>simulationInput.caseStudy.timeAtSeaRatio</a:t>
                      </a:r>
                      <a:r>
                        <a:rPr lang="en-GB" sz="1500" dirty="0"/>
                        <a:t>) * 100 </a:t>
                      </a:r>
                      <a:r>
                        <a:rPr lang="en-GB" sz="1600" b="0" kern="120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cs typeface="+mn-cs"/>
                        </a:rPr>
                        <a:t>| toNearest</a:t>
                      </a:r>
                      <a:r>
                        <a:rPr lang="en-GB" sz="1600" b="0" kern="120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cs typeface="+mn-cs"/>
                        </a:rPr>
                        <a:t>:0.1</a:t>
                      </a:r>
                      <a:r>
                        <a:rPr lang="en-GB" sz="1500"/>
                        <a:t>}</a:t>
                      </a:r>
                      <a:endParaRPr lang="en-GB" sz="1500" dirty="0"/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42981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/>
                      <a:r>
                        <a:rPr lang="fi-FI" sz="150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Service speed laden [knots] 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/>
                        <a:t>{</a:t>
                      </a:r>
                      <a:r>
                        <a:rPr lang="en-GB" sz="1500" dirty="0" err="1"/>
                        <a:t>simulationInput.ship.ladenServiceSpeed</a:t>
                      </a:r>
                      <a:r>
                        <a:rPr lang="en-GB" sz="1500" dirty="0"/>
                        <a:t> | toFixed:1}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85619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50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Service </a:t>
                      </a:r>
                      <a:r>
                        <a:rPr lang="fi-FI" sz="1500" err="1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speed</a:t>
                      </a:r>
                      <a:r>
                        <a:rPr lang="fi-FI" sz="150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 </a:t>
                      </a:r>
                      <a:r>
                        <a:rPr lang="fi-FI" sz="1500" err="1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ballast</a:t>
                      </a:r>
                      <a:r>
                        <a:rPr lang="fi-FI" sz="150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 [</a:t>
                      </a:r>
                      <a:r>
                        <a:rPr lang="fi-FI" sz="1500" err="1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knots</a:t>
                      </a:r>
                      <a:r>
                        <a:rPr lang="fi-FI" sz="150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] 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/>
                        <a:t>{</a:t>
                      </a:r>
                      <a:r>
                        <a:rPr lang="en-GB" sz="1500" dirty="0" err="1"/>
                        <a:t>simulationInput.ship.ballastServiceSpeed</a:t>
                      </a:r>
                      <a:r>
                        <a:rPr lang="en-GB" sz="1500" dirty="0"/>
                        <a:t> | toFixed:1}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415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kern="120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  <a:cs typeface="+mn-cs"/>
                        </a:rPr>
                        <a:t>Fuel type</a:t>
                      </a:r>
                      <a:endParaRPr lang="fi-FI" sz="1500" kern="1200">
                        <a:solidFill>
                          <a:schemeClr val="tx1"/>
                        </a:solidFill>
                        <a:latin typeface="DIN 2014" panose="020F0502020204030204" pitchFamily="34" charset="0"/>
                        <a:ea typeface="DIN 2014" panose="020F0502020204030204" pitchFamily="34" charset="0"/>
                        <a:cs typeface="+mn-cs"/>
                      </a:endParaRP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simulationInput.ship.fuelType.abbreviation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}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48997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kern="120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B0504020202020204" pitchFamily="34" charset="0"/>
                          <a:cs typeface="+mn-cs"/>
                        </a:rPr>
                        <a:t>Prop. Power laden [kW]</a:t>
                      </a:r>
                      <a:endParaRPr lang="fi-FI" sz="1500" kern="1200">
                        <a:solidFill>
                          <a:schemeClr val="tx1"/>
                        </a:solidFill>
                        <a:latin typeface="DIN 2014" panose="020F0502020204030204" pitchFamily="34" charset="0"/>
                        <a:ea typeface="DIN 2014" panose="020F0502020204030204" pitchFamily="34" charset="0"/>
                        <a:cs typeface="+mn-cs"/>
                      </a:endParaRP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simulationInput.ship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ladenServicePower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| toFixed:0}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05881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500" err="1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Prop</a:t>
                      </a:r>
                      <a:r>
                        <a:rPr lang="fi-FI" sz="150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. Power </a:t>
                      </a:r>
                      <a:r>
                        <a:rPr lang="fi-FI" sz="1500" err="1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ballast</a:t>
                      </a:r>
                      <a:r>
                        <a:rPr lang="fi-FI" sz="150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 [kW]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/>
                        <a:t>{</a:t>
                      </a:r>
                      <a:r>
                        <a:rPr lang="en-GB" sz="1500" dirty="0" err="1"/>
                        <a:t>simulationInput.ship.ballastServicePower</a:t>
                      </a:r>
                      <a:r>
                        <a:rPr lang="en-GB" sz="1500" dirty="0"/>
                        <a:t> | toFixed:0}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670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lang="en-GB" sz="1500"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SFOC [g/kWh]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/>
                        <a:t>{</a:t>
                      </a:r>
                      <a:r>
                        <a:rPr lang="en-GB" sz="1500" dirty="0" err="1"/>
                        <a:t>simulationInput.ship.sfoc</a:t>
                      </a:r>
                      <a:r>
                        <a:rPr lang="en-GB" sz="1500" dirty="0"/>
                        <a:t> | toFixed:0}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987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380DD0-0A64-AED2-9334-624304A75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Fuel and emission savings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025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Custom 1">
      <a:dk1>
        <a:srgbClr val="0C2446"/>
      </a:dk1>
      <a:lt1>
        <a:sysClr val="window" lastClr="FFFFFF"/>
      </a:lt1>
      <a:dk2>
        <a:srgbClr val="0C2446"/>
      </a:dk2>
      <a:lt2>
        <a:srgbClr val="D8F6F8"/>
      </a:lt2>
      <a:accent1>
        <a:srgbClr val="209EA7"/>
      </a:accent1>
      <a:accent2>
        <a:srgbClr val="A72920"/>
      </a:accent2>
      <a:accent3>
        <a:srgbClr val="17EDB5"/>
      </a:accent3>
      <a:accent4>
        <a:srgbClr val="0083BF"/>
      </a:accent4>
      <a:accent5>
        <a:srgbClr val="8BDBFF"/>
      </a:accent5>
      <a:accent6>
        <a:srgbClr val="CAF2F4"/>
      </a:accent6>
      <a:hlink>
        <a:srgbClr val="0563C1"/>
      </a:hlink>
      <a:folHlink>
        <a:srgbClr val="209EA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basic template ver. 13.potx" id="{B8F0393E-9C57-4C89-937A-FB40BB14850E}" vid="{F8B2CA44-37FE-42A1-A06B-50E556EC6D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normal template 2023-02-01 JPe10</Template>
  <TotalTime>20470</TotalTime>
  <Words>2710</Words>
  <Application>Microsoft Macintosh PowerPoint</Application>
  <PresentationFormat>Widescreen</PresentationFormat>
  <Paragraphs>233</Paragraphs>
  <Slides>26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ＭＳ Ｐゴシック</vt:lpstr>
      <vt:lpstr>-apple-system</vt:lpstr>
      <vt:lpstr>Aptos Narrow</vt:lpstr>
      <vt:lpstr>Arial</vt:lpstr>
      <vt:lpstr>Calibri</vt:lpstr>
      <vt:lpstr>Cambria Math</vt:lpstr>
      <vt:lpstr>DIN 2014</vt:lpstr>
      <vt:lpstr>Kobenhavn Sans Black</vt:lpstr>
      <vt:lpstr>Symbol</vt:lpstr>
      <vt:lpstr>ui-monospace</vt:lpstr>
      <vt:lpstr>1_Office Theme</vt:lpstr>
      <vt:lpstr>CorelDRAW Standard</vt:lpstr>
      <vt:lpstr>Case study for  “{simulationInput.caseStudy.company}“ / “{simulationInput.ship.name}”</vt:lpstr>
      <vt:lpstr>Contents</vt:lpstr>
      <vt:lpstr>Introduction</vt:lpstr>
      <vt:lpstr>Executive Summary</vt:lpstr>
      <vt:lpstr>PowerPoint Presentation</vt:lpstr>
      <vt:lpstr>Simulation input</vt:lpstr>
      <vt:lpstr>PowerPoint Presentation</vt:lpstr>
      <vt:lpstr>PowerPoint Presentation</vt:lpstr>
      <vt:lpstr>Fuel and emission savings</vt:lpstr>
      <vt:lpstr>PowerPoint Presentation</vt:lpstr>
      <vt:lpstr>PowerPoint Presentation</vt:lpstr>
      <vt:lpstr>PowerPoint Presentation</vt:lpstr>
      <vt:lpstr>IMO and EU regulations</vt:lpstr>
      <vt:lpstr>FuelEU Maritime regulatory benefit (1/2)</vt:lpstr>
      <vt:lpstr>FuelEU Maritime regulatory benefit (2/2)</vt:lpstr>
      <vt:lpstr>EU ETS regulatory benefit</vt:lpstr>
      <vt:lpstr>EEDI/EEXI and CII</vt:lpstr>
      <vt:lpstr>Combination with Voyage Optimization</vt:lpstr>
      <vt:lpstr>Indicative pricing &amp; business case calculation</vt:lpstr>
      <vt:lpstr>Indicative CAPEX and OPEX </vt:lpstr>
      <vt:lpstr>PowerPoint Presentation</vt:lpstr>
      <vt:lpstr>Net savings calculation</vt:lpstr>
      <vt:lpstr>Business case – Net Present Values</vt:lpstr>
      <vt:lpstr>Suggested next steps </vt:lpstr>
      <vt:lpstr>Suggested next steps </vt:lpstr>
      <vt:lpstr>Thank you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Case study for a  Norsepower Rotor Sails™ for LMG Shipping / Topeka RoRo</dc:title>
  <dc:creator>Jufo Peltomaa</dc:creator>
  <cp:lastModifiedBy>Sam Geens</cp:lastModifiedBy>
  <cp:revision>633</cp:revision>
  <dcterms:created xsi:type="dcterms:W3CDTF">2023-04-17T14:15:07Z</dcterms:created>
  <dcterms:modified xsi:type="dcterms:W3CDTF">2025-09-11T20:37:34Z</dcterms:modified>
</cp:coreProperties>
</file>