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9"/>
  </p:notesMasterIdLst>
  <p:sldIdLst>
    <p:sldId id="260" r:id="rId3"/>
    <p:sldId id="421" r:id="rId4"/>
    <p:sldId id="407" r:id="rId5"/>
    <p:sldId id="409" r:id="rId6"/>
    <p:sldId id="410" r:id="rId7"/>
    <p:sldId id="414" r:id="rId8"/>
    <p:sldId id="305" r:id="rId9"/>
    <p:sldId id="420" r:id="rId10"/>
    <p:sldId id="269" r:id="rId11"/>
    <p:sldId id="268" r:id="rId12"/>
    <p:sldId id="403" r:id="rId13"/>
    <p:sldId id="415" r:id="rId14"/>
    <p:sldId id="299" r:id="rId15"/>
    <p:sldId id="302" r:id="rId16"/>
    <p:sldId id="662" r:id="rId17"/>
    <p:sldId id="663" r:id="rId18"/>
    <p:sldId id="259" r:id="rId19"/>
    <p:sldId id="404" r:id="rId20"/>
    <p:sldId id="271" r:id="rId21"/>
    <p:sldId id="272" r:id="rId22"/>
    <p:sldId id="303" r:id="rId23"/>
    <p:sldId id="416" r:id="rId24"/>
    <p:sldId id="418" r:id="rId25"/>
    <p:sldId id="307" r:id="rId26"/>
    <p:sldId id="408" r:id="rId27"/>
    <p:sldId id="398" r:id="rId28"/>
    <p:sldId id="399" r:id="rId29"/>
    <p:sldId id="660" r:id="rId30"/>
    <p:sldId id="402" r:id="rId31"/>
    <p:sldId id="657" r:id="rId32"/>
    <p:sldId id="265" r:id="rId33"/>
    <p:sldId id="267" r:id="rId34"/>
    <p:sldId id="306" r:id="rId35"/>
    <p:sldId id="419" r:id="rId36"/>
    <p:sldId id="658" r:id="rId37"/>
    <p:sldId id="25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5AE"/>
    <a:srgbClr val="59C9DD"/>
    <a:srgbClr val="C95CC6"/>
    <a:srgbClr val="37E328"/>
    <a:srgbClr val="EBDA33"/>
    <a:srgbClr val="D01913"/>
    <a:srgbClr val="B8EEF2"/>
    <a:srgbClr val="0083BF"/>
    <a:srgbClr val="619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85000-B4A5-46E4-9E87-2BC9F2C6C2CC}" v="2" dt="2023-10-04T05:29:01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2057" autoAdjust="0"/>
  </p:normalViewPr>
  <p:slideViewPr>
    <p:cSldViewPr snapToGrid="0">
      <p:cViewPr varScale="1">
        <p:scale>
          <a:sx n="102" d="100"/>
          <a:sy n="102" d="100"/>
        </p:scale>
        <p:origin x="21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5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CA4410A8-2283-D06C-747D-746ACAA7DB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7" r="53229" b="65412"/>
          <a:stretch/>
        </p:blipFill>
        <p:spPr>
          <a:xfrm>
            <a:off x="0" y="0"/>
            <a:ext cx="12192000" cy="6996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1EE649-9D5E-7A0A-2FCA-5AE2ADA3689B}"/>
              </a:ext>
            </a:extLst>
          </p:cNvPr>
          <p:cNvSpPr/>
          <p:nvPr userDrawn="1"/>
        </p:nvSpPr>
        <p:spPr>
          <a:xfrm>
            <a:off x="7496175" y="-4975796"/>
            <a:ext cx="11982450" cy="1198245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624AE9DA-5170-5F72-DD4A-34667F906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1BEA3AA-27C9-E3B9-1FC7-A162826F269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15366979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4" imgW="6937532" imgH="7690625" progId="CorelDRAWStandard.Graphic.23">
                  <p:embed/>
                </p:oleObj>
              </mc:Choice>
              <mc:Fallback>
                <p:oleObj name="CorelDRAW Standard" r:id="rId4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1BEA3AA-27C9-E3B9-1FC7-A162826F2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122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2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17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9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39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9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14.2.2025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36683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A22BF3-3E07-41E2-89E8-6EA9EFDED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14.2.2025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EA6889-C0C2-4FF3-83AA-95AE371CA3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2" y="3429000"/>
            <a:ext cx="5951538" cy="26638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1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A22BF3-3E07-41E2-89E8-6EA9EFDED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14.2.2025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26385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15765"/>
            <a:ext cx="10512424" cy="28711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51F46B-1DBE-4704-B8B6-BE058637B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14.2.2025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E2A978-B1D9-411E-8081-BA0AE50B17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022665"/>
            <a:ext cx="5759999" cy="1800000"/>
          </a:xfrm>
          <a:solidFill>
            <a:schemeClr val="bg1"/>
          </a:solidFill>
        </p:spPr>
        <p:txBody>
          <a:bodyPr/>
          <a:lstStyle/>
          <a:p>
            <a:endParaRPr lang="en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1364B02-42C6-4C7F-99C2-7F230468D40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9789" y="4093038"/>
            <a:ext cx="10512424" cy="28711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8BD441F-A410-43F3-90FD-E5F503C393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4399937"/>
            <a:ext cx="5759999" cy="1808529"/>
          </a:xfrm>
          <a:solidFill>
            <a:schemeClr val="bg1"/>
          </a:solidFill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059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FA7D5F-6D31-4FE3-BCF8-41D0F180CC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14.2.2025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22873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856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7" r="53229" b="65412"/>
          <a:stretch/>
        </p:blipFill>
        <p:spPr>
          <a:xfrm>
            <a:off x="0" y="0"/>
            <a:ext cx="12192000" cy="69966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A215CDF-B402-0A71-3D3E-B2F8D305F29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A215CDF-B402-0A71-3D3E-B2F8D305F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6" y="492125"/>
            <a:ext cx="1020839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7496175" y="-4975796"/>
            <a:ext cx="11982450" cy="1198245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pic>
        <p:nvPicPr>
          <p:cNvPr id="10" name="Picture 9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B678EE35-9725-96D1-7020-F1C84CE9F0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0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07" r="62144" b="65412"/>
          <a:stretch/>
        </p:blipFill>
        <p:spPr>
          <a:xfrm>
            <a:off x="0" y="0"/>
            <a:ext cx="12287250" cy="7006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-6101780" y="-3503328"/>
            <a:ext cx="10635680" cy="1063568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pic>
        <p:nvPicPr>
          <p:cNvPr id="7" name="Picture 6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593BCECC-5D26-9435-57A4-91AD2FF58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B5DE07D-99D4-596D-7504-B86E30E3927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4" imgW="6937532" imgH="7690625" progId="CorelDRAWStandard.Graphic.23">
                  <p:embed/>
                </p:oleObj>
              </mc:Choice>
              <mc:Fallback>
                <p:oleObj name="CorelDRAW Standard" r:id="rId4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B5DE07D-99D4-596D-7504-B86E30E392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080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0" t="13847" r="40659" b="65412"/>
          <a:stretch/>
        </p:blipFill>
        <p:spPr>
          <a:xfrm>
            <a:off x="0" y="0"/>
            <a:ext cx="12192000" cy="70066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-276226" y="2466975"/>
            <a:ext cx="12721654" cy="12721654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EC24E96-4B71-9B20-C135-2153FF2903E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EC24E96-4B71-9B20-C135-2153FF290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3" y="492125"/>
            <a:ext cx="1012176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3EAC8FE5-66E9-79E4-A49A-E7AE9725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3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6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6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5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7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4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34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14/02/2025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F64C4E5D-8A8C-23C8-6D4E-437F12E59AA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8" y="291040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14/02/2025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ales@norsepower.com" TargetMode="External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Case study for a </a:t>
            </a:r>
            <a:br>
              <a:rPr lang="en-US" sz="4400" dirty="0"/>
            </a:br>
            <a:r>
              <a:rPr lang="en-US" sz="4400" dirty="0" err="1"/>
              <a:t>Norsepower</a:t>
            </a:r>
            <a:r>
              <a:rPr lang="en-US" sz="4400" dirty="0"/>
              <a:t> Rotor Sails™</a:t>
            </a:r>
            <a:br>
              <a:rPr lang="en-US" sz="4400" dirty="0"/>
            </a:br>
            <a:r>
              <a:rPr lang="en-US" sz="4400" dirty="0"/>
              <a:t>for 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 </a:t>
            </a:r>
            <a:r>
              <a:rPr lang="nl-BE" sz="4400" dirty="0"/>
              <a:t>/ </a:t>
            </a:r>
            <a:r>
              <a:rPr lang="en-US" sz="4400" dirty="0"/>
              <a:t>{simulationInput.ship.name} </a:t>
            </a:r>
            <a:br>
              <a:rPr lang="en-BE" sz="4400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{date}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878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C827867-326D-A563-F956-EA7D8426B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99" y="2119047"/>
            <a:ext cx="694128" cy="3966450"/>
          </a:xfrm>
          <a:prstGeom prst="rect">
            <a:avLst/>
          </a:prstGeom>
        </p:spPr>
      </p:pic>
      <p:pic>
        <p:nvPicPr>
          <p:cNvPr id="5" name="Afbeelding 4" descr="{%simulationResults.chart_performancePolar}">
            <a:extLst>
              <a:ext uri="{FF2B5EF4-FFF2-40B4-BE49-F238E27FC236}">
                <a16:creationId xmlns:a16="http://schemas.microsoft.com/office/drawing/2014/main" id="{FC454DD0-6C43-0E02-FC94-B9A4BC2C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036" y="1647435"/>
            <a:ext cx="5202963" cy="48965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DB838-6AE3-49A5-9BE8-841FA587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43" y="695852"/>
            <a:ext cx="10121766" cy="1121836"/>
          </a:xfrm>
        </p:spPr>
        <p:txBody>
          <a:bodyPr>
            <a:normAutofit fontScale="90000"/>
          </a:bodyPr>
          <a:lstStyle/>
          <a:p>
            <a:r>
              <a:rPr lang="en-US" dirty="0"/>
              <a:t>Norsepower Rotor Sail™</a:t>
            </a:r>
            <a:br>
              <a:rPr lang="en-US" dirty="0"/>
            </a:br>
            <a:r>
              <a:rPr lang="en-US" dirty="0"/>
              <a:t>Polar diagram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C9229AD8-13F2-4AE8-915B-351E55430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3394" y="1961469"/>
            <a:ext cx="5455508" cy="439261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The main-engine equivalent power produced by {#simulationInput.caseStudy.rotorSails}{amountText} {height}m x {diameter}m {/</a:t>
            </a:r>
            <a:r>
              <a:rPr lang="en-US" sz="1800" dirty="0" err="1"/>
              <a:t>simulationInput.caseStudy.rotorSails</a:t>
            </a:r>
            <a:r>
              <a:rPr lang="en-US" sz="1800" dirty="0"/>
              <a:t>}Norsepower Rotor Sail{#simulationInput.caseStudy.rotorSails.length&gt;1}s{/}™ increases with distance from the center and true wind speed is represented by colors as indicated in the legend. </a:t>
            </a:r>
            <a:r>
              <a:rPr lang="en-US" sz="1800"/>
              <a:t>True </a:t>
            </a:r>
            <a:r>
              <a:rPr lang="en-US" sz="1800" dirty="0"/>
              <a:t>wind angle is shown in the circumference, with 0 degrees marking the ship’s heading.</a:t>
            </a:r>
          </a:p>
          <a:p>
            <a:pPr marL="0" indent="0">
              <a:buNone/>
            </a:pPr>
            <a:r>
              <a:rPr lang="en-US" sz="1800" dirty="0"/>
              <a:t>Parameters:</a:t>
            </a:r>
          </a:p>
          <a:p>
            <a:pPr lvl="2"/>
            <a:r>
              <a:rPr lang="en-US" dirty="0"/>
              <a:t>Service speed: {</a:t>
            </a:r>
            <a:r>
              <a:rPr lang="en-US" dirty="0" err="1"/>
              <a:t>simulationInput.ship.ladenServiceSpeed</a:t>
            </a:r>
            <a:r>
              <a:rPr lang="en-US" dirty="0"/>
              <a:t>| toFixed:0} knots</a:t>
            </a:r>
          </a:p>
          <a:p>
            <a:pPr lvl="2"/>
            <a:r>
              <a:rPr lang="en-US" dirty="0"/>
              <a:t>Assumed total propulsion efficiency: {</a:t>
            </a:r>
            <a:r>
              <a:rPr lang="en-US" dirty="0" err="1"/>
              <a:t>simulationInput.ship.propulsionEfficiency</a:t>
            </a:r>
            <a:r>
              <a:rPr lang="en-US" dirty="0"/>
              <a:t>} (= towing power/brake power)</a:t>
            </a:r>
          </a:p>
          <a:p>
            <a:pPr marL="0" indent="0">
              <a:buNone/>
            </a:pPr>
            <a:r>
              <a:rPr lang="en-US" sz="1800" dirty="0"/>
              <a:t>Examples of the maximum thrust of one Rotor Sail expressed as the propulsion power equivalent:</a:t>
            </a:r>
          </a:p>
          <a:p>
            <a:pPr lvl="2"/>
            <a:r>
              <a:rPr lang="en-US" dirty="0"/>
              <a:t>{</a:t>
            </a:r>
            <a:r>
              <a:rPr lang="en-US" dirty="0" err="1"/>
              <a:t>simulationResults.polarRowMax</a:t>
            </a:r>
            <a:r>
              <a:rPr lang="en-US" dirty="0"/>
              <a:t> | toFixed:0} kW (10 m/s wind speed)</a:t>
            </a:r>
          </a:p>
          <a:p>
            <a:pPr lvl="2"/>
            <a:r>
              <a:rPr lang="en-US" dirty="0"/>
              <a:t>{</a:t>
            </a:r>
            <a:r>
              <a:rPr lang="en-US" dirty="0" err="1"/>
              <a:t>simulationResults.polarAllMax</a:t>
            </a:r>
            <a:r>
              <a:rPr lang="en-US" dirty="0"/>
              <a:t> | toFixed:0} kW maximum (25 m/s)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207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 detail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Suggestions, Business case &amp; Sustainability calculations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{%map_routeSavings}">
            <a:extLst>
              <a:ext uri="{FF2B5EF4-FFF2-40B4-BE49-F238E27FC236}">
                <a16:creationId xmlns:a16="http://schemas.microsoft.com/office/drawing/2014/main" id="{3F5CC959-BEE8-2699-5FC6-B659F55F9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939" y="1959241"/>
            <a:ext cx="9960861" cy="4524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77EEB-ED8E-8142-012C-7E9FC2DC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Savings vary along the different</a:t>
            </a:r>
            <a:br>
              <a:rPr lang="en-US" dirty="0"/>
            </a:br>
            <a:r>
              <a:rPr lang="en-US" dirty="0"/>
              <a:t>legs of route: {</a:t>
            </a:r>
            <a:r>
              <a:rPr lang="nl-BE"/>
              <a:t>name</a:t>
            </a:r>
            <a:r>
              <a:rPr lang="en-US"/>
              <a:t>}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DCA64-EB4A-7707-04A7-F0B17DC2AB5D}"/>
              </a:ext>
            </a:extLst>
          </p:cNvPr>
          <p:cNvSpPr txBox="1"/>
          <p:nvPr/>
        </p:nvSpPr>
        <p:spPr>
          <a:xfrm>
            <a:off x="1392939" y="6488668"/>
            <a:ext cx="996086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Colors indicate the average savings potential on given area</a:t>
            </a:r>
            <a:endParaRPr lang="en-FI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D693FE7-C58E-0770-36ED-F850AC19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9D1059D-FD9E-60E8-7196-A051802ECBA2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B9AE84F-5D61-020A-9051-30A678D310C1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833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5AD0BB-5E45-4DA4-BE3D-B6AFE59A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17"/>
            <a:ext cx="10515600" cy="1325563"/>
          </a:xfrm>
        </p:spPr>
        <p:txBody>
          <a:bodyPr/>
          <a:lstStyle/>
          <a:p>
            <a:r>
              <a:rPr lang="en-US" dirty="0"/>
              <a:t>Results in detail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0D355D31-6A92-4A54-B0CF-DD19DA7AA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8" y="1418355"/>
            <a:ext cx="8688260" cy="861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000" dirty="0"/>
              <a:t>Estimated annual fuel savings for {</a:t>
            </a:r>
            <a:r>
              <a:rPr lang="en-US" sz="2000" dirty="0" err="1"/>
              <a:t>simulationInput.caseStudy.company</a:t>
            </a:r>
            <a:r>
              <a:rPr lang="en-US" sz="2000" dirty="0"/>
              <a:t>} are {</a:t>
            </a:r>
            <a:r>
              <a:rPr lang="en-US" sz="2000" dirty="0" err="1"/>
              <a:t>simulationResults.maxAnnualFuelSavingsInTons</a:t>
            </a:r>
            <a:r>
              <a:rPr lang="en-US" sz="2000" dirty="0"/>
              <a:t> | toFixed:0 } tons of {</a:t>
            </a:r>
            <a:r>
              <a:rPr lang="en-US" sz="2000" dirty="0" err="1"/>
              <a:t>simulationInput.ship.</a:t>
            </a:r>
            <a:r>
              <a:rPr lang="en-US" sz="2000" err="1"/>
              <a:t>fuelType</a:t>
            </a:r>
            <a:r>
              <a:rPr lang="en-US" sz="2000"/>
              <a:t>.abbreviation} </a:t>
            </a:r>
            <a:r>
              <a:rPr lang="en-US" sz="2000" dirty="0"/>
              <a:t>w</a:t>
            </a:r>
            <a:r>
              <a:rPr lang="en-US" sz="2100" dirty="0"/>
              <a:t>ith {#</a:t>
            </a:r>
            <a:r>
              <a:rPr lang="en-US" sz="2100" dirty="0" err="1"/>
              <a:t>simulationInput.caseStudy.rotorSails</a:t>
            </a:r>
            <a:r>
              <a:rPr lang="en-US" sz="2100" dirty="0"/>
              <a:t>}{</a:t>
            </a:r>
            <a:r>
              <a:rPr lang="en-US" sz="2100" dirty="0" err="1"/>
              <a:t>amountText</a:t>
            </a:r>
            <a:r>
              <a:rPr lang="en-US" sz="2100" dirty="0"/>
              <a:t>} {height}m x {diameter}m {/</a:t>
            </a:r>
            <a:r>
              <a:rPr lang="en-US" sz="2100" dirty="0" err="1"/>
              <a:t>simulationInput.caseStudy.rotorSails</a:t>
            </a:r>
            <a:r>
              <a:rPr lang="en-US" sz="2100" dirty="0"/>
              <a:t>}</a:t>
            </a:r>
            <a:r>
              <a:rPr lang="en-US" sz="2100" dirty="0" err="1"/>
              <a:t>Norsepower</a:t>
            </a:r>
            <a:r>
              <a:rPr lang="en-US" sz="2100" dirty="0"/>
              <a:t> Rotor Sail{#</a:t>
            </a:r>
            <a:r>
              <a:rPr lang="en-US" sz="2100" dirty="0" err="1"/>
              <a:t>simulationInput.caseStudy.rotorSails.length</a:t>
            </a:r>
            <a:r>
              <a:rPr lang="en-US" sz="2100" dirty="0"/>
              <a:t>&gt;1}s{/}™ .</a:t>
            </a:r>
          </a:p>
          <a:p>
            <a:pPr marL="0" indent="0">
              <a:buNone/>
            </a:pPr>
            <a:r>
              <a:rPr lang="en-US" sz="2000" dirty="0"/>
              <a:t>The wind conditions on the simulated route are favorable.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3E43EE2-FC7D-6C52-31DF-1D557E45E4A0}"/>
              </a:ext>
            </a:extLst>
          </p:cNvPr>
          <p:cNvSpPr txBox="1">
            <a:spLocks/>
          </p:cNvSpPr>
          <p:nvPr/>
        </p:nvSpPr>
        <p:spPr>
          <a:xfrm>
            <a:off x="896999" y="2517316"/>
            <a:ext cx="8069201" cy="9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Norsepower</a:t>
            </a:r>
            <a:r>
              <a:rPr lang="en-US" sz="2400" dirty="0"/>
              <a:t> Rotor Sails™ save</a:t>
            </a:r>
            <a:br>
              <a:rPr lang="en-US" sz="2400" dirty="0"/>
            </a:br>
            <a:r>
              <a:rPr lang="en-US" sz="2400" dirty="0"/>
              <a:t>{</a:t>
            </a:r>
            <a:r>
              <a:rPr lang="en-US" sz="2400" dirty="0" err="1"/>
              <a:t>simulationResults.minMaxAnnualFuelSavingsInTons</a:t>
            </a:r>
            <a:r>
              <a:rPr lang="en-US" sz="2400" dirty="0"/>
              <a:t>} tons of fuel per year</a:t>
            </a:r>
            <a:endParaRPr lang="en-FI" sz="2400" dirty="0"/>
          </a:p>
        </p:txBody>
      </p:sp>
      <p:sp>
        <p:nvSpPr>
          <p:cNvPr id="43" name="text_field">
            <a:extLst>
              <a:ext uri="{FF2B5EF4-FFF2-40B4-BE49-F238E27FC236}">
                <a16:creationId xmlns:a16="http://schemas.microsoft.com/office/drawing/2014/main" id="{CB931F41-1071-720F-3A1B-ABB22D759AA4}"/>
              </a:ext>
            </a:extLst>
          </p:cNvPr>
          <p:cNvSpPr txBox="1">
            <a:spLocks/>
          </p:cNvSpPr>
          <p:nvPr/>
        </p:nvSpPr>
        <p:spPr>
          <a:xfrm>
            <a:off x="6856346" y="4177766"/>
            <a:ext cx="1537950" cy="653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1860 tons/year</a:t>
            </a:r>
          </a:p>
        </p:txBody>
      </p:sp>
      <p:sp>
        <p:nvSpPr>
          <p:cNvPr id="45" name="text_field">
            <a:extLst>
              <a:ext uri="{FF2B5EF4-FFF2-40B4-BE49-F238E27FC236}">
                <a16:creationId xmlns:a16="http://schemas.microsoft.com/office/drawing/2014/main" id="{94FCBD5A-EBFB-2649-BE27-ED1F73CE777D}"/>
              </a:ext>
            </a:extLst>
          </p:cNvPr>
          <p:cNvSpPr txBox="1">
            <a:spLocks/>
          </p:cNvSpPr>
          <p:nvPr/>
        </p:nvSpPr>
        <p:spPr>
          <a:xfrm>
            <a:off x="8021715" y="4742109"/>
            <a:ext cx="1537950" cy="653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2065 tons/year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D3716B-9CD0-55B8-85D7-76E072AABF98}"/>
              </a:ext>
            </a:extLst>
          </p:cNvPr>
          <p:cNvSpPr/>
          <p:nvPr/>
        </p:nvSpPr>
        <p:spPr>
          <a:xfrm>
            <a:off x="9374478" y="3187643"/>
            <a:ext cx="2334534" cy="2348362"/>
          </a:xfrm>
          <a:prstGeom prst="ellipse">
            <a:avLst/>
          </a:prstGeom>
          <a:solidFill>
            <a:srgbClr val="92D050">
              <a:alpha val="39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{</a:t>
            </a:r>
            <a:r>
              <a:rPr lang="en-US" dirty="0" err="1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simulationResults</a:t>
            </a:r>
            <a:r>
              <a:rPr lang="en-US" dirty="0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. maxAnnualCO2SavingsInTons| toFixed:0} tons 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CO</a:t>
            </a:r>
            <a:r>
              <a:rPr lang="en-US" sz="1800" baseline="-25000" dirty="0">
                <a:solidFill>
                  <a:schemeClr val="accent6"/>
                </a:solidFill>
                <a:latin typeface="Kobenhavn Sans Black" pitchFamily="50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 emissions </a:t>
            </a:r>
            <a:r>
              <a:rPr lang="en-US" sz="1800" dirty="0" err="1">
                <a:solidFill>
                  <a:schemeClr val="accent6"/>
                </a:solidFill>
                <a:latin typeface="Kobenhavn Sans Black" pitchFamily="50" charset="0"/>
              </a:rPr>
              <a:t>reducted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!</a:t>
            </a:r>
            <a:endParaRPr lang="en-FI" dirty="0">
              <a:solidFill>
                <a:schemeClr val="accent6"/>
              </a:solidFill>
              <a:latin typeface="Kobenhavn Sans Black" pitchFamily="50" charset="0"/>
              <a:ea typeface="DIN 2014" panose="020B0504020202020204" pitchFamily="34" charset="0"/>
            </a:endParaRPr>
          </a:p>
        </p:txBody>
      </p:sp>
      <p:pic>
        <p:nvPicPr>
          <p:cNvPr id="3" name="Afbeelding 2" descr="{%simulationResults.chart_fuelBar}">
            <a:extLst>
              <a:ext uri="{FF2B5EF4-FFF2-40B4-BE49-F238E27FC236}">
                <a16:creationId xmlns:a16="http://schemas.microsoft.com/office/drawing/2014/main" id="{32920562-8DD2-5963-9DB0-FCAEA582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99" y="3475416"/>
            <a:ext cx="7724758" cy="30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vertebrate, colorful&#10;&#10;Description automatically generated">
            <a:extLst>
              <a:ext uri="{FF2B5EF4-FFF2-40B4-BE49-F238E27FC236}">
                <a16:creationId xmlns:a16="http://schemas.microsoft.com/office/drawing/2014/main" id="{8BA65F98-BCFC-43D8-63DC-0A79B54A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63" y="2333511"/>
            <a:ext cx="6568304" cy="369467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2EF231-2A2E-75A7-AFE5-C147C7E15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4243" y="198518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72EF231-2A2E-75A7-AFE5-C147C7E15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4243" y="198518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829818"/>
            <a:ext cx="10514014" cy="647923"/>
          </a:xfrm>
        </p:spPr>
        <p:txBody>
          <a:bodyPr>
            <a:noAutofit/>
          </a:bodyPr>
          <a:lstStyle/>
          <a:p>
            <a:r>
              <a:rPr lang="en-US" dirty="0"/>
              <a:t>Considerable a</a:t>
            </a:r>
            <a:r>
              <a:rPr dirty="0"/>
              <a:t>nnual</a:t>
            </a:r>
            <a:br>
              <a:rPr lang="en-US" dirty="0"/>
            </a:br>
            <a:r>
              <a:rPr dirty="0"/>
              <a:t>fuel savings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reduction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E9B4D-6178-8098-B1C1-6E6335FA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26" y="244129"/>
            <a:ext cx="22279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BD11055-C9F0-D22F-546D-13BD0DC79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2DC0A2F-B2B8-F0AF-BA53-47E96A301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270796"/>
              </p:ext>
            </p:extLst>
          </p:nvPr>
        </p:nvGraphicFramePr>
        <p:xfrm>
          <a:off x="930877" y="1823927"/>
          <a:ext cx="4699686" cy="845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{name}</a:t>
                      </a:r>
                      <a:endParaRPr sz="1400" b="0" dirty="0">
                        <a:latin typeface="Kobenhavn Sans Black" pitchFamily="50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endParaRPr sz="1300"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Norsepower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Rotor Sail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™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{#simulationInput.caseStudy.rotorSails}{amountText} {height}m x {diameter}m {/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simulationInput.caseStudy.rotorSails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Number of 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products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simulationResults.rotorSailsSummary.amount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combinedRouteSavings.averageNetSavings</a:t>
                      </a:r>
                      <a:r>
                        <a:rPr lang="nl-BE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| 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 on specific route,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 on specific route, 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{combinedRouteSavings.annualCO2SavingsInTons|toFixed:0}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96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vertebrate, colorful&#10;&#10;Description automatically generated">
            <a:extLst>
              <a:ext uri="{FF2B5EF4-FFF2-40B4-BE49-F238E27FC236}">
                <a16:creationId xmlns:a16="http://schemas.microsoft.com/office/drawing/2014/main" id="{8BA65F98-BCFC-43D8-63DC-0A79B54A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63" y="2333511"/>
            <a:ext cx="6568304" cy="369467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2EF231-2A2E-75A7-AFE5-C147C7E15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4243" y="198518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72EF231-2A2E-75A7-AFE5-C147C7E15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4243" y="198518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829818"/>
            <a:ext cx="10514014" cy="647923"/>
          </a:xfrm>
        </p:spPr>
        <p:txBody>
          <a:bodyPr>
            <a:noAutofit/>
          </a:bodyPr>
          <a:lstStyle/>
          <a:p>
            <a:r>
              <a:rPr lang="en-US" dirty="0"/>
              <a:t>Considerable a</a:t>
            </a:r>
            <a:r>
              <a:rPr dirty="0"/>
              <a:t>nnual</a:t>
            </a:r>
            <a:br>
              <a:rPr lang="en-US" dirty="0"/>
            </a:br>
            <a:r>
              <a:rPr dirty="0"/>
              <a:t>fuel savings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reduction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E9B4D-6178-8098-B1C1-6E6335FA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26" y="244129"/>
            <a:ext cx="22279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2DC0A2F-B2B8-F0AF-BA53-47E96A301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12845"/>
              </p:ext>
            </p:extLst>
          </p:nvPr>
        </p:nvGraphicFramePr>
        <p:xfrm>
          <a:off x="930877" y="1823927"/>
          <a:ext cx="4699686" cy="9250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400" b="0" noProof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300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</a:t>
                      </a:r>
                      <a:r>
                        <a:rPr lang="en-US" sz="1300" b="0" noProof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ship</a:t>
                      </a:r>
                      <a:r>
                        <a:rPr lang="en-US" sz="1300" b="0" noProof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.eediServiceSpeed</a:t>
                      </a:r>
                      <a:r>
                        <a:rPr lang="en-US" sz="1300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US" sz="1300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endParaRPr lang="en-US" sz="1300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Norsepower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Rotor Sail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™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{#simulationInput.caseStudy.rotorSails}{amountText} {height}m x {diameter}m {/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simulationInput.caseStudy.rotorSails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Number of 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products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simulationResults.rotorSailsSummary.amount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simulationResults.EEDIRouteSavings.averageNetSavings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 on specific route,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 on specific route, 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simulationResults.EEDIRouteSavings.annualCO2SavingsInTons|toFixed:0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07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B71F-B050-BB63-2F92-33D67892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34040-10A8-8866-B9B9-029510F0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961053"/>
            <a:ext cx="10121766" cy="5551714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FuelEU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reward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factor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f</a:t>
            </a:r>
            <a:r>
              <a:rPr kumimoji="0" lang="en-GB" sz="180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en-GB" sz="1800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EEDI/EEXI available effective power: </a:t>
            </a:r>
            <a:r>
              <a:rPr lang="en-GB" sz="1800" dirty="0">
                <a:solidFill>
                  <a:srgbClr val="0C2446"/>
                </a:solidFill>
              </a:rPr>
              <a:t>f</a:t>
            </a:r>
            <a:r>
              <a:rPr kumimoji="0" lang="en-GB" sz="1800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eff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*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</a:t>
            </a:r>
            <a:r>
              <a:rPr kumimoji="0" lang="en-GB" sz="180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eff</a:t>
            </a:r>
            <a:r>
              <a:rPr lang="en-GB" sz="1800" dirty="0">
                <a:solidFill>
                  <a:srgbClr val="0C2446"/>
                </a:solidFill>
              </a:rPr>
              <a:t> =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</a:t>
            </a:r>
            <a:r>
              <a:rPr kumimoji="0" lang="en-GB" sz="180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= {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simulationResults.EEDIReduction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| toFixed:0 }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kW.</a:t>
            </a:r>
            <a:endParaRPr kumimoji="0" lang="fi-FI" sz="1800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EEDI/EEXI Propulsion power of the vessel: P</a:t>
            </a:r>
            <a:r>
              <a:rPr kumimoji="0" lang="en-GB" sz="1800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ME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=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</a:t>
            </a:r>
            <a:r>
              <a:rPr kumimoji="0" lang="en-GB" sz="180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Prop</a:t>
            </a:r>
            <a:r>
              <a:rPr kumimoji="0" lang="en-GB" sz="1800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= {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simulationInput.ship.pme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| toFixed:0 } kW.	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prop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=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{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simulationResults.GHG.ratio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| toFixed:3 }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  <a:sym typeface="Symbol" panose="05050102010706020507" pitchFamily="18" charset="2"/>
              </a:rPr>
              <a:t>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reward factor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f</a:t>
            </a:r>
            <a:r>
              <a:rPr kumimoji="0" lang="en-GB" b="1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en-GB" b="1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= {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simulationResults.GHG.fwind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}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GHG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Intensity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without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propulsion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using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{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simulationInput.ship.fuelType.abbreviation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}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=  {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simulationInput.ship.fuelType.ghgIntensity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} gCO</a:t>
            </a:r>
            <a:r>
              <a:rPr kumimoji="0" lang="fi-FI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eq/MJ.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GHG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Intensity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with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Norsepower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rotor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sails</a:t>
            </a:r>
            <a:r>
              <a:rPr lang="fi-FI" sz="1800" dirty="0">
                <a:solidFill>
                  <a:srgbClr val="0C2446"/>
                </a:solidFill>
              </a:rPr>
              <a:t> =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GHG Intensity *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f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=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{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simulationResults.GHG.intensityWithRotorSails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| toFixed:2 }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CO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2eq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/MJ.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800" noProof="0" dirty="0">
                <a:solidFill>
                  <a:srgbClr val="0C2446"/>
                </a:solidFill>
              </a:rPr>
              <a:t>GHG Intensity target for {</a:t>
            </a:r>
            <a:r>
              <a:rPr lang="en-GB" sz="1800" noProof="0" dirty="0" err="1">
                <a:solidFill>
                  <a:srgbClr val="0C2446"/>
                </a:solidFill>
              </a:rPr>
              <a:t>simulationResults.GHG.target.timespan</a:t>
            </a:r>
            <a:r>
              <a:rPr lang="en-GB" sz="1800" noProof="0" dirty="0">
                <a:solidFill>
                  <a:srgbClr val="0C2446"/>
                </a:solidFill>
              </a:rPr>
              <a:t>}: </a:t>
            </a:r>
            <a:r>
              <a:rPr lang="en-GB" sz="1800" b="1" dirty="0"/>
              <a:t>{</a:t>
            </a:r>
            <a:r>
              <a:rPr lang="en-GB" sz="1800" b="1" dirty="0" err="1">
                <a:solidFill>
                  <a:srgbClr val="0C2446"/>
                </a:solidFill>
              </a:rPr>
              <a:t>simulationResults</a:t>
            </a:r>
            <a:r>
              <a:rPr lang="en-GB" sz="1800" b="1" dirty="0" err="1"/>
              <a:t>.GHG.target.intensity</a:t>
            </a:r>
            <a:r>
              <a:rPr lang="en-GB" sz="1800" b="1" dirty="0"/>
              <a:t>}</a:t>
            </a:r>
            <a:r>
              <a:rPr lang="en-GB" sz="1800" noProof="0" dirty="0">
                <a:solidFill>
                  <a:srgbClr val="0C2446"/>
                </a:solidFill>
              </a:rPr>
              <a:t> </a:t>
            </a:r>
            <a:r>
              <a:rPr lang="en-GB" sz="1800" b="1" dirty="0"/>
              <a:t>gCO</a:t>
            </a:r>
            <a:r>
              <a:rPr lang="en-GB" sz="1800" b="1" baseline="-25000" dirty="0"/>
              <a:t>2eq</a:t>
            </a:r>
            <a:r>
              <a:rPr lang="en-GB" sz="1800" b="1" dirty="0"/>
              <a:t>/MJ.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GHG Intensity balance without wind propulsion = Target – GHG intensity = </a:t>
            </a:r>
            <a:r>
              <a:rPr lang="en-GB" sz="1800" b="1" dirty="0">
                <a:solidFill>
                  <a:srgbClr val="0C2446"/>
                </a:solidFill>
              </a:rPr>
              <a:t>{</a:t>
            </a:r>
            <a:r>
              <a:rPr lang="en-GB" sz="1800" b="1" dirty="0" err="1">
                <a:solidFill>
                  <a:srgbClr val="0C2446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rgbClr val="0C2446"/>
                </a:solidFill>
              </a:rPr>
              <a:t> | toFixed:2}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gCO</a:t>
            </a:r>
            <a:r>
              <a:rPr kumimoji="0" lang="fi-FI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eq/MJ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GHG Intensity balance with Norsepower rotor sails = Target – GHG intensity = </a:t>
            </a:r>
            <a:r>
              <a:rPr lang="en-GB" sz="1800" b="1" dirty="0">
                <a:solidFill>
                  <a:srgbClr val="0C2446"/>
                </a:solidFill>
              </a:rPr>
              <a:t>{</a:t>
            </a:r>
            <a:r>
              <a:rPr lang="en-GB" sz="1800" b="1" dirty="0" err="1">
                <a:solidFill>
                  <a:srgbClr val="0C2446"/>
                </a:solidFill>
              </a:rPr>
              <a:t>simulationResults.GHG.balance</a:t>
            </a:r>
            <a:r>
              <a:rPr lang="en-GB" sz="1800" b="1" dirty="0">
                <a:solidFill>
                  <a:srgbClr val="0C2446"/>
                </a:solidFill>
              </a:rPr>
              <a:t>. </a:t>
            </a:r>
            <a:r>
              <a:rPr lang="en-GB" sz="1800" b="1" dirty="0" err="1">
                <a:solidFill>
                  <a:srgbClr val="0C2446"/>
                </a:solidFill>
              </a:rPr>
              <a:t>valueWithRotorSails</a:t>
            </a:r>
            <a:r>
              <a:rPr lang="en-GB" sz="1800" b="1" dirty="0">
                <a:solidFill>
                  <a:srgbClr val="0C2446"/>
                </a:solidFill>
              </a:rPr>
              <a:t> | toFixed:2}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gCO</a:t>
            </a:r>
            <a:r>
              <a:rPr kumimoji="0" lang="fi-FI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eq/MJ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b="1" dirty="0">
              <a:solidFill>
                <a:srgbClr val="0C244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3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B71F-B050-BB63-2F92-33D67892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34040-10A8-8866-B9B9-029510F0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961053"/>
            <a:ext cx="10121766" cy="5551714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Without wind propulsion: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rgbClr val="000000"/>
                </a:solidFill>
              </a:rPr>
              <a:t> | toFixed:0 }</a:t>
            </a:r>
            <a:r>
              <a:rPr lang="en-GB" sz="1600" dirty="0">
                <a:solidFill>
                  <a:srgbClr val="000000"/>
                </a:solidFill>
              </a:rPr>
              <a:t> tons of {</a:t>
            </a:r>
            <a:r>
              <a:rPr lang="en-GB" sz="1600" dirty="0" err="1">
                <a:solidFill>
                  <a:srgbClr val="000000"/>
                </a:solidFill>
              </a:rPr>
              <a:t>simulationInput.ship.fuelType.abbreviation</a:t>
            </a:r>
            <a:r>
              <a:rPr lang="en-GB" sz="1600" dirty="0">
                <a:solidFill>
                  <a:srgbClr val="000000"/>
                </a:solidFill>
              </a:rPr>
              <a:t>}.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b="0" i="0" u="none" strike="noStrike" baseline="0" dirty="0">
                <a:solidFill>
                  <a:srgbClr val="000000"/>
                </a:solidFill>
              </a:rPr>
              <a:t>Compliance balance [gCO2eq] = (GHG Intensity balance) * fuel energy [MJ] </a:t>
            </a:r>
            <a:r>
              <a:rPr lang="en-GB" sz="1600" dirty="0">
                <a:solidFill>
                  <a:srgbClr val="000000"/>
                </a:solidFill>
              </a:rPr>
              <a:t>= </a:t>
            </a:r>
            <a:r>
              <a:rPr lang="en-GB" sz="1600" b="1" dirty="0">
                <a:solidFill>
                  <a:srgbClr val="000000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rgbClr val="000000"/>
                </a:solidFill>
              </a:rPr>
              <a:t>thousandsSeparator</a:t>
            </a:r>
            <a:r>
              <a:rPr lang="en-GB" sz="1600" b="1" dirty="0">
                <a:solidFill>
                  <a:srgbClr val="000000"/>
                </a:solidFill>
              </a:rPr>
              <a:t>} gCO2eq</a:t>
            </a:r>
            <a:endParaRPr lang="en-GB" sz="16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b="1" dirty="0">
                <a:solidFill>
                  <a:srgbClr val="000000"/>
                </a:solidFill>
              </a:rPr>
              <a:t>With Norsepower rotor sails: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rgbClr val="000000"/>
                </a:solidFill>
              </a:rPr>
              <a:t> - 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</a:t>
            </a:r>
            <a:r>
              <a:rPr lang="en-GB" sz="1600" b="1" err="1">
                <a:solidFill>
                  <a:srgbClr val="000000"/>
                </a:solidFill>
              </a:rPr>
              <a:t>.</a:t>
            </a:r>
            <a:r>
              <a:rPr lang="en-GB" sz="1600" b="1">
                <a:solidFill>
                  <a:srgbClr val="000000"/>
                </a:solidFill>
              </a:rPr>
              <a:t>fuelSavedByRotorSailsInTons| </a:t>
            </a:r>
            <a:r>
              <a:rPr lang="en-GB" sz="1600" b="1" dirty="0">
                <a:solidFill>
                  <a:srgbClr val="000000"/>
                </a:solidFill>
              </a:rPr>
              <a:t>toFixed:0 }</a:t>
            </a:r>
            <a:r>
              <a:rPr lang="en-GB" sz="1600" dirty="0">
                <a:solidFill>
                  <a:srgbClr val="000000"/>
                </a:solidFill>
              </a:rPr>
              <a:t> tons of {</a:t>
            </a:r>
            <a:r>
              <a:rPr lang="en-GB" sz="1600" dirty="0" err="1">
                <a:solidFill>
                  <a:srgbClr val="000000"/>
                </a:solidFill>
              </a:rPr>
              <a:t>simulationInput.ship.fuelType.abbreviation</a:t>
            </a:r>
            <a:r>
              <a:rPr lang="en-GB" sz="1600" dirty="0">
                <a:solidFill>
                  <a:srgbClr val="000000"/>
                </a:solidFill>
              </a:rPr>
              <a:t>}.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b="0" i="0" u="none" strike="noStrike" baseline="0" dirty="0">
                <a:solidFill>
                  <a:srgbClr val="000000"/>
                </a:solidFill>
              </a:rPr>
              <a:t>Compliance balance [gCO2eq] = (GHG Intensity balance) * fuel energy [MJ] </a:t>
            </a:r>
            <a:r>
              <a:rPr lang="en-GB" sz="1600" dirty="0">
                <a:solidFill>
                  <a:srgbClr val="000000"/>
                </a:solidFill>
              </a:rPr>
              <a:t>=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rgbClr val="000000"/>
                </a:solidFill>
              </a:rPr>
              <a:t> | toFixed:0 | </a:t>
            </a:r>
            <a:r>
              <a:rPr lang="en-GB" sz="1600" b="1" dirty="0" err="1">
                <a:solidFill>
                  <a:srgbClr val="000000"/>
                </a:solidFill>
              </a:rPr>
              <a:t>thousandsSeparator</a:t>
            </a:r>
            <a:r>
              <a:rPr lang="en-GB" sz="1600" b="1" dirty="0">
                <a:solidFill>
                  <a:srgbClr val="000000"/>
                </a:solidFill>
              </a:rPr>
              <a:t>} gCO2eq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b="1" dirty="0">
                <a:solidFill>
                  <a:srgbClr val="000000"/>
                </a:solidFill>
              </a:rPr>
              <a:t>Exceeding the GHG intensity target is penalized:</a:t>
            </a:r>
            <a:endParaRPr lang="en-GB" sz="16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dirty="0" err="1">
                <a:solidFill>
                  <a:srgbClr val="0C2446"/>
                </a:solidFill>
              </a:rPr>
              <a:t>FuelEU</a:t>
            </a:r>
            <a:r>
              <a:rPr lang="en-GB" sz="1600" dirty="0">
                <a:solidFill>
                  <a:srgbClr val="0C2446"/>
                </a:solidFill>
              </a:rPr>
              <a:t> penalty without wind propulsion </a:t>
            </a:r>
            <a:r>
              <a:rPr lang="en-GB" sz="1600" b="1" dirty="0">
                <a:solidFill>
                  <a:srgbClr val="0C2446"/>
                </a:solidFill>
              </a:rPr>
              <a:t>= {</a:t>
            </a:r>
            <a:r>
              <a:rPr lang="en-GB" sz="1600" b="1" dirty="0" err="1">
                <a:solidFill>
                  <a:srgbClr val="0C2446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rgbClr val="0C2446"/>
                </a:solidFill>
              </a:rPr>
              <a:t> | toFixed:0 | </a:t>
            </a:r>
            <a:r>
              <a:rPr lang="en-GB" sz="1600" b="1" dirty="0" err="1">
                <a:solidFill>
                  <a:srgbClr val="0C2446"/>
                </a:solidFill>
              </a:rPr>
              <a:t>thousandsSeparator</a:t>
            </a:r>
            <a:r>
              <a:rPr lang="en-GB" sz="1600" b="1" dirty="0">
                <a:solidFill>
                  <a:srgbClr val="0C2446"/>
                </a:solidFill>
              </a:rPr>
              <a:t>} EUR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dirty="0" err="1">
                <a:solidFill>
                  <a:srgbClr val="0C2446"/>
                </a:solidFill>
              </a:rPr>
              <a:t>FuelEU</a:t>
            </a:r>
            <a:r>
              <a:rPr lang="en-GB" sz="1600" dirty="0">
                <a:solidFill>
                  <a:srgbClr val="0C2446"/>
                </a:solidFill>
              </a:rPr>
              <a:t> penalty with wind propulsion</a:t>
            </a:r>
            <a:r>
              <a:rPr lang="en-GB" sz="1600" b="1" dirty="0">
                <a:solidFill>
                  <a:srgbClr val="0C2446"/>
                </a:solidFill>
              </a:rPr>
              <a:t> = {</a:t>
            </a:r>
            <a:r>
              <a:rPr lang="en-GB" sz="1600" b="1" dirty="0" err="1">
                <a:solidFill>
                  <a:srgbClr val="0C2446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rgbClr val="0C2446"/>
                </a:solidFill>
              </a:rPr>
              <a:t> | toFixed:0 | </a:t>
            </a:r>
            <a:r>
              <a:rPr lang="en-GB" sz="1600" b="1" dirty="0" err="1">
                <a:solidFill>
                  <a:srgbClr val="0C2446"/>
                </a:solidFill>
              </a:rPr>
              <a:t>thousandsSeparator</a:t>
            </a:r>
            <a:r>
              <a:rPr lang="en-GB" sz="1600" b="1" dirty="0">
                <a:solidFill>
                  <a:srgbClr val="0C2446"/>
                </a:solidFill>
              </a:rPr>
              <a:t>} EUR</a:t>
            </a:r>
            <a:endParaRPr lang="en-GB" sz="1800" b="0" i="0" u="none" strike="noStrike" baseline="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Overcompliance can be pooled to avoid penalties on other vessels: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600" dirty="0">
                <a:solidFill>
                  <a:srgbClr val="0C2446"/>
                </a:solidFill>
              </a:rPr>
              <a:t>Pooling benefit without wind propulsion = </a:t>
            </a:r>
            <a:r>
              <a:rPr lang="en-GB" sz="1500" b="1" dirty="0">
                <a:solidFill>
                  <a:srgbClr val="0C2446"/>
                </a:solidFill>
              </a:rPr>
              <a:t>{</a:t>
            </a:r>
            <a:r>
              <a:rPr lang="en-GB" sz="1500" b="1" dirty="0" err="1">
                <a:solidFill>
                  <a:srgbClr val="0C2446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rgbClr val="0C2446"/>
                </a:solidFill>
              </a:rPr>
              <a:t> | toFixed:0 | </a:t>
            </a:r>
            <a:r>
              <a:rPr lang="en-GB" sz="1500" b="1" dirty="0" err="1">
                <a:solidFill>
                  <a:srgbClr val="0C2446"/>
                </a:solidFill>
              </a:rPr>
              <a:t>thousandsSeparator</a:t>
            </a:r>
            <a:r>
              <a:rPr lang="en-GB" sz="1500" b="1" dirty="0">
                <a:solidFill>
                  <a:srgbClr val="0C2446"/>
                </a:solidFill>
              </a:rPr>
              <a:t>} </a:t>
            </a:r>
            <a:r>
              <a:rPr lang="en-GB" sz="1600" b="1" dirty="0">
                <a:solidFill>
                  <a:srgbClr val="0C2446"/>
                </a:solidFill>
              </a:rPr>
              <a:t>EUR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kumimoji="0" lang="en-GB" sz="1600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Pooling benefit with wind propulsion =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{</a:t>
            </a:r>
            <a:r>
              <a:rPr kumimoji="0" lang="en-GB" sz="1600" b="1" i="0" u="none" strike="noStrike" kern="1200" cap="none" spc="0" normalizeH="0" baseline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simulationResults.GHG.poolingBenefit.valueWithRotorSails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 | toFixed:0 | </a:t>
            </a:r>
            <a:r>
              <a:rPr kumimoji="0" lang="en-GB" sz="1600" b="1" i="0" u="none" strike="noStrike" kern="1200" cap="none" spc="0" normalizeH="0" baseline="0" dirty="0" err="1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thousandsSeparator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C2446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  <a:cs typeface="+mn-cs"/>
              </a:rPr>
              <a:t>} EUR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b="1" dirty="0">
              <a:solidFill>
                <a:srgbClr val="0C244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b="1" dirty="0">
                <a:solidFill>
                  <a:srgbClr val="0C2446"/>
                </a:solidFill>
              </a:rPr>
              <a:t>Total annual monetary </a:t>
            </a:r>
            <a:r>
              <a:rPr lang="en-GB" sz="1800" b="1" dirty="0" err="1">
                <a:solidFill>
                  <a:srgbClr val="0C2446"/>
                </a:solidFill>
              </a:rPr>
              <a:t>FuelEU</a:t>
            </a:r>
            <a:r>
              <a:rPr lang="en-GB" sz="1800" b="1" dirty="0">
                <a:solidFill>
                  <a:srgbClr val="0C2446"/>
                </a:solidFill>
              </a:rPr>
              <a:t> benefit from rotor sails: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GB" sz="1800" b="1" dirty="0">
                <a:solidFill>
                  <a:srgbClr val="0C2446"/>
                </a:solidFill>
              </a:rPr>
              <a:t>Pooling benefit + avoided penalty = </a:t>
            </a:r>
            <a:r>
              <a:rPr lang="en-GB" sz="2600" b="1" dirty="0">
                <a:solidFill>
                  <a:srgbClr val="0C2446"/>
                </a:solidFill>
              </a:rPr>
              <a:t>{</a:t>
            </a:r>
            <a:r>
              <a:rPr lang="en-GB" sz="2600" b="1" dirty="0" err="1">
                <a:solidFill>
                  <a:srgbClr val="0C2446"/>
                </a:solidFill>
              </a:rPr>
              <a:t>simulationResults.GHG.monetaryBenefit.eur</a:t>
            </a:r>
            <a:r>
              <a:rPr lang="en-GB" sz="2600" b="1" dirty="0">
                <a:solidFill>
                  <a:srgbClr val="0C2446"/>
                </a:solidFill>
              </a:rPr>
              <a:t> | toFixed:0 | </a:t>
            </a:r>
            <a:r>
              <a:rPr lang="en-GB" sz="2600" b="1" dirty="0" err="1">
                <a:solidFill>
                  <a:srgbClr val="0C2446"/>
                </a:solidFill>
              </a:rPr>
              <a:t>thousandsSeparator</a:t>
            </a:r>
            <a:r>
              <a:rPr lang="en-GB" sz="2600" b="1" dirty="0">
                <a:solidFill>
                  <a:srgbClr val="0C2446"/>
                </a:solidFill>
              </a:rPr>
              <a:t>} EUR/year = {</a:t>
            </a:r>
            <a:r>
              <a:rPr lang="en-GB" sz="2600" b="1" dirty="0" err="1">
                <a:solidFill>
                  <a:srgbClr val="0C2446"/>
                </a:solidFill>
              </a:rPr>
              <a:t>simulationResults.GHG.monetaryBenefit.usd</a:t>
            </a:r>
            <a:r>
              <a:rPr lang="en-GB" sz="2600" b="1" dirty="0">
                <a:solidFill>
                  <a:srgbClr val="0C2446"/>
                </a:solidFill>
              </a:rPr>
              <a:t> | toFixed:0 | </a:t>
            </a:r>
            <a:r>
              <a:rPr lang="en-GB" sz="2600" b="1" dirty="0" err="1">
                <a:solidFill>
                  <a:srgbClr val="0C2446"/>
                </a:solidFill>
              </a:rPr>
              <a:t>thousandsSeparator</a:t>
            </a:r>
            <a:r>
              <a:rPr lang="en-GB" sz="2600" b="1" dirty="0">
                <a:solidFill>
                  <a:srgbClr val="0C2446"/>
                </a:solidFill>
              </a:rPr>
              <a:t>} USD/year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endParaRPr lang="en-GB" sz="1800" b="1" dirty="0">
              <a:solidFill>
                <a:srgbClr val="0C244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2446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D256D-F73E-C3D3-32DC-47E144F1E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 preliminary price range information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Indicative pricing of the following </a:t>
            </a:r>
            <a:r>
              <a:rPr lang="en-US" sz="3200" dirty="0" err="1"/>
              <a:t>Norsepower</a:t>
            </a:r>
            <a:r>
              <a:rPr lang="en-US" sz="3200" dirty="0"/>
              <a:t> Rotor Sails™:</a:t>
            </a:r>
            <a:endParaRPr lang="en-FI" sz="32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{#simulationInput.caseStudy.rotorSails}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 {</a:t>
            </a:r>
            <a:r>
              <a:rPr lang="en-US" sz="4600" dirty="0" err="1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amountText</a:t>
            </a: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} {height}m x {diameter}m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{/</a:t>
            </a:r>
            <a:r>
              <a:rPr lang="en-US" sz="4400" dirty="0" err="1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simulationInput.caseStudy.rotorSails</a:t>
            </a:r>
            <a:r>
              <a:rPr lang="en-US" sz="44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}</a:t>
            </a:r>
            <a:endParaRPr lang="en-US" sz="4500" dirty="0">
              <a:solidFill>
                <a:srgbClr val="0083BF"/>
              </a:solidFill>
              <a:latin typeface="Kobenhavn Sans Black" pitchFamily="50" charset="0"/>
              <a:ea typeface="+mj-ea"/>
              <a:cs typeface="+mj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600" dirty="0">
              <a:solidFill>
                <a:srgbClr val="0083BF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83BF"/>
                </a:solidFill>
              </a:rPr>
              <a:t>The typical scope of supply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Rotor Sail units assembled, tested and ready for installation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Norsepower Control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™</a:t>
            </a:r>
            <a:r>
              <a:rPr lang="en-US" dirty="0"/>
              <a:t> automation system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Project management, installation supervision</a:t>
            </a:r>
          </a:p>
          <a:p>
            <a:pPr marL="552450" lvl="1" indent="-285750">
              <a:spcBef>
                <a:spcPts val="400"/>
              </a:spcBef>
              <a:spcAft>
                <a:spcPts val="600"/>
              </a:spcAft>
            </a:pPr>
            <a:r>
              <a:rPr lang="en-US" dirty="0"/>
              <a:t>Commissioning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de-DE" dirty="0">
                <a:solidFill>
                  <a:srgbClr val="0083BF"/>
                </a:solidFill>
              </a:rPr>
              <a:t>The </a:t>
            </a:r>
            <a:r>
              <a:rPr lang="de-DE" dirty="0" err="1">
                <a:solidFill>
                  <a:srgbClr val="0083BF"/>
                </a:solidFill>
              </a:rPr>
              <a:t>price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estimate</a:t>
            </a:r>
            <a:r>
              <a:rPr lang="de-DE" dirty="0">
                <a:solidFill>
                  <a:srgbClr val="0083BF"/>
                </a:solidFill>
              </a:rPr>
              <a:t>, {</a:t>
            </a:r>
            <a:r>
              <a:rPr lang="de-DE" dirty="0" err="1">
                <a:solidFill>
                  <a:srgbClr val="0083BF"/>
                </a:solidFill>
              </a:rPr>
              <a:t>simulationResults.rotorSailsSummary.amount</a:t>
            </a:r>
            <a:r>
              <a:rPr lang="de-DE" dirty="0">
                <a:solidFill>
                  <a:srgbClr val="0083BF"/>
                </a:solidFill>
              </a:rPr>
              <a:t>} </a:t>
            </a:r>
            <a:r>
              <a:rPr lang="de-DE" dirty="0" err="1">
                <a:solidFill>
                  <a:srgbClr val="0083BF"/>
                </a:solidFill>
              </a:rPr>
              <a:t>units</a:t>
            </a:r>
            <a:r>
              <a:rPr lang="de-DE" dirty="0">
                <a:solidFill>
                  <a:srgbClr val="0083BF"/>
                </a:solidFill>
              </a:rPr>
              <a:t>: </a:t>
            </a:r>
            <a:r>
              <a:rPr lang="de-DE" b="1" dirty="0">
                <a:solidFill>
                  <a:srgbClr val="0083BF"/>
                </a:solidFill>
              </a:rPr>
              <a:t>{</a:t>
            </a:r>
            <a:r>
              <a:rPr lang="de-DE" b="1" dirty="0" err="1">
                <a:solidFill>
                  <a:srgbClr val="0083BF"/>
                </a:solidFill>
              </a:rPr>
              <a:t>simulationResults.rotorSailsSummary.sumPrice</a:t>
            </a:r>
            <a:r>
              <a:rPr lang="de-DE" b="1" dirty="0">
                <a:solidFill>
                  <a:srgbClr val="0083BF"/>
                </a:solidFill>
              </a:rPr>
              <a:t> | toFixed:0 | </a:t>
            </a:r>
            <a:r>
              <a:rPr lang="de-DE" b="1" dirty="0" err="1">
                <a:solidFill>
                  <a:srgbClr val="0083BF"/>
                </a:solidFill>
              </a:rPr>
              <a:t>thousandsSeparator</a:t>
            </a:r>
            <a:r>
              <a:rPr lang="de-DE" b="1" dirty="0">
                <a:solidFill>
                  <a:srgbClr val="0083BF"/>
                </a:solidFill>
              </a:rPr>
              <a:t>} USD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83BF"/>
                </a:solidFill>
              </a:rPr>
              <a:t>Norsepower Service Agreement (Silver level) per vessel, includes:</a:t>
            </a:r>
            <a:endParaRPr lang="en-US" dirty="0"/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Spare parts.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Remote monitoring with monthly report.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Remote expert support for possible troubleshooting and corrective maintenance work.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One day of training for ship’s crew and technical superintendents during the Rotor Sail installation and commissioning phase.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>
                <a:solidFill>
                  <a:srgbClr val="0083BF"/>
                </a:solidFill>
              </a:rPr>
              <a:t>The </a:t>
            </a:r>
            <a:r>
              <a:rPr lang="de-DE" dirty="0" err="1">
                <a:solidFill>
                  <a:srgbClr val="0083BF"/>
                </a:solidFill>
              </a:rPr>
              <a:t>price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estimate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for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one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ship</a:t>
            </a:r>
            <a:r>
              <a:rPr lang="de-DE" dirty="0">
                <a:solidFill>
                  <a:srgbClr val="0083BF"/>
                </a:solidFill>
              </a:rPr>
              <a:t>: </a:t>
            </a:r>
            <a:r>
              <a:rPr lang="en-US" b="1" dirty="0">
                <a:solidFill>
                  <a:srgbClr val="0083BF"/>
                </a:solidFill>
              </a:rPr>
              <a:t>{</a:t>
            </a:r>
            <a:r>
              <a:rPr lang="en-US" b="1" dirty="0" err="1">
                <a:solidFill>
                  <a:srgbClr val="0083BF"/>
                </a:solidFill>
              </a:rPr>
              <a:t>simulationResults.rotorSailsSummary.sumMaintenancePrice</a:t>
            </a:r>
            <a:r>
              <a:rPr lang="en-US" b="1" dirty="0">
                <a:solidFill>
                  <a:srgbClr val="0083BF"/>
                </a:solidFill>
              </a:rPr>
              <a:t> | toFixed:0 | </a:t>
            </a:r>
            <a:r>
              <a:rPr lang="en-US" b="1" dirty="0" err="1">
                <a:solidFill>
                  <a:srgbClr val="0083BF"/>
                </a:solidFill>
              </a:rPr>
              <a:t>thousandsSeparator</a:t>
            </a:r>
            <a:r>
              <a:rPr lang="en-US" b="1" dirty="0">
                <a:solidFill>
                  <a:srgbClr val="0083BF"/>
                </a:solidFill>
              </a:rPr>
              <a:t>} USD/year.</a:t>
            </a:r>
          </a:p>
          <a:p>
            <a:pPr marL="609600" lvl="1" indent="-342900">
              <a:spcBef>
                <a:spcPts val="400"/>
              </a:spcBef>
            </a:pPr>
            <a:endParaRPr lang="en-US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savings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Energy efficiency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Appendix 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64DF5C26-DF8B-418F-8797-670885CF52D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9" r="9459"/>
          <a:stretch/>
        </p:blipFill>
        <p:spPr>
          <a:xfrm>
            <a:off x="6842125" y="1844675"/>
            <a:ext cx="5349875" cy="4392613"/>
          </a:xfr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50D6E08-504C-C6BA-230D-01C3660837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4868" y="-21979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50D6E08-504C-C6BA-230D-01C3660837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868" y="-21979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DBF626A-65BB-40EB-BE6D-C051034C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 costs</a:t>
            </a:r>
            <a:br>
              <a:rPr lang="en-US" dirty="0"/>
            </a:b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in Norsepower scope of supply)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DE7A0-DDF9-41B5-81B9-4B54F1250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Manufacturing and installation</a:t>
            </a:r>
            <a:br>
              <a:rPr lang="en-US" sz="2400" dirty="0"/>
            </a:br>
            <a:r>
              <a:rPr lang="en-US" sz="2400" dirty="0"/>
              <a:t>of foundations.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Installation of cabling and</a:t>
            </a:r>
            <a:br>
              <a:rPr lang="en-US" sz="2400" dirty="0"/>
            </a:br>
            <a:r>
              <a:rPr lang="en-US" sz="2400" dirty="0"/>
              <a:t>power hook-up.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Mechanical installation work.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Transportation to the installation</a:t>
            </a:r>
            <a:br>
              <a:rPr lang="en-US" sz="2400" dirty="0"/>
            </a:br>
            <a:r>
              <a:rPr lang="en-US" sz="2400" dirty="0"/>
              <a:t>location.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Additional cost expected to be</a:t>
            </a:r>
            <a:br>
              <a:rPr lang="en-US" sz="2400" dirty="0"/>
            </a:br>
            <a:r>
              <a:rPr lang="en-US" sz="2400" dirty="0"/>
              <a:t>about 20% of the total CAPEX.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2585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/>
              <a:t>Norsepower </a:t>
            </a:r>
            <a:r>
              <a:rPr dirty="0"/>
              <a:t>Rotor Sails</a:t>
            </a:r>
            <a:r>
              <a:rPr lang="en-US" dirty="0"/>
              <a:t>™ save</a:t>
            </a:r>
            <a:br>
              <a:rPr lang="en-US" dirty="0"/>
            </a:br>
            <a:r>
              <a:rPr lang="en-US" dirty="0"/>
              <a:t>even more in high fuel cost scenarios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nl-BE" sz="1600" b="0" dirty="0" err="1"/>
              <a:t>Discounted</a:t>
            </a:r>
            <a:r>
              <a:rPr lang="nl-BE" sz="1600" b="0" dirty="0"/>
              <a:t> </a:t>
            </a:r>
            <a:r>
              <a:rPr lang="nl-BE" sz="1600" b="0" dirty="0" err="1"/>
              <a:t>cumulative</a:t>
            </a:r>
            <a:r>
              <a:rPr lang="nl-BE" sz="1600" b="0" dirty="0"/>
              <a:t> </a:t>
            </a:r>
            <a:r>
              <a:rPr lang="nl-BE" sz="1600" b="0" dirty="0" err="1"/>
              <a:t>fuel</a:t>
            </a:r>
            <a:r>
              <a:rPr lang="nl-BE" sz="1600" b="0" dirty="0"/>
              <a:t> </a:t>
            </a:r>
            <a:r>
              <a:rPr lang="nl-BE" sz="1600" b="0" dirty="0" err="1"/>
              <a:t>cost</a:t>
            </a:r>
            <a:r>
              <a:rPr lang="nl-BE" sz="1600" b="0" dirty="0"/>
              <a:t> </a:t>
            </a:r>
            <a:r>
              <a:rPr lang="nl-BE" sz="1600" b="0" dirty="0" err="1"/>
              <a:t>savings</a:t>
            </a:r>
            <a:r>
              <a:rPr lang="nl-BE" sz="1600" b="0" dirty="0"/>
              <a:t> of {#simulationInput.caseStudy.rotorSails}{amountText} {</a:t>
            </a:r>
            <a:r>
              <a:rPr lang="nl-BE" sz="1600" b="0" dirty="0" err="1"/>
              <a:t>height</a:t>
            </a:r>
            <a:r>
              <a:rPr lang="nl-BE" sz="1600" b="0" dirty="0"/>
              <a:t>}m x {diameter}m </a:t>
            </a:r>
            <a:r>
              <a:rPr lang="nl-BE" sz="1600" b="0" dirty="0" err="1"/>
              <a:t>Norsepower</a:t>
            </a:r>
            <a:r>
              <a:rPr lang="nl-BE" sz="1600" b="0" dirty="0"/>
              <a:t> Rotor </a:t>
            </a:r>
            <a:r>
              <a:rPr lang="nl-BE" sz="1600" b="0" dirty="0" err="1"/>
              <a:t>Sails</a:t>
            </a:r>
            <a:r>
              <a:rPr lang="nl-BE" sz="1600" b="0" dirty="0"/>
              <a:t>™ on {type} foundations{/</a:t>
            </a:r>
            <a:r>
              <a:rPr lang="nl-BE" sz="1600" b="0" dirty="0" err="1"/>
              <a:t>simulationInput.caseStudy.rotorSails</a:t>
            </a:r>
            <a:r>
              <a:rPr lang="nl-BE" sz="1600" b="0" dirty="0"/>
              <a:t>}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582354-2AB5-03EE-C065-D21C5499C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pic>
        <p:nvPicPr>
          <p:cNvPr id="5" name="Picture 9" descr="{%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48" y="2497555"/>
            <a:ext cx="8678408" cy="4445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083CB5-D764-50E3-5727-8AA5D3D3D20C}"/>
              </a:ext>
            </a:extLst>
          </p:cNvPr>
          <p:cNvSpPr/>
          <p:nvPr/>
        </p:nvSpPr>
        <p:spPr>
          <a:xfrm>
            <a:off x="9507596" y="2532017"/>
            <a:ext cx="479220" cy="278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ACA565-0109-E0D4-534C-FAF8422C635B}"/>
              </a:ext>
            </a:extLst>
          </p:cNvPr>
          <p:cNvCxnSpPr>
            <a:cxnSpLocks/>
          </p:cNvCxnSpPr>
          <p:nvPr/>
        </p:nvCxnSpPr>
        <p:spPr>
          <a:xfrm>
            <a:off x="9507596" y="2824673"/>
            <a:ext cx="4792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2F8CE8-90E2-D151-EEE6-B95BD882E4F4}"/>
              </a:ext>
            </a:extLst>
          </p:cNvPr>
          <p:cNvSpPr txBox="1"/>
          <p:nvPr/>
        </p:nvSpPr>
        <p:spPr>
          <a:xfrm>
            <a:off x="10064423" y="2417030"/>
            <a:ext cx="1271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incl. carbon price</a:t>
            </a:r>
            <a:endParaRPr lang="en-US" sz="1100" dirty="0"/>
          </a:p>
          <a:p>
            <a:endParaRPr lang="en-US" sz="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en-US" sz="1100" dirty="0">
                <a:latin typeface="DIN 2014" panose="020B0504020202020204" pitchFamily="34" charset="0"/>
                <a:ea typeface="DIN 2014" panose="020B0504020202020204" pitchFamily="34" charset="0"/>
              </a:rPr>
              <a:t>fuel only</a:t>
            </a:r>
            <a:endParaRPr lang="en-FI" sz="11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57C57-ED5E-88D0-4618-981D3F2E9F41}"/>
              </a:ext>
            </a:extLst>
          </p:cNvPr>
          <p:cNvSpPr txBox="1"/>
          <p:nvPr/>
        </p:nvSpPr>
        <p:spPr>
          <a:xfrm>
            <a:off x="9466200" y="2141794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 2014" panose="020B0504020202020204" pitchFamily="34" charset="0"/>
                <a:ea typeface="DIN 2014" panose="020B0504020202020204" pitchFamily="34" charset="0"/>
              </a:rPr>
              <a:t>Fuel price scenarios:</a:t>
            </a:r>
            <a:endParaRPr lang="en-FI" sz="12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efficiency regulation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02233B-303D-4967-2E2A-53B6E9958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EEDI / EEXI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Norsepower Rotor Sails™ support EEXI/EEDI compliance.</a:t>
            </a:r>
          </a:p>
          <a:p>
            <a:r>
              <a:rPr lang="en-US" dirty="0"/>
              <a:t>As an indication, Rotor Sails reduce the index by about {</a:t>
            </a:r>
            <a:r>
              <a:rPr lang="en-US" dirty="0" err="1"/>
              <a:t>simulationResults.GHG.ratio</a:t>
            </a:r>
            <a:r>
              <a:rPr lang="en-US"/>
              <a:t> * 100 | </a:t>
            </a:r>
            <a:r>
              <a:rPr lang="en-US" dirty="0"/>
              <a:t>toFixed:1}%.</a:t>
            </a:r>
          </a:p>
          <a:p>
            <a:pPr marL="0" indent="0">
              <a:buNone/>
            </a:pPr>
            <a:r>
              <a:rPr lang="en-US" dirty="0"/>
              <a:t>Detailed EEDI/EEXI impact can be assessed upon request.</a:t>
            </a:r>
          </a:p>
          <a:p>
            <a:r>
              <a:rPr lang="en-US" dirty="0"/>
              <a:t>More details on page {</a:t>
            </a:r>
            <a:r>
              <a:rPr lang="en-US" dirty="0" err="1"/>
              <a:t>EEDIDetailsPageNumber</a:t>
            </a:r>
            <a:r>
              <a:rPr lang="en-US" dirty="0"/>
              <a:t>}.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regulation (CII, </a:t>
            </a:r>
            <a:r>
              <a:rPr lang="en-US" dirty="0" err="1"/>
              <a:t>FuelEU</a:t>
            </a:r>
            <a:r>
              <a:rPr lang="en-US" dirty="0"/>
              <a:t>, ETS, ..)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Norsepower Rotor Sails support the compliance on operational efficiency regulation, such as CII.</a:t>
            </a:r>
          </a:p>
          <a:p>
            <a:pPr marL="0" indent="0">
              <a:buNone/>
            </a:pPr>
            <a:r>
              <a:rPr lang="en-US" sz="2400" dirty="0"/>
              <a:t>Expected CII reduction up to {</a:t>
            </a:r>
            <a:r>
              <a:rPr lang="en-US" sz="2400" dirty="0" err="1"/>
              <a:t>simulationResults.maxAverageNetSavingsPercentage</a:t>
            </a:r>
            <a:r>
              <a:rPr lang="en-US" sz="2400" dirty="0"/>
              <a:t> | toFixed:1 }%, can be further improved with Voyage Optimization.</a:t>
            </a:r>
          </a:p>
          <a:p>
            <a:pPr marL="0" indent="0">
              <a:buNone/>
            </a:pPr>
            <a:r>
              <a:rPr lang="en-US" sz="2400" dirty="0"/>
              <a:t>This corresponds to {</a:t>
            </a:r>
            <a:r>
              <a:rPr lang="en-US" sz="2400" dirty="0" err="1"/>
              <a:t>simulationResults.yearsOfExtendedCIICompliance</a:t>
            </a:r>
            <a:r>
              <a:rPr lang="en-US" sz="2400" dirty="0"/>
              <a:t> | toFixed:1} years of extended CII compliance.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European Union is imposing regulation on emission levels (EU ETS= Emission trading scheme) and fuel type (</a:t>
            </a:r>
            <a:r>
              <a:rPr lang="en-US" sz="2400" dirty="0" err="1"/>
              <a:t>FuelEU</a:t>
            </a:r>
            <a:r>
              <a:rPr lang="en-US" sz="2400" dirty="0"/>
              <a:t> Maritime) of EU shipping. Ships with Rotor Sails will be in beneficial position in both regulation.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65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D256D-F73E-C3D3-32DC-47E144F1E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Here’s how we would like to continue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Considerable upside</a:t>
            </a:r>
            <a:br>
              <a:rPr lang="en-US" dirty="0"/>
            </a:br>
            <a:r>
              <a:rPr lang="en-US" dirty="0"/>
              <a:t>with Voyage Optimization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dirty="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at on a body of water&#10;&#10;Description automatically generated">
            <a:extLst>
              <a:ext uri="{FF2B5EF4-FFF2-40B4-BE49-F238E27FC236}">
                <a16:creationId xmlns:a16="http://schemas.microsoft.com/office/drawing/2014/main" id="{669FCBAC-43CC-4018-962D-3972853A1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9" r="4389"/>
          <a:stretch>
            <a:fillRect/>
          </a:stretch>
        </p:blipFill>
        <p:spPr>
          <a:xfrm flipH="1">
            <a:off x="6895056" y="1932707"/>
            <a:ext cx="5305167" cy="40450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77DA4C8-5ABF-4AE4-F090-4A1ECA8768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885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77DA4C8-5ABF-4AE4-F090-4A1ECA8768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8885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3C3E9EC-B7C8-4243-A82D-1C81679E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/>
          <a:lstStyle/>
          <a:p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Suggested next steps 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975D6-52D9-4E3E-AC85-F5DDA80E5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3600" y="1827213"/>
            <a:ext cx="5257800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Review the case study together in video meeting.</a:t>
            </a:r>
          </a:p>
          <a:p>
            <a:pPr marL="0" indent="0">
              <a:buNone/>
            </a:pPr>
            <a:r>
              <a:rPr lang="en-US" sz="2400" dirty="0"/>
              <a:t>More detailed technical analysis regarding locations, integration to the deck/hull structures and stability.</a:t>
            </a:r>
          </a:p>
          <a:p>
            <a:pPr marL="0" indent="0">
              <a:buNone/>
            </a:pPr>
            <a:r>
              <a:rPr lang="en-US" sz="2400" dirty="0"/>
              <a:t>Offer for an agreed configuration</a:t>
            </a:r>
            <a:br>
              <a:rPr lang="en-US" sz="2400" dirty="0"/>
            </a:br>
            <a:r>
              <a:rPr lang="en-US" sz="2400" dirty="0"/>
              <a:t>and scope.</a:t>
            </a:r>
          </a:p>
          <a:p>
            <a:pPr marL="0" indent="0">
              <a:buNone/>
            </a:pPr>
            <a:r>
              <a:rPr lang="en-US" sz="2400" dirty="0"/>
              <a:t>Mutually beneficial co-operation leading to fleet-wide agreement.</a:t>
            </a:r>
          </a:p>
          <a:p>
            <a:endParaRPr lang="en-FI" dirty="0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2B5160C-5B77-1536-2176-5ADE4BE8A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8" y="291040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{</a:t>
            </a:r>
            <a:r>
              <a:rPr lang="en-US" dirty="0" err="1"/>
              <a:t>simulationInput.caseStudy.company</a:t>
            </a:r>
            <a:r>
              <a:rPr lang="en-US" dirty="0"/>
              <a:t>}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B19F0-CDC2-E8A0-6B2D-E63D30C1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Appendix:</a:t>
            </a:r>
            <a:br>
              <a:rPr lang="en-US" dirty="0"/>
            </a:br>
            <a:r>
              <a:rPr lang="en-US" dirty="0"/>
              <a:t>Input data and performance simulations explained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C40DC-6F45-FE44-5E62-5B01BED44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Methodology &amp; data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4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did we find out and how?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8758C7-4972-B77F-76A5-22944626C4A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A775D39-8C7F-DCD1-6EF6-790F26004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0" r="1008" b="45944"/>
          <a:stretch/>
        </p:blipFill>
        <p:spPr>
          <a:xfrm>
            <a:off x="0" y="-61863"/>
            <a:ext cx="12288688" cy="69198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59F6691-7DEF-69E6-F7B6-9D9C133761E2}"/>
              </a:ext>
            </a:extLst>
          </p:cNvPr>
          <p:cNvSpPr/>
          <p:nvPr/>
        </p:nvSpPr>
        <p:spPr>
          <a:xfrm>
            <a:off x="6391938" y="944724"/>
            <a:ext cx="10153128" cy="10153128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61CB38A5-24DF-B302-FBAD-50C1D5D8BC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649" y="5148180"/>
            <a:ext cx="9373453" cy="5726419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D24D618-DCB7-DC58-D351-6E8396BAD3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243" y="5155589"/>
            <a:ext cx="9373453" cy="5592849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881A70-58ED-7F8F-FB8C-E56EE045C7AB}"/>
              </a:ext>
            </a:extLst>
          </p:cNvPr>
          <p:cNvCxnSpPr>
            <a:cxnSpLocks/>
          </p:cNvCxnSpPr>
          <p:nvPr/>
        </p:nvCxnSpPr>
        <p:spPr>
          <a:xfrm flipH="1" flipV="1">
            <a:off x="8285649" y="3356992"/>
            <a:ext cx="889011" cy="7598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7F54037-2186-8B41-B7B5-8359BDD6830B}"/>
              </a:ext>
            </a:extLst>
          </p:cNvPr>
          <p:cNvSpPr txBox="1"/>
          <p:nvPr/>
        </p:nvSpPr>
        <p:spPr>
          <a:xfrm rot="2361886">
            <a:off x="8027597" y="4208897"/>
            <a:ext cx="220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Magnus</a:t>
            </a:r>
          </a:p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force</a:t>
            </a:r>
            <a:endParaRPr lang="en-GB" sz="14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9EF22-BA82-43D4-976B-81CC3FD8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11305256" cy="1079971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Norsepower Rotor Sails™ science: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Magnus effect</a:t>
            </a:r>
            <a:endParaRPr lang="en-FI" b="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AFBC0-28F6-42B5-B7E1-864B820DB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88" y="1873050"/>
            <a:ext cx="3779988" cy="48090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In e.g. curve balls in football,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tennis &amp; golf.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Spinning object + relative wind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  -&gt; pressure differential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  -&gt;  thrust at 90⁰ angle to the wind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Norsepower Rotor Sails™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harness wind to maximise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ship’s fuel efficiency. 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Unique technology: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high-tech materials,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intelligent automation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software &amp; relentless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testing in real life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circumstances.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rgbClr val="3C6EAA"/>
                </a:solidFill>
              </a:rPr>
              <a:t>		</a:t>
            </a:r>
          </a:p>
          <a:p>
            <a:endParaRPr lang="en-US" dirty="0">
              <a:solidFill>
                <a:srgbClr val="3C6EA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AA465-0E07-462F-AF0B-2F61EFABFB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054" y="3680538"/>
            <a:ext cx="759996" cy="234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340382-58EE-13A4-BBD4-BA0DFB2012A8}"/>
              </a:ext>
            </a:extLst>
          </p:cNvPr>
          <p:cNvSpPr txBox="1"/>
          <p:nvPr/>
        </p:nvSpPr>
        <p:spPr>
          <a:xfrm>
            <a:off x="7893172" y="1126485"/>
            <a:ext cx="3027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br>
              <a:rPr lang="en-US" dirty="0">
                <a:solidFill>
                  <a:schemeClr val="bg1"/>
                </a:solidFill>
                <a:latin typeface="Kobenhavn Sans Black" pitchFamily="50" charset="0"/>
              </a:rPr>
            </a:b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Rotor Sail™ rotated:</a:t>
            </a:r>
            <a:endParaRPr lang="en-GB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63276E-E3BF-BED5-98A5-4AC77ECC7E0F}"/>
              </a:ext>
            </a:extLst>
          </p:cNvPr>
          <p:cNvSpPr txBox="1"/>
          <p:nvPr/>
        </p:nvSpPr>
        <p:spPr>
          <a:xfrm>
            <a:off x="10162763" y="4088172"/>
            <a:ext cx="14032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Norsepower Rotor Sail™ uses 1x of the ship’s electricity to rotate a cylinder in the wind. Rotating cylinder produces ~14x physical thrust. </a:t>
            </a:r>
            <a:endParaRPr lang="en-GB" sz="12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4E7212-86D7-2FAF-1686-C3B5C21CB644}"/>
              </a:ext>
            </a:extLst>
          </p:cNvPr>
          <p:cNvSpPr txBox="1"/>
          <p:nvPr/>
        </p:nvSpPr>
        <p:spPr>
          <a:xfrm>
            <a:off x="4497030" y="1929606"/>
            <a:ext cx="1454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Football curveball kicked:</a:t>
            </a:r>
            <a:endParaRPr lang="en-GB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24D190C-48AF-3051-23A1-4AF5C2A8811B}"/>
              </a:ext>
            </a:extLst>
          </p:cNvPr>
          <p:cNvSpPr/>
          <p:nvPr/>
        </p:nvSpPr>
        <p:spPr>
          <a:xfrm>
            <a:off x="10200456" y="1988826"/>
            <a:ext cx="864096" cy="1152142"/>
          </a:xfrm>
          <a:prstGeom prst="downArrow">
            <a:avLst/>
          </a:prstGeom>
          <a:ln>
            <a:noFill/>
          </a:ln>
          <a:scene3d>
            <a:camera prst="isometricLeftDown">
              <a:rot lat="19800000" lon="2400000" rev="18000000"/>
            </a:camera>
            <a:lightRig rig="threePt" dir="t"/>
          </a:scene3d>
          <a:sp3d extrusionH="25400">
            <a:bevelT w="25400" h="25400"/>
            <a:bevelB w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Kobenhavn Sans Black" pitchFamily="50" charset="0"/>
              </a:rPr>
              <a:t>Wind</a:t>
            </a:r>
            <a:endParaRPr lang="en-GB" sz="1600" b="1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0977E7F-FEB2-7686-589F-B9378B9F5CB1}"/>
              </a:ext>
            </a:extLst>
          </p:cNvPr>
          <p:cNvSpPr/>
          <p:nvPr/>
        </p:nvSpPr>
        <p:spPr>
          <a:xfrm>
            <a:off x="7992700" y="2338905"/>
            <a:ext cx="864096" cy="1152142"/>
          </a:xfrm>
          <a:prstGeom prst="downArrow">
            <a:avLst/>
          </a:prstGeom>
          <a:solidFill>
            <a:srgbClr val="49DAD7"/>
          </a:solidFill>
          <a:ln>
            <a:noFill/>
          </a:ln>
          <a:scene3d>
            <a:camera prst="isometricLeftDown">
              <a:rot lat="1549344" lon="2640000" rev="13821635"/>
            </a:camera>
            <a:lightRig rig="threePt" dir="t"/>
          </a:scene3d>
          <a:sp3d extrusionH="25400">
            <a:bevelT w="25400" h="25400"/>
            <a:bevelB w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Kobenhavn Sans Black" pitchFamily="50" charset="0"/>
              </a:rPr>
              <a:t>Thrust</a:t>
            </a:r>
            <a:endParaRPr lang="en-GB" sz="1400" b="1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DDB620-B442-9195-387F-452C773ADCB9}"/>
              </a:ext>
            </a:extLst>
          </p:cNvPr>
          <p:cNvSpPr txBox="1"/>
          <p:nvPr/>
        </p:nvSpPr>
        <p:spPr>
          <a:xfrm>
            <a:off x="9067522" y="4797152"/>
            <a:ext cx="2007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arine Regular" panose="02000503040000020004" pitchFamily="50" charset="0"/>
              </a:rPr>
              <a:t>Rotation</a:t>
            </a:r>
            <a:endParaRPr lang="en-GB" sz="1400" dirty="0">
              <a:solidFill>
                <a:schemeClr val="bg1"/>
              </a:solidFill>
              <a:latin typeface="Marine Regular" panose="02000503040000020004" pitchFamily="50" charset="0"/>
            </a:endParaRPr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19C6CE1-7775-BAB0-E7F6-458C3120CCC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38" y="1916832"/>
            <a:ext cx="1271971" cy="4392611"/>
          </a:xfrm>
        </p:spPr>
      </p:pic>
      <p:pic>
        <p:nvPicPr>
          <p:cNvPr id="5" name="Picture 2" descr="Blue Small Electric Motor at Price 6500 INR/Piece in Ahmedabad | ID:  c4965666">
            <a:extLst>
              <a:ext uri="{FF2B5EF4-FFF2-40B4-BE49-F238E27FC236}">
                <a16:creationId xmlns:a16="http://schemas.microsoft.com/office/drawing/2014/main" id="{B2500E17-93EC-4E41-98C5-0F180F8D1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27"/>
          <a:stretch/>
        </p:blipFill>
        <p:spPr bwMode="auto">
          <a:xfrm rot="5400000">
            <a:off x="9069647" y="3063948"/>
            <a:ext cx="872810" cy="546257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48E2964-2229-C125-E7D2-02EA81365358}"/>
              </a:ext>
            </a:extLst>
          </p:cNvPr>
          <p:cNvSpPr txBox="1"/>
          <p:nvPr/>
        </p:nvSpPr>
        <p:spPr>
          <a:xfrm>
            <a:off x="9550787" y="3049796"/>
            <a:ext cx="2007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Electrical</a:t>
            </a:r>
            <a:b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</a:br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motor</a:t>
            </a:r>
            <a:endParaRPr lang="en-GB" sz="14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A8B6CB-8F95-6E0C-E0F9-60CFFED65327}"/>
              </a:ext>
            </a:extLst>
          </p:cNvPr>
          <p:cNvGrpSpPr/>
          <p:nvPr/>
        </p:nvGrpSpPr>
        <p:grpSpPr>
          <a:xfrm>
            <a:off x="2456267" y="2045797"/>
            <a:ext cx="8672013" cy="3975491"/>
            <a:chOff x="2956073" y="3217480"/>
            <a:chExt cx="8672013" cy="3975491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02105A3-49F5-8083-EEEF-516260994942}"/>
                </a:ext>
              </a:extLst>
            </p:cNvPr>
            <p:cNvSpPr/>
            <p:nvPr/>
          </p:nvSpPr>
          <p:spPr>
            <a:xfrm rot="20312313">
              <a:off x="5620553" y="5496019"/>
              <a:ext cx="107570" cy="18950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71CE6E-8370-D3F5-0533-E08058567C55}"/>
                </a:ext>
              </a:extLst>
            </p:cNvPr>
            <p:cNvGrpSpPr/>
            <p:nvPr/>
          </p:nvGrpSpPr>
          <p:grpSpPr>
            <a:xfrm>
              <a:off x="2956073" y="3217480"/>
              <a:ext cx="8672013" cy="3975491"/>
              <a:chOff x="2956073" y="3217480"/>
              <a:chExt cx="8672013" cy="3975491"/>
            </a:xfrm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0361FB96-648C-5F63-016A-BB9F7B84713E}"/>
                  </a:ext>
                </a:extLst>
              </p:cNvPr>
              <p:cNvSpPr/>
              <p:nvPr/>
            </p:nvSpPr>
            <p:spPr>
              <a:xfrm rot="3352732">
                <a:off x="7597453" y="3930652"/>
                <a:ext cx="105861" cy="14324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6303F55-D73A-68A9-BA3B-D0BE0620A3D1}"/>
                  </a:ext>
                </a:extLst>
              </p:cNvPr>
              <p:cNvGrpSpPr/>
              <p:nvPr/>
            </p:nvGrpSpPr>
            <p:grpSpPr>
              <a:xfrm>
                <a:off x="2956073" y="3217480"/>
                <a:ext cx="8672013" cy="3975491"/>
                <a:chOff x="3153790" y="2075833"/>
                <a:chExt cx="8672013" cy="3975491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265E1BEF-85E2-AC12-C383-2F97CE6E4D2E}"/>
                    </a:ext>
                  </a:extLst>
                </p:cNvPr>
                <p:cNvSpPr/>
                <p:nvPr/>
              </p:nvSpPr>
              <p:spPr>
                <a:xfrm rot="3670226">
                  <a:off x="4260722" y="1134162"/>
                  <a:ext cx="2070448" cy="4284311"/>
                </a:xfrm>
                <a:prstGeom prst="arc">
                  <a:avLst>
                    <a:gd name="adj1" fmla="val 16324617"/>
                    <a:gd name="adj2" fmla="val 0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753E18E8-D0DF-7538-212F-F8BFC0AA2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19628" y="2856873"/>
                  <a:ext cx="2135389" cy="137640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Arrow: Down 9">
                  <a:extLst>
                    <a:ext uri="{FF2B5EF4-FFF2-40B4-BE49-F238E27FC236}">
                      <a16:creationId xmlns:a16="http://schemas.microsoft.com/office/drawing/2014/main" id="{B26EBDEE-BF9B-5B02-34A3-0C81B8A44DA3}"/>
                    </a:ext>
                  </a:extLst>
                </p:cNvPr>
                <p:cNvSpPr/>
                <p:nvPr/>
              </p:nvSpPr>
              <p:spPr>
                <a:xfrm>
                  <a:off x="4615264" y="2947010"/>
                  <a:ext cx="864096" cy="1152142"/>
                </a:xfrm>
                <a:prstGeom prst="downArrow">
                  <a:avLst/>
                </a:prstGeom>
                <a:solidFill>
                  <a:srgbClr val="49DAD7"/>
                </a:solidFill>
                <a:ln>
                  <a:noFill/>
                </a:ln>
                <a:scene3d>
                  <a:camera prst="isometricLeftDown">
                    <a:rot lat="1549343" lon="2700000" rev="13821642"/>
                  </a:camera>
                  <a:lightRig rig="threePt" dir="t"/>
                </a:scene3d>
                <a:sp3d extrusionH="25400">
                  <a:bevelT w="25400" h="25400"/>
                  <a:bevelB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Kobenhavn Sans Black" pitchFamily="50" charset="0"/>
                    </a:rPr>
                    <a:t>Thrust</a:t>
                  </a:r>
                  <a:endParaRPr lang="en-GB" sz="1600" b="1" dirty="0">
                    <a:solidFill>
                      <a:schemeClr val="bg1"/>
                    </a:solidFill>
                    <a:latin typeface="Kobenhavn Sans Black" pitchFamily="50" charset="0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D7B2EB79-4D23-88E7-1488-140276733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60872" y="3861048"/>
                  <a:ext cx="887819" cy="733221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786D2E4-B95B-E76F-D1F9-884685E66B5A}"/>
                    </a:ext>
                  </a:extLst>
                </p:cNvPr>
                <p:cNvSpPr txBox="1"/>
                <p:nvPr/>
              </p:nvSpPr>
              <p:spPr>
                <a:xfrm rot="2365671">
                  <a:off x="4178024" y="4574912"/>
                  <a:ext cx="2208738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Magnus</a:t>
                  </a:r>
                  <a:b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force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54F2544-826B-E1A3-20AD-49C7193FC7AC}"/>
                    </a:ext>
                  </a:extLst>
                </p:cNvPr>
                <p:cNvSpPr txBox="1"/>
                <p:nvPr/>
              </p:nvSpPr>
              <p:spPr>
                <a:xfrm rot="2307785">
                  <a:off x="4598755" y="5528104"/>
                  <a:ext cx="20079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Right of</a:t>
                  </a:r>
                  <a:b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center kick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pic>
              <p:nvPicPr>
                <p:cNvPr id="37" name="Picture 36" descr="A close-up of a football ba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955BEF6-7A31-A611-9698-36ED28295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3701" y="4277587"/>
                  <a:ext cx="666667" cy="666667"/>
                </a:xfrm>
                <a:prstGeom prst="rect">
                  <a:avLst/>
                </a:prstGeom>
              </p:spPr>
            </p:pic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E0950088-D3D5-ABD3-DCC7-3EA893B6B3B5}"/>
                    </a:ext>
                  </a:extLst>
                </p:cNvPr>
                <p:cNvSpPr/>
                <p:nvPr/>
              </p:nvSpPr>
              <p:spPr>
                <a:xfrm rot="4840192">
                  <a:off x="5042991" y="4201235"/>
                  <a:ext cx="902136" cy="838022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58DD4AD9-0E68-515E-CF15-9217FDAA68C1}"/>
                    </a:ext>
                  </a:extLst>
                </p:cNvPr>
                <p:cNvSpPr/>
                <p:nvPr/>
              </p:nvSpPr>
              <p:spPr>
                <a:xfrm rot="19580692">
                  <a:off x="7040731" y="2075833"/>
                  <a:ext cx="191088" cy="263899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7" name="Explosion: 8 Points 56">
                  <a:extLst>
                    <a:ext uri="{FF2B5EF4-FFF2-40B4-BE49-F238E27FC236}">
                      <a16:creationId xmlns:a16="http://schemas.microsoft.com/office/drawing/2014/main" id="{CF6C2382-C3A1-65F9-8EF2-468EB3856B6C}"/>
                    </a:ext>
                  </a:extLst>
                </p:cNvPr>
                <p:cNvSpPr/>
                <p:nvPr/>
              </p:nvSpPr>
              <p:spPr>
                <a:xfrm>
                  <a:off x="5224376" y="4797152"/>
                  <a:ext cx="438394" cy="519614"/>
                </a:xfrm>
                <a:prstGeom prst="irregularSeal1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59F68D1-F20B-6117-D3AA-B85D07D231C3}"/>
                    </a:ext>
                  </a:extLst>
                </p:cNvPr>
                <p:cNvSpPr txBox="1"/>
                <p:nvPr/>
              </p:nvSpPr>
              <p:spPr>
                <a:xfrm rot="18263366">
                  <a:off x="5298825" y="4330670"/>
                  <a:ext cx="20079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Rotation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sp>
              <p:nvSpPr>
                <p:cNvPr id="7" name="Arrow: Down 6">
                  <a:extLst>
                    <a:ext uri="{FF2B5EF4-FFF2-40B4-BE49-F238E27FC236}">
                      <a16:creationId xmlns:a16="http://schemas.microsoft.com/office/drawing/2014/main" id="{65EC16AC-C56B-D956-87DE-C87A266CC66D}"/>
                    </a:ext>
                  </a:extLst>
                </p:cNvPr>
                <p:cNvSpPr/>
                <p:nvPr/>
              </p:nvSpPr>
              <p:spPr>
                <a:xfrm>
                  <a:off x="6027930" y="3152785"/>
                  <a:ext cx="864096" cy="1152142"/>
                </a:xfrm>
                <a:prstGeom prst="downArrow">
                  <a:avLst/>
                </a:prstGeom>
                <a:ln>
                  <a:noFill/>
                </a:ln>
                <a:scene3d>
                  <a:camera prst="isometricLeftDown">
                    <a:rot lat="19800000" lon="2400000" rev="18000000"/>
                  </a:camera>
                  <a:lightRig rig="threePt" dir="t"/>
                </a:scene3d>
                <a:sp3d extrusionH="25400">
                  <a:bevelT w="25400" h="25400"/>
                  <a:bevelB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Kobenhavn Sans Black" pitchFamily="50" charset="0"/>
                    </a:rPr>
                    <a:t>Wind</a:t>
                  </a:r>
                  <a:endParaRPr lang="en-GB" sz="1600" b="1" dirty="0">
                    <a:solidFill>
                      <a:schemeClr val="bg1"/>
                    </a:solidFill>
                    <a:latin typeface="Kobenhavn Sans Black" pitchFamily="50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87EFEE5-FDEC-A11B-69A1-20C99CAFDAC3}"/>
                    </a:ext>
                  </a:extLst>
                </p:cNvPr>
                <p:cNvSpPr txBox="1"/>
                <p:nvPr/>
              </p:nvSpPr>
              <p:spPr>
                <a:xfrm>
                  <a:off x="9817859" y="4827188"/>
                  <a:ext cx="20079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DIN 2014" panose="020B0504020202020204" pitchFamily="34" charset="0"/>
                      <a:ea typeface="DIN 2014" panose="020B0504020202020204" pitchFamily="34" charset="0"/>
                      <a:cs typeface="Noto Sans Disp" panose="020B0502040504020204" pitchFamily="34"/>
                    </a:rPr>
                    <a:t>Rotation</a:t>
                  </a:r>
                  <a:endParaRPr lang="en-GB" sz="1400" dirty="0">
                    <a:solidFill>
                      <a:schemeClr val="bg1"/>
                    </a:solidFill>
                    <a:latin typeface="DIN 2014" panose="020B0504020202020204" pitchFamily="34" charset="0"/>
                    <a:ea typeface="DIN 2014" panose="020B0504020202020204" pitchFamily="34" charset="0"/>
                    <a:cs typeface="Noto Sans Disp" panose="020B0502040504020204" pitchFamily="34"/>
                  </a:endParaRPr>
                </a:p>
              </p:txBody>
            </p:sp>
          </p:grpSp>
        </p:grpSp>
      </p:grp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1902B072-1601-D06E-B6CC-1EE1A077B5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006" y="317717"/>
            <a:ext cx="1372342" cy="2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036E-B4D5-41C9-94A0-D5A4E5077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73263"/>
            <a:ext cx="6061608" cy="43926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Annual fuel saving potential</a:t>
            </a:r>
            <a:br>
              <a:rPr lang="en-US" sz="1800" dirty="0"/>
            </a:br>
            <a:r>
              <a:rPr lang="en-US" sz="1800" dirty="0"/>
              <a:t>estimated for a specific route: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Route divided into &lt;400 km legs.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Probabilities of wind conditions</a:t>
            </a:r>
            <a:br>
              <a:rPr lang="en-US" sz="1600" dirty="0"/>
            </a:br>
            <a:r>
              <a:rPr lang="en-US" sz="1600" dirty="0"/>
              <a:t>(wind speed &amp; direction)</a:t>
            </a:r>
            <a:br>
              <a:rPr lang="en-US" sz="1600" dirty="0"/>
            </a:br>
            <a:r>
              <a:rPr lang="en-US" sz="1600" dirty="0"/>
              <a:t>assessed from 20 years</a:t>
            </a:r>
            <a:br>
              <a:rPr lang="en-US" sz="1600" dirty="0"/>
            </a:br>
            <a:r>
              <a:rPr lang="en-US" sz="1600" dirty="0"/>
              <a:t>of European Union’s</a:t>
            </a:r>
            <a:br>
              <a:rPr lang="en-US" sz="1600" dirty="0"/>
            </a:br>
            <a:r>
              <a:rPr lang="en-US" sz="1600" dirty="0"/>
              <a:t>Space </a:t>
            </a:r>
            <a:r>
              <a:rPr lang="en-US" sz="1600" dirty="0" err="1"/>
              <a:t>programme</a:t>
            </a:r>
            <a:r>
              <a:rPr lang="en-US" sz="1600" dirty="0"/>
              <a:t> global</a:t>
            </a:r>
            <a:br>
              <a:rPr lang="en-US" sz="1600" dirty="0"/>
            </a:br>
            <a:r>
              <a:rPr lang="en-US" sz="1600" dirty="0"/>
              <a:t>wind data.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For each wind condition,</a:t>
            </a:r>
            <a:br>
              <a:rPr lang="en-US" sz="1600" dirty="0"/>
            </a:br>
            <a:r>
              <a:rPr lang="en-US" sz="1600" dirty="0"/>
              <a:t>the product performance model</a:t>
            </a:r>
            <a:br>
              <a:rPr lang="en-US" sz="1600" dirty="0"/>
            </a:br>
            <a:r>
              <a:rPr lang="en-US" sz="1600" dirty="0"/>
              <a:t>is used to estimate the savings.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Annual expected savings</a:t>
            </a:r>
            <a:br>
              <a:rPr lang="en-US" sz="1600" dirty="0"/>
            </a:br>
            <a:r>
              <a:rPr lang="en-US" sz="1600" dirty="0"/>
              <a:t>potential is the result of </a:t>
            </a:r>
          </a:p>
          <a:p>
            <a:pPr marL="7239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	Probability of wind conditions</a:t>
            </a:r>
          </a:p>
          <a:p>
            <a:pPr marL="7239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	Estimated savings in them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Leg-savings are aggregated to yield annual average savings.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Years of performance measurements onboard existing ships have proven the methodology.</a:t>
            </a:r>
          </a:p>
          <a:p>
            <a:pPr marL="0" indent="0">
              <a:buNone/>
            </a:pP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7D9AEC-E61B-4C2E-9013-0E4C28D0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Accurate &amp; proven</a:t>
            </a:r>
            <a:br>
              <a:rPr lang="en-US" dirty="0"/>
            </a:br>
            <a:r>
              <a:rPr lang="en-US" dirty="0"/>
              <a:t>simulation method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A786-EC03-F409-C56D-8B594F86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77" y="1961423"/>
            <a:ext cx="3255476" cy="4602118"/>
          </a:xfrm>
          <a:prstGeom prst="rect">
            <a:avLst/>
          </a:prstGeom>
          <a:ln>
            <a:noFill/>
          </a:ln>
          <a:effectLst>
            <a:outerShdw blurRad="635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9875AE-4BBC-1A14-F103-E2E62012ADBF}"/>
              </a:ext>
            </a:extLst>
          </p:cNvPr>
          <p:cNvGrpSpPr/>
          <p:nvPr/>
        </p:nvGrpSpPr>
        <p:grpSpPr>
          <a:xfrm>
            <a:off x="4679993" y="1973264"/>
            <a:ext cx="3548115" cy="3067049"/>
            <a:chOff x="8688288" y="1698948"/>
            <a:chExt cx="3548115" cy="300105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DFFF16-09D9-710B-8982-8E4A438A3142}"/>
                </a:ext>
              </a:extLst>
            </p:cNvPr>
            <p:cNvSpPr/>
            <p:nvPr/>
          </p:nvSpPr>
          <p:spPr>
            <a:xfrm>
              <a:off x="8688288" y="1698948"/>
              <a:ext cx="3528392" cy="3001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47BCA9-118F-F957-DAA3-36A18EBB564D}"/>
                </a:ext>
              </a:extLst>
            </p:cNvPr>
            <p:cNvGrpSpPr/>
            <p:nvPr/>
          </p:nvGrpSpPr>
          <p:grpSpPr>
            <a:xfrm>
              <a:off x="8696833" y="1700213"/>
              <a:ext cx="3539570" cy="2992452"/>
              <a:chOff x="8483472" y="2412610"/>
              <a:chExt cx="3539570" cy="299245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8074231-8E75-65E7-9179-37288BE46E19}"/>
                  </a:ext>
                </a:extLst>
              </p:cNvPr>
              <p:cNvGrpSpPr/>
              <p:nvPr/>
            </p:nvGrpSpPr>
            <p:grpSpPr>
              <a:xfrm>
                <a:off x="8483472" y="2692717"/>
                <a:ext cx="3539570" cy="2712345"/>
                <a:chOff x="8483472" y="2692717"/>
                <a:chExt cx="3539570" cy="2712345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2BD967B-D1BE-ECC9-884C-013B69D83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54718" y="3576069"/>
                  <a:ext cx="146482" cy="318124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E26CD56-DDD7-61A2-4A17-D50038AB2C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D0CFD4"/>
                    </a:clrFrom>
                    <a:clrTo>
                      <a:srgbClr val="D0CFD4">
                        <a:alpha val="0"/>
                      </a:srgbClr>
                    </a:clrTo>
                  </a:clrChange>
                </a:blip>
                <a:srcRect t="56298"/>
                <a:stretch/>
              </p:blipFill>
              <p:spPr>
                <a:xfrm flipH="1">
                  <a:off x="8483472" y="3982604"/>
                  <a:ext cx="3539569" cy="1422458"/>
                </a:xfrm>
                <a:prstGeom prst="rect">
                  <a:avLst/>
                </a:prstGeo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D0CA3AB1-E63F-037B-1F44-06980D88F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D0CFD4"/>
                    </a:clrFrom>
                    <a:clrTo>
                      <a:srgbClr val="D0CFD4">
                        <a:alpha val="0"/>
                      </a:srgbClr>
                    </a:clrTo>
                  </a:clrChange>
                </a:blip>
                <a:srcRect b="47165"/>
                <a:stretch/>
              </p:blipFill>
              <p:spPr>
                <a:xfrm flipH="1">
                  <a:off x="8494650" y="2692717"/>
                  <a:ext cx="3528392" cy="171974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A27163D8-97D5-AC23-387B-7A7B55CFB0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971" y="3921276"/>
                  <a:ext cx="434954" cy="311506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8BC5A8C-E0BA-7EFC-B156-5A919C399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11581" y="4823581"/>
                  <a:ext cx="74770" cy="367511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6FE4E70-4F82-E183-9D40-0D8A7D374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7429" y="4269619"/>
                  <a:ext cx="305090" cy="512729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A6E10D81-A76A-05C9-546D-FDF1CEACF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5384" y="3556263"/>
                  <a:ext cx="160052" cy="0"/>
                </a:xfrm>
                <a:prstGeom prst="line">
                  <a:avLst/>
                </a:prstGeom>
                <a:ln w="571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2CA9F78-BE6B-1A52-5A80-948FF6EC55BA}"/>
                    </a:ext>
                  </a:extLst>
                </p:cNvPr>
                <p:cNvSpPr txBox="1"/>
                <p:nvPr/>
              </p:nvSpPr>
              <p:spPr>
                <a:xfrm>
                  <a:off x="11037651" y="3448541"/>
                  <a:ext cx="53047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Leg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957901C-50C8-D858-22FD-601A03CFB3CC}"/>
                    </a:ext>
                  </a:extLst>
                </p:cNvPr>
                <p:cNvSpPr txBox="1"/>
                <p:nvPr/>
              </p:nvSpPr>
              <p:spPr>
                <a:xfrm>
                  <a:off x="11037650" y="3572484"/>
                  <a:ext cx="94098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Wind data point</a:t>
                  </a: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7FFEA53-C478-6F96-3B3A-15B40224F29C}"/>
                    </a:ext>
                  </a:extLst>
                </p:cNvPr>
                <p:cNvSpPr/>
                <p:nvPr/>
              </p:nvSpPr>
              <p:spPr>
                <a:xfrm>
                  <a:off x="10049986" y="4223553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B57703AF-5F25-3DAF-C445-687A4F096C23}"/>
                    </a:ext>
                  </a:extLst>
                </p:cNvPr>
                <p:cNvSpPr/>
                <p:nvPr/>
              </p:nvSpPr>
              <p:spPr>
                <a:xfrm>
                  <a:off x="9582772" y="3882367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15D7EBD-F1F5-3529-10C0-362F0427F77E}"/>
                    </a:ext>
                  </a:extLst>
                </p:cNvPr>
                <p:cNvSpPr/>
                <p:nvPr/>
              </p:nvSpPr>
              <p:spPr>
                <a:xfrm>
                  <a:off x="10378522" y="4777862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A9EEB1C-8D55-07C9-A5BF-F68D82A29D70}"/>
                    </a:ext>
                  </a:extLst>
                </p:cNvPr>
                <p:cNvSpPr/>
                <p:nvPr/>
              </p:nvSpPr>
              <p:spPr>
                <a:xfrm>
                  <a:off x="10919717" y="3788264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D582F74-358C-7A25-6C2A-30C7DDEBF0D6}"/>
                    </a:ext>
                  </a:extLst>
                </p:cNvPr>
                <p:cNvSpPr txBox="1"/>
                <p:nvPr/>
              </p:nvSpPr>
              <p:spPr>
                <a:xfrm>
                  <a:off x="11037651" y="3696428"/>
                  <a:ext cx="80111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Waypoint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CD49C33-7375-7ED3-BF74-33AB02C8C785}"/>
                    </a:ext>
                  </a:extLst>
                </p:cNvPr>
                <p:cNvSpPr/>
                <p:nvPr/>
              </p:nvSpPr>
              <p:spPr>
                <a:xfrm>
                  <a:off x="10119933" y="4525752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24CC3BE-76FC-05BE-AFBF-8744CBD0C354}"/>
                    </a:ext>
                  </a:extLst>
                </p:cNvPr>
                <p:cNvSpPr/>
                <p:nvPr/>
              </p:nvSpPr>
              <p:spPr>
                <a:xfrm>
                  <a:off x="10906576" y="3644206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2FDAC51-6EDD-D03B-F4A0-E73EBA72C40B}"/>
                    </a:ext>
                  </a:extLst>
                </p:cNvPr>
                <p:cNvSpPr/>
                <p:nvPr/>
              </p:nvSpPr>
              <p:spPr>
                <a:xfrm>
                  <a:off x="9736715" y="4077029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F3EF8C-E046-8533-8DAE-E2DBDAABA3BD}"/>
                    </a:ext>
                  </a:extLst>
                </p:cNvPr>
                <p:cNvSpPr/>
                <p:nvPr/>
              </p:nvSpPr>
              <p:spPr>
                <a:xfrm>
                  <a:off x="9484374" y="3672742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EE5A183-CF90-191A-0320-E8FBECED10ED}"/>
                    </a:ext>
                  </a:extLst>
                </p:cNvPr>
                <p:cNvSpPr/>
                <p:nvPr/>
              </p:nvSpPr>
              <p:spPr>
                <a:xfrm>
                  <a:off x="10459214" y="5004494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682B2D-9CB6-D673-6BD1-4EA20CB9B6A6}"/>
                  </a:ext>
                </a:extLst>
              </p:cNvPr>
              <p:cNvSpPr txBox="1"/>
              <p:nvPr/>
            </p:nvSpPr>
            <p:spPr>
              <a:xfrm>
                <a:off x="8494650" y="2412610"/>
                <a:ext cx="234624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Schematic of the simulation route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35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6B2E0B-3B8A-42E4-ABF0-BB8F45F7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and wind data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3AD1E2-A940-4416-826F-C96290B1E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00212"/>
            <a:ext cx="6667500" cy="44719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Simulation based on 20 years of European Union’s Space program ERA5 wind data.</a:t>
            </a:r>
          </a:p>
          <a:p>
            <a:pPr marL="0" indent="0">
              <a:buNone/>
            </a:pPr>
            <a:r>
              <a:rPr lang="en-US" sz="1800" dirty="0"/>
              <a:t>The wind data used in the simulation of the global average is based on IMO’s MEPC 62/INF.34 (Marine Environmental Protection Committee) report Annex “Global Wind Specification along the Main Global Shipping Routes to be applied in the EEDI calculation of wind propulsion systems”. </a:t>
            </a:r>
          </a:p>
          <a:p>
            <a:pPr marL="0" indent="0">
              <a:buNone/>
            </a:pPr>
            <a:r>
              <a:rPr lang="en-US" sz="1800" dirty="0"/>
              <a:t>Thrust forces by the Norsepower Rotor Sails™ are calculated based on the verified performance results of reference fleet.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Thrust forces are converted to main engine equivalent power by method described in MEPC.1 – Circ.815.</a:t>
            </a:r>
            <a:endParaRPr lang="en-FI" sz="1800" dirty="0"/>
          </a:p>
          <a:p>
            <a:pPr marL="0" indent="0">
              <a:buNone/>
            </a:pPr>
            <a:endParaRPr lang="en-US" sz="1800" dirty="0"/>
          </a:p>
          <a:p>
            <a:endParaRPr lang="en-FI" sz="1800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7E88CAA-85D1-47DA-B5EE-EFA65E9D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03"/>
          <a:stretch/>
        </p:blipFill>
        <p:spPr>
          <a:xfrm>
            <a:off x="8056724" y="3867150"/>
            <a:ext cx="3366384" cy="1720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E53D7-86D2-43A4-879D-9EE98698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6"/>
          <a:stretch/>
        </p:blipFill>
        <p:spPr>
          <a:xfrm>
            <a:off x="7976966" y="1714430"/>
            <a:ext cx="3446142" cy="18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8C210-DBCA-416C-851D-2134197D6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case calculation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1939131"/>
            <a:ext cx="5257800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business case is calculated using the discounted cashflow method (Net Present Value)</a:t>
            </a:r>
          </a:p>
          <a:p>
            <a:pPr marL="0" indent="0">
              <a:buNone/>
            </a:pPr>
            <a:r>
              <a:rPr lang="en-US" sz="1800" dirty="0"/>
              <a:t>The calculation is shown for a 25-year lifetime of the ship and assumes remote service support fees as on page 17</a:t>
            </a:r>
          </a:p>
          <a:p>
            <a:pPr marL="0" indent="0">
              <a:buNone/>
            </a:pPr>
            <a:r>
              <a:rPr lang="en-US" sz="1800" dirty="0"/>
              <a:t>Some scenarios include carbon in the operational costs with a constant price of USD 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{simulationResults</a:t>
            </a:r>
            <a:r>
              <a:rPr lang="en-US" sz="1800" dirty="0"/>
              <a:t>.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co2PriceValue}</a:t>
            </a:r>
            <a:r>
              <a:rPr lang="en-US" sz="1800" dirty="0"/>
              <a:t>/CO2-ton.</a:t>
            </a:r>
          </a:p>
          <a:p>
            <a:pPr marL="0" indent="0">
              <a:buNone/>
            </a:pPr>
            <a:r>
              <a:rPr lang="en-US" sz="1800" dirty="0"/>
              <a:t>For reference, on the right are shown the EU ETS CO2 prices for the year 2022</a:t>
            </a:r>
          </a:p>
          <a:p>
            <a:pPr marL="0" indent="0">
              <a:buNone/>
            </a:pPr>
            <a:r>
              <a:rPr lang="en-GB" sz="1800" dirty="0"/>
              <a:t>The discounted operational cost savings are shown in different price scenarios</a:t>
            </a:r>
          </a:p>
          <a:p>
            <a:pPr marL="0" indent="0">
              <a:buNone/>
            </a:pPr>
            <a:r>
              <a:rPr lang="en-GB" sz="1800" dirty="0"/>
              <a:t>The assumed discount rate is 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{</a:t>
            </a:r>
            <a:r>
              <a:rPr lang="en-US" sz="18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simulationInput.caseStudy.discountRate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  <a:r>
              <a:rPr lang="en-GB" sz="1800" dirty="0"/>
              <a:t>%</a:t>
            </a:r>
            <a:endParaRPr lang="en-F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E65DF9-208C-0797-FF45-9EB915ED3BE0}"/>
              </a:ext>
            </a:extLst>
          </p:cNvPr>
          <p:cNvGrpSpPr/>
          <p:nvPr/>
        </p:nvGrpSpPr>
        <p:grpSpPr>
          <a:xfrm>
            <a:off x="6843828" y="1939131"/>
            <a:ext cx="5009578" cy="2961426"/>
            <a:chOff x="6843828" y="1939131"/>
            <a:chExt cx="5009578" cy="296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F53EE4-2474-DE59-CE55-2D60F3BBF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3828" y="1939131"/>
              <a:ext cx="5009578" cy="296142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FCB43-21C5-ACF3-9CAF-5E3C041B7A7B}"/>
                </a:ext>
              </a:extLst>
            </p:cNvPr>
            <p:cNvSpPr/>
            <p:nvPr/>
          </p:nvSpPr>
          <p:spPr>
            <a:xfrm>
              <a:off x="8406376" y="1939131"/>
              <a:ext cx="764088" cy="28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066CBF-1FB5-A31B-9BE3-C1C7A37F4047}"/>
              </a:ext>
            </a:extLst>
          </p:cNvPr>
          <p:cNvSpPr txBox="1">
            <a:spLocks/>
          </p:cNvSpPr>
          <p:nvPr/>
        </p:nvSpPr>
        <p:spPr>
          <a:xfrm>
            <a:off x="8979569" y="5022000"/>
            <a:ext cx="3761874" cy="320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tradingeconomics.com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26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EEDI / EEXI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7325" y="1988542"/>
            <a:ext cx="10086475" cy="3389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EEDI / EEXI calculation directly considers Rotor Sails as an advantage.</a:t>
            </a:r>
          </a:p>
          <a:p>
            <a:pPr marL="0" indent="0">
              <a:buNone/>
            </a:pPr>
            <a:r>
              <a:rPr lang="en-US" sz="2400" dirty="0"/>
              <a:t>Rotor Sails are considered as an energy saving device.</a:t>
            </a:r>
          </a:p>
          <a:p>
            <a:pPr marL="0" indent="0">
              <a:buNone/>
            </a:pPr>
            <a:r>
              <a:rPr lang="en-US" sz="2400" dirty="0"/>
              <a:t>The calculation guidelines to determine the index improvement are given in MEPC.1-Circ.896.</a:t>
            </a:r>
          </a:p>
          <a:p>
            <a:pPr marL="0" indent="0">
              <a:buNone/>
            </a:pPr>
            <a:r>
              <a:rPr lang="en-US" sz="2400" dirty="0"/>
              <a:t>Exact determination of the index improvement requires detailed an aerodynamic analysis which Norsepower can support with.</a:t>
            </a:r>
          </a:p>
          <a:p>
            <a:pPr marL="0" indent="0">
              <a:buNone/>
            </a:pPr>
            <a:r>
              <a:rPr lang="en-US" sz="2400" dirty="0"/>
              <a:t>An indicative reduction figure is given based on simplified calculation.</a:t>
            </a:r>
            <a:endParaRPr lang="en-FI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F5258-FD31-487E-34DE-EB5ADDD7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82" y="5146358"/>
            <a:ext cx="7209036" cy="14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594C2633-939E-6228-A7A3-C66D71229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35" y="1901825"/>
            <a:ext cx="5317065" cy="398779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D277375-E588-7937-95A1-0501320B79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885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D277375-E588-7937-95A1-0501320B79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8885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52B68-52FA-0B5A-FA6C-68B6458F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here to help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CF9FA-3BCC-A70A-E4DC-01FF362C1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Our sales and tech teams consist</a:t>
            </a:r>
            <a:br>
              <a:rPr lang="en-US" dirty="0"/>
            </a:br>
            <a:r>
              <a:rPr lang="en-US" dirty="0"/>
              <a:t>of leading mechanical sails experts</a:t>
            </a:r>
            <a:br>
              <a:rPr lang="en-US" dirty="0"/>
            </a:br>
            <a:r>
              <a:rPr lang="en-US" dirty="0"/>
              <a:t>and are at your disposal. Please</a:t>
            </a:r>
            <a:br>
              <a:rPr lang="en-US" dirty="0"/>
            </a:br>
            <a:r>
              <a:rPr lang="en-US" dirty="0"/>
              <a:t>contact us if you have any further</a:t>
            </a:r>
            <a:br>
              <a:rPr lang="en-US" dirty="0"/>
            </a:br>
            <a:r>
              <a:rPr lang="en-US" dirty="0"/>
              <a:t>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sales@norsepower.com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very much!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95016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7" y="141458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299" y="2579611"/>
            <a:ext cx="4754526" cy="775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www.norsepower.com</a:t>
            </a: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89F3662-F99A-EF61-B9FB-35EEBBB3B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004952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2" imgW="6937532" imgH="7690625" progId="CorelDRAWStandard.Graphic.23">
                  <p:embed/>
                </p:oleObj>
              </mc:Choice>
              <mc:Fallback>
                <p:oleObj name="CorelDRAW Standard" r:id="rId2" imgW="6937532" imgH="7690625" progId="CorelDRAWStandard.Graphic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89F3662-F99A-EF61-B9FB-35EEBBB3B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99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62FDA14A-3EBC-1A64-D663-691DE37A2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101" y="0"/>
            <a:ext cx="9781450" cy="68580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A985A28-AE06-FB46-AFFD-A68DEA3A7E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89206" y="-1561685"/>
          <a:ext cx="9386902" cy="9981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A985A28-AE06-FB46-AFFD-A68DEA3A7E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9206" y="-1561685"/>
                        <a:ext cx="9386902" cy="9981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6289708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Norsepower is the leading simulator expert on mechanical sails and has the best global wind data sources.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According to our simulations Norsepower Rotor Sails™ will bring substantial benefits on: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83BF"/>
                </a:solidFill>
              </a:rPr>
              <a:t>Operational costs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83BF"/>
                </a:solidFill>
              </a:rPr>
              <a:t>	Environmental impact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83BF"/>
                </a:solidFill>
              </a:rPr>
              <a:t>	Regulatory compliance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This case study provides details on all the above.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962AC-01A6-927D-0C20-948C51371DEF}"/>
              </a:ext>
            </a:extLst>
          </p:cNvPr>
          <p:cNvSpPr txBox="1"/>
          <p:nvPr/>
        </p:nvSpPr>
        <p:spPr>
          <a:xfrm>
            <a:off x="8275123" y="5642342"/>
            <a:ext cx="3694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Norsepower Rotor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Sails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on SC Connector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17688"/>
            <a:ext cx="5137083" cy="239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Norsepower performance simulator has undergone extensive testing on multiple real-life installations with good results.</a:t>
            </a:r>
          </a:p>
          <a:p>
            <a:pPr marL="0" indent="0">
              <a:buNone/>
            </a:pPr>
            <a:r>
              <a:rPr lang="en-US" sz="1600" dirty="0"/>
              <a:t>Simulation based on 20 years of European Union’s Space program wind data, IMO EEDI guidelines, and </a:t>
            </a:r>
          </a:p>
          <a:p>
            <a:pPr marL="0" indent="0">
              <a:buNone/>
            </a:pPr>
            <a:r>
              <a:rPr lang="en-US" sz="1600" b="1" dirty="0"/>
              <a:t>the verified performance results from existing installations.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41C2C-40F9-B04D-A68C-1BDF199F9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7688"/>
            <a:ext cx="5181600" cy="2394095"/>
          </a:xfrm>
        </p:spPr>
        <p:txBody>
          <a:bodyPr/>
          <a:lstStyle/>
          <a:p>
            <a:r>
              <a:rPr lang="en-US" sz="1600" dirty="0"/>
              <a:t>Operational profile and vessel parameters provided by {</a:t>
            </a:r>
            <a:r>
              <a:rPr lang="en-US" sz="1600" dirty="0" err="1"/>
              <a:t>simulationInput.caseStudy.company</a:t>
            </a:r>
            <a:r>
              <a:rPr lang="en-US" sz="1600" dirty="0"/>
              <a:t>}. More details on page 10.</a:t>
            </a:r>
          </a:p>
          <a:p>
            <a:r>
              <a:rPr lang="en-US" sz="1600" dirty="0"/>
              <a:t>Simulations for specified route(s) and Global shipping routes were conducted.</a:t>
            </a:r>
          </a:p>
          <a:p>
            <a:endParaRPr lang="en-FI" dirty="0"/>
          </a:p>
        </p:txBody>
      </p:sp>
      <p:pic>
        <p:nvPicPr>
          <p:cNvPr id="7" name="Content Placeholder 2" descr="A blue light trails on a building&#10;&#10;Description automatically generated with medium confidence">
            <a:extLst>
              <a:ext uri="{FF2B5EF4-FFF2-40B4-BE49-F238E27FC236}">
                <a16:creationId xmlns:a16="http://schemas.microsoft.com/office/drawing/2014/main" id="{42813C83-0782-0588-CD73-1D4A0B28D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69" y="4333668"/>
            <a:ext cx="2511464" cy="1607022"/>
          </a:xfrm>
          <a:prstGeom prst="rect">
            <a:avLst/>
          </a:prstGeom>
        </p:spPr>
      </p:pic>
      <p:pic>
        <p:nvPicPr>
          <p:cNvPr id="13" name="Picture 12" descr="A large ship in the ocean&#10;&#10;Description automatically generated">
            <a:extLst>
              <a:ext uri="{FF2B5EF4-FFF2-40B4-BE49-F238E27FC236}">
                <a16:creationId xmlns:a16="http://schemas.microsoft.com/office/drawing/2014/main" id="{0F7D8C0B-BD34-6D1B-703F-7A5BDC33B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827" y="4333668"/>
            <a:ext cx="2511464" cy="1607022"/>
          </a:xfrm>
          <a:prstGeom prst="rect">
            <a:avLst/>
          </a:prstGeom>
        </p:spPr>
      </p:pic>
      <p:pic>
        <p:nvPicPr>
          <p:cNvPr id="17" name="Picture 16" descr="A blue earth with dots and lines&#10;&#10;Description automatically generated">
            <a:extLst>
              <a:ext uri="{FF2B5EF4-FFF2-40B4-BE49-F238E27FC236}">
                <a16:creationId xmlns:a16="http://schemas.microsoft.com/office/drawing/2014/main" id="{2F9BD0C3-D58C-CB94-09E9-8044D72C7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564" y="4333668"/>
            <a:ext cx="2857123" cy="16070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400C30-190E-181D-2415-88957DDDFEDE}"/>
              </a:ext>
            </a:extLst>
          </p:cNvPr>
          <p:cNvSpPr txBox="1"/>
          <p:nvPr/>
        </p:nvSpPr>
        <p:spPr>
          <a:xfrm>
            <a:off x="1250564" y="5604310"/>
            <a:ext cx="2857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2014" panose="020B0504020202020204" pitchFamily="34" charset="0"/>
                <a:ea typeface="DIN 2014" panose="020B0504020202020204" pitchFamily="34" charset="0"/>
              </a:rPr>
              <a:t>High-quality real-life data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00926B-4C59-0282-31BA-2D8C6B37F845}"/>
              </a:ext>
            </a:extLst>
          </p:cNvPr>
          <p:cNvSpPr txBox="1"/>
          <p:nvPr/>
        </p:nvSpPr>
        <p:spPr>
          <a:xfrm>
            <a:off x="4764069" y="5604310"/>
            <a:ext cx="251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Advanced simulations</a:t>
            </a:r>
            <a:endParaRPr lang="en-GB" sz="16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9DC1E-19B4-69D7-4EFB-9FCC68AEEBAC}"/>
              </a:ext>
            </a:extLst>
          </p:cNvPr>
          <p:cNvSpPr txBox="1"/>
          <p:nvPr/>
        </p:nvSpPr>
        <p:spPr>
          <a:xfrm>
            <a:off x="8026827" y="5604310"/>
            <a:ext cx="251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Predicted results in reality</a:t>
            </a:r>
            <a:endParaRPr lang="en-GB" sz="16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C0A77B-86D3-F647-7A11-638F6A771ED2}"/>
              </a:ext>
            </a:extLst>
          </p:cNvPr>
          <p:cNvSpPr txBox="1"/>
          <p:nvPr/>
        </p:nvSpPr>
        <p:spPr>
          <a:xfrm>
            <a:off x="4133832" y="4672425"/>
            <a:ext cx="6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DIN 2014" panose="020B0504020202020204" pitchFamily="34" charset="0"/>
                <a:ea typeface="DIN 2014" panose="020B0504020202020204" pitchFamily="34" charset="0"/>
              </a:rPr>
              <a:t>+</a:t>
            </a:r>
            <a:endParaRPr lang="en-GB" sz="60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421E1-6F55-39C8-AD17-70E1B4C91D29}"/>
              </a:ext>
            </a:extLst>
          </p:cNvPr>
          <p:cNvSpPr txBox="1"/>
          <p:nvPr/>
        </p:nvSpPr>
        <p:spPr>
          <a:xfrm>
            <a:off x="7369314" y="4672425"/>
            <a:ext cx="6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DIN 2014" panose="020B0504020202020204" pitchFamily="34" charset="0"/>
                <a:ea typeface="DIN 2014" panose="020B0504020202020204" pitchFamily="34" charset="0"/>
              </a:rPr>
              <a:t>=</a:t>
            </a:r>
            <a:endParaRPr lang="en-GB" sz="60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simulationResults.chart_bestFuelSavings}">
            <a:extLst>
              <a:ext uri="{FF2B5EF4-FFF2-40B4-BE49-F238E27FC236}">
                <a16:creationId xmlns:a16="http://schemas.microsoft.com/office/drawing/2014/main" id="{62FDA14A-3EBC-1A64-D663-691DE37A2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317" y="1495410"/>
            <a:ext cx="5536049" cy="5146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The expected capex for the proposed configuration is {</a:t>
            </a:r>
            <a:r>
              <a:rPr lang="en-US" sz="2000" dirty="0" err="1"/>
              <a:t>simulationResults.rotorSailsSummary.sumPrice</a:t>
            </a:r>
            <a:r>
              <a:rPr lang="en-US" sz="2000" dirty="0"/>
              <a:t> | toFixed:0 | </a:t>
            </a:r>
            <a:r>
              <a:rPr lang="en-US" sz="2000" dirty="0" err="1"/>
              <a:t>thousandsSeparator</a:t>
            </a:r>
            <a:r>
              <a:rPr lang="en-US" sz="2000" dirty="0"/>
              <a:t>} USD.</a:t>
            </a:r>
          </a:p>
          <a:p>
            <a:pPr marL="0" indent="0">
              <a:buNone/>
            </a:pPr>
            <a:r>
              <a:rPr lang="en-US" sz="2400" dirty="0"/>
              <a:t>The expected annual fuel savings are up to {</a:t>
            </a:r>
            <a:r>
              <a:rPr lang="en-US" sz="2400" dirty="0" err="1"/>
              <a:t>simulationResults.maxAnnualFuelSavingsInTons</a:t>
            </a:r>
            <a:r>
              <a:rPr lang="en-US" sz="2400" dirty="0"/>
              <a:t> | toFixed:0 } tons.</a:t>
            </a:r>
          </a:p>
          <a:p>
            <a:r>
              <a:rPr lang="en-US" sz="2400" dirty="0"/>
              <a:t>Operational cost savings up to {</a:t>
            </a:r>
            <a:r>
              <a:rPr lang="en-US" sz="2400" dirty="0" err="1"/>
              <a:t>simulationResults.maxFuelPrice</a:t>
            </a:r>
            <a:r>
              <a:rPr lang="en-US" sz="2400" dirty="0"/>
              <a:t> | toNearest:1000 | </a:t>
            </a:r>
            <a:r>
              <a:rPr lang="en-US" sz="2400"/>
              <a:t>thousandsSeparator} </a:t>
            </a:r>
            <a:r>
              <a:rPr lang="en-US" sz="2400" dirty="0"/>
              <a:t>USD per year.</a:t>
            </a:r>
          </a:p>
          <a:p>
            <a:pPr marL="0" indent="0">
              <a:buNone/>
            </a:pPr>
            <a:r>
              <a:rPr lang="en-US" sz="2000" dirty="0"/>
              <a:t>Payback period of {</a:t>
            </a:r>
            <a:r>
              <a:rPr lang="en-US" sz="2000" dirty="0" err="1"/>
              <a:t>simulationResults</a:t>
            </a:r>
            <a:r>
              <a:rPr lang="en-US" sz="2000" dirty="0"/>
              <a:t>. </a:t>
            </a:r>
            <a:r>
              <a:rPr lang="en-US" sz="2000" dirty="0" err="1"/>
              <a:t>paybackPeriodYears</a:t>
            </a:r>
            <a:r>
              <a:rPr lang="en-US" sz="2000" dirty="0"/>
              <a:t>} years.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490805-383F-6D88-A398-DD2D5920DC7C}"/>
              </a:ext>
            </a:extLst>
          </p:cNvPr>
          <p:cNvSpPr/>
          <p:nvPr/>
        </p:nvSpPr>
        <p:spPr>
          <a:xfrm>
            <a:off x="9884664" y="813595"/>
            <a:ext cx="479220" cy="278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9093A0-0AD2-8193-115B-C0A8A7088B4C}"/>
              </a:ext>
            </a:extLst>
          </p:cNvPr>
          <p:cNvCxnSpPr>
            <a:cxnSpLocks/>
          </p:cNvCxnSpPr>
          <p:nvPr/>
        </p:nvCxnSpPr>
        <p:spPr>
          <a:xfrm>
            <a:off x="9884664" y="1106251"/>
            <a:ext cx="4792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EB1339-DFF1-3442-EF19-68B883F60699}"/>
              </a:ext>
            </a:extLst>
          </p:cNvPr>
          <p:cNvSpPr txBox="1"/>
          <p:nvPr/>
        </p:nvSpPr>
        <p:spPr>
          <a:xfrm>
            <a:off x="10441491" y="698608"/>
            <a:ext cx="1271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incl. carbon price</a:t>
            </a:r>
            <a:endParaRPr lang="en-US" sz="1100" dirty="0"/>
          </a:p>
          <a:p>
            <a:endParaRPr lang="en-US" sz="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en-US" sz="1100" dirty="0">
                <a:latin typeface="DIN 2014" panose="020B0504020202020204" pitchFamily="34" charset="0"/>
                <a:ea typeface="DIN 2014" panose="020B0504020202020204" pitchFamily="34" charset="0"/>
              </a:rPr>
              <a:t>fuel only</a:t>
            </a:r>
            <a:endParaRPr lang="en-FI" sz="11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8AF05-942B-E11C-7ED0-735ACA209505}"/>
              </a:ext>
            </a:extLst>
          </p:cNvPr>
          <p:cNvSpPr txBox="1"/>
          <p:nvPr/>
        </p:nvSpPr>
        <p:spPr>
          <a:xfrm>
            <a:off x="9843268" y="423372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 2014" panose="020B0504020202020204" pitchFamily="34" charset="0"/>
                <a:ea typeface="DIN 2014" panose="020B0504020202020204" pitchFamily="34" charset="0"/>
              </a:rPr>
              <a:t>Fuel price scenarios:</a:t>
            </a:r>
            <a:endParaRPr lang="en-FI" sz="12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DFC0-8E47-48DF-9339-39539B39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Suggested configuration with</a:t>
            </a:r>
            <a:br>
              <a:rPr lang="en-GB" altLang="en-US" dirty="0">
                <a:ea typeface="ＭＳ Ｐゴシック" pitchFamily="34" charset="-128"/>
                <a:cs typeface="Century Gothic" pitchFamily="34" charset="0"/>
              </a:rPr>
            </a:br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Norsepower Rotor Sails™</a:t>
            </a:r>
            <a:endParaRPr lang="en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A1D1-B020-4140-DEFB-BC471F568D84}"/>
              </a:ext>
            </a:extLst>
          </p:cNvPr>
          <p:cNvSpPr txBox="1"/>
          <p:nvPr/>
        </p:nvSpPr>
        <p:spPr>
          <a:xfrm>
            <a:off x="1035118" y="6134852"/>
            <a:ext cx="1012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{#simulationInput.caseStudy.rotorSails}{amountText} {height}m x {diameter}m 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Sail™</a:t>
            </a:r>
            <a:endParaRPr lang="en-FI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{#simulationInput.caseStudy.rotorSails}{amountText} {height}m x {diameter}m </a:t>
            </a:r>
            <a:r>
              <a:rPr lang="en-US" sz="1400" dirty="0" err="1"/>
              <a:t>Norsepower</a:t>
            </a:r>
            <a:r>
              <a:rPr lang="en-US" sz="1400" dirty="0"/>
              <a:t> Rotor Sails</a:t>
            </a:r>
            <a:r>
              <a:rPr lang="en-GB" altLang="en-US" sz="1400" dirty="0">
                <a:ea typeface="ＭＳ Ｐゴシック" pitchFamily="34" charset="-128"/>
                <a:cs typeface="Century Gothic" pitchFamily="34" charset="0"/>
              </a:rPr>
              <a:t>™ on </a:t>
            </a:r>
            <a:r>
              <a:rPr lang="en-US" sz="1400" dirty="0"/>
              <a:t>{type} foundations{/</a:t>
            </a:r>
            <a:r>
              <a:rPr lang="en-US" sz="1400" dirty="0" err="1"/>
              <a:t>simulationInput.caseStudy.rotorSails</a:t>
            </a:r>
            <a:r>
              <a:rPr lang="en-US" sz="1400" dirty="0"/>
              <a:t>}.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Weight, space, stability and load carrying structures to be checked.</a:t>
            </a:r>
          </a:p>
          <a:p>
            <a:endParaRPr lang="en-US" sz="1400" dirty="0"/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Ship length: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.length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Beam: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simulationInput.ship.width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Laden draft: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simulationInput.ship.ladenDraft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Ballast draft: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.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ballastDraft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Installation height: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.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installationHeight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 behind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6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5290-C065-41A5-BF34-D68E6D6B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Parameters used in the simulations</a:t>
            </a:r>
            <a:endParaRPr lang="en-FI" dirty="0"/>
          </a:p>
        </p:txBody>
      </p:sp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223522" y="1825622"/>
            <a:ext cx="5063604" cy="4351339"/>
          </a:xfrm>
        </p:spPr>
      </p:pic>
      <p:graphicFrame>
        <p:nvGraphicFramePr>
          <p:cNvPr id="5" name="simParams_field">
            <a:extLst>
              <a:ext uri="{FF2B5EF4-FFF2-40B4-BE49-F238E27FC236}">
                <a16:creationId xmlns:a16="http://schemas.microsoft.com/office/drawing/2014/main" id="{2F49E04E-4853-4C71-82C0-D6562FF3D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56899"/>
              </p:ext>
            </p:extLst>
          </p:nvPr>
        </p:nvGraphicFramePr>
        <p:xfrm>
          <a:off x="1339419" y="1618012"/>
          <a:ext cx="3538342" cy="1964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</a:t>
                      </a:r>
                      <a:r>
                        <a:rPr lang="en-GB" sz="1500" dirty="0"/>
                        <a:t>.</a:t>
                      </a:r>
                      <a:r>
                        <a:rPr lang="en-US" sz="15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ship</a:t>
                      </a:r>
                      <a:r>
                        <a:rPr lang="en-GB" sz="1500" dirty="0"/>
                        <a:t>.</a:t>
                      </a:r>
                      <a:r>
                        <a:rPr lang="en-US" sz="15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propulsionEfficiency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toFixed:1) * 100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simulationInput.caseStudy.timeAtSeaRatio</a:t>
                      </a:r>
                      <a:r>
                        <a:rPr lang="en-GB" sz="1500" dirty="0"/>
                        <a:t> | </a:t>
                      </a:r>
                      <a:r>
                        <a:rPr lang="en-GB" sz="1500" err="1"/>
                        <a:t>toNearest</a:t>
                      </a:r>
                      <a:r>
                        <a:rPr lang="en-GB" sz="1500"/>
                        <a:t>:0.05) </a:t>
                      </a:r>
                      <a:r>
                        <a:rPr lang="en-GB" sz="1500" dirty="0"/>
                        <a:t>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  <a:endParaRPr lang="fi-FI" sz="15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ladenServiceSpeed | toFixed:1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ballast [knots] </a:t>
                      </a:r>
                      <a:endParaRPr lang="fi-FI" sz="15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ballastServiceSpeed | toFixed:1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Installation height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 installationHeight | toFixed:1}</a:t>
                      </a:r>
                      <a:endParaRPr lang="en-FI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Laden draft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{simulationInput.ship.ladenDraft | toFixed:1}</a:t>
                      </a:r>
                      <a:endParaRPr lang="en-US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Ballast draft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 ballastDraft | toFixed:1}</a:t>
                      </a: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273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laden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{</a:t>
                      </a:r>
                      <a:r>
                        <a:rPr lang="en-GB" sz="1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simulationInput</a:t>
                      </a:r>
                      <a:r>
                        <a:rPr lang="en-GB" sz="1500"/>
                        <a:t>.ship.</a:t>
                      </a:r>
                      <a:r>
                        <a:rPr lang="nl-BE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 | toFixed:0</a:t>
                      </a:r>
                      <a:r>
                        <a:rPr lang="en-GB" sz="1500"/>
                        <a:t>}</a:t>
                      </a:r>
                      <a:endParaRPr lang="en-GB" sz="1500" dirty="0"/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9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{simulationInput.ship.</a:t>
                      </a:r>
                      <a:r>
                        <a:rPr lang="nl-BE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ballastServicePower | toFixed:0</a:t>
                      </a:r>
                      <a:r>
                        <a:rPr lang="en-GB" sz="1500"/>
                        <a:t>}</a:t>
                      </a:r>
                      <a:endParaRPr lang="en-GB" sz="1500" dirty="0"/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 dirty="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sfoc | toFixed:0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normal template 2023-02-01 JPe10.pptx" id="{93CC429C-2719-419E-987E-8F5ACD2B3A91}" vid="{7E291F3E-5736-4ADD-AB0E-43C407761A63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6378</TotalTime>
  <Words>3085</Words>
  <Application>Microsoft Macintosh PowerPoint</Application>
  <PresentationFormat>Widescreen</PresentationFormat>
  <Paragraphs>292</Paragraphs>
  <Slides>36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ＭＳ Ｐゴシック</vt:lpstr>
      <vt:lpstr>-apple-system</vt:lpstr>
      <vt:lpstr>Arial</vt:lpstr>
      <vt:lpstr>Calibri</vt:lpstr>
      <vt:lpstr>Cambria Math</vt:lpstr>
      <vt:lpstr>DIN 2014</vt:lpstr>
      <vt:lpstr>DokChampa</vt:lpstr>
      <vt:lpstr>Kobenhavn Sans Black</vt:lpstr>
      <vt:lpstr>Marine Regular</vt:lpstr>
      <vt:lpstr>Titillium Web</vt:lpstr>
      <vt:lpstr>ui-monospace</vt:lpstr>
      <vt:lpstr>Wingdings</vt:lpstr>
      <vt:lpstr>Office Theme</vt:lpstr>
      <vt:lpstr>1_Office Theme</vt:lpstr>
      <vt:lpstr>CorelDRAW Standard</vt:lpstr>
      <vt:lpstr>Case study for a  Norsepower Rotor Sails™ for {simulationInput.caseStudy.company} / {simulationInput.ship.name}  </vt:lpstr>
      <vt:lpstr>Contents</vt:lpstr>
      <vt:lpstr>Executive Summary</vt:lpstr>
      <vt:lpstr>Executive Summary</vt:lpstr>
      <vt:lpstr>Executive Summary</vt:lpstr>
      <vt:lpstr>Executive Summary</vt:lpstr>
      <vt:lpstr>Suggested configuration with Norsepower Rotor Sails™</vt:lpstr>
      <vt:lpstr>Input</vt:lpstr>
      <vt:lpstr>Parameters used in the simulations</vt:lpstr>
      <vt:lpstr>Norsepower Rotor Sail™ Polar diagram</vt:lpstr>
      <vt:lpstr>Results in detail</vt:lpstr>
      <vt:lpstr>Savings vary along the different legs of route: {name}</vt:lpstr>
      <vt:lpstr>Results in detail</vt:lpstr>
      <vt:lpstr>Considerable annual fuel savings and CO2 reduction</vt:lpstr>
      <vt:lpstr>Considerable annual fuel savings and CO2 reduction</vt:lpstr>
      <vt:lpstr>FuelEU Maritime regulatory benefit (1/2)</vt:lpstr>
      <vt:lpstr>FuelEU Maritime regulatory benefit (2/2)</vt:lpstr>
      <vt:lpstr>Indicative pricing &amp; business case</vt:lpstr>
      <vt:lpstr>Indicative pricing of the following Norsepower Rotor Sails™:</vt:lpstr>
      <vt:lpstr>Other project costs (Not in Norsepower scope of supply)</vt:lpstr>
      <vt:lpstr>Norsepower Rotor Sails™ save even more in high fuel cost scenarios</vt:lpstr>
      <vt:lpstr>Energy efficiency regulation</vt:lpstr>
      <vt:lpstr>EEDI / EEXI</vt:lpstr>
      <vt:lpstr>Other regulation (CII, FuelEU, ETS, ..)</vt:lpstr>
      <vt:lpstr>Suggested next steps </vt:lpstr>
      <vt:lpstr>Considerable upside with Voyage Optimization</vt:lpstr>
      <vt:lpstr>Suggested next steps </vt:lpstr>
      <vt:lpstr>Thank you {simulationInput.caseStudy.company} !</vt:lpstr>
      <vt:lpstr>Appendix: Input data and performance simulations explained</vt:lpstr>
      <vt:lpstr>Norsepower Rotor Sails™ science: Magnus effect</vt:lpstr>
      <vt:lpstr>Accurate &amp; proven simulation method</vt:lpstr>
      <vt:lpstr>Simulation and wind data</vt:lpstr>
      <vt:lpstr>Business case calculation</vt:lpstr>
      <vt:lpstr>EEDI / EEXI</vt:lpstr>
      <vt:lpstr>We are here to help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Sam Geens</cp:lastModifiedBy>
  <cp:revision>437</cp:revision>
  <dcterms:created xsi:type="dcterms:W3CDTF">2023-04-17T14:15:07Z</dcterms:created>
  <dcterms:modified xsi:type="dcterms:W3CDTF">2025-02-14T12:59:39Z</dcterms:modified>
</cp:coreProperties>
</file>