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28"/>
  </p:notesMasterIdLst>
  <p:sldIdLst>
    <p:sldId id="666" r:id="rId2"/>
    <p:sldId id="667" r:id="rId3"/>
    <p:sldId id="668" r:id="rId4"/>
    <p:sldId id="669" r:id="rId5"/>
    <p:sldId id="704" r:id="rId6"/>
    <p:sldId id="671" r:id="rId7"/>
    <p:sldId id="672" r:id="rId8"/>
    <p:sldId id="673" r:id="rId9"/>
    <p:sldId id="674" r:id="rId10"/>
    <p:sldId id="675" r:id="rId11"/>
    <p:sldId id="677" r:id="rId12"/>
    <p:sldId id="678" r:id="rId13"/>
    <p:sldId id="679" r:id="rId14"/>
    <p:sldId id="680" r:id="rId15"/>
    <p:sldId id="703" r:id="rId16"/>
    <p:sldId id="695" r:id="rId17"/>
    <p:sldId id="682" r:id="rId18"/>
    <p:sldId id="696" r:id="rId19"/>
    <p:sldId id="686" r:id="rId20"/>
    <p:sldId id="684" r:id="rId21"/>
    <p:sldId id="298" r:id="rId22"/>
    <p:sldId id="685" r:id="rId23"/>
    <p:sldId id="697" r:id="rId24"/>
    <p:sldId id="691" r:id="rId25"/>
    <p:sldId id="702" r:id="rId26"/>
    <p:sldId id="6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6CC811-985B-39B1-6ED9-72421B2D605C}" name="Marcus Sannholm" initials="MS" userId="S::marcus.sannholm@norsepower.com::f138b8f7-8853-4ef7-8311-13c23e0c2cbd" providerId="AD"/>
  <p188:author id="{AE93318E-1FEA-05A8-9920-BA686C204265}" name="Severi Sarsila" initials="SS" userId="S::severi.sarsila@norsepower.com::138f6a32-35c8-4061-8f62-02f637d0c954" providerId="AD"/>
  <p188:author id="{3FD7C390-9092-7225-DC5A-BC0A0659183C}" name="Sam Geens" initials="SG" userId="6ad8ba26055d599b" providerId="Windows Live"/>
  <p188:author id="{4CCA0DEB-CE00-176F-A069-D9E27C16D680}" name="Ville Paakkari" initials="VP" userId="Ville Paakkari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B8EEF2"/>
    <a:srgbClr val="000000"/>
    <a:srgbClr val="59C9DD"/>
    <a:srgbClr val="0083BF"/>
    <a:srgbClr val="3435AE"/>
    <a:srgbClr val="C95CC6"/>
    <a:srgbClr val="37E328"/>
    <a:srgbClr val="EBDA33"/>
    <a:srgbClr val="D01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24C71C-A130-4E20-BD44-AF00B9A3B8E4}" v="15" dt="2025-11-30T15:17:38.0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–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–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–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2000" autoAdjust="0"/>
  </p:normalViewPr>
  <p:slideViewPr>
    <p:cSldViewPr snapToGrid="0">
      <p:cViewPr varScale="1">
        <p:scale>
          <a:sx n="32" d="100"/>
          <a:sy n="32" d="100"/>
        </p:scale>
        <p:origin x="20" y="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Bravo" userId="9231e3c9-a4cd-4882-81b4-d19c2e49efe8" providerId="ADAL" clId="{D2BCF540-F9C9-4807-8F89-119DE3AA2009}"/>
    <pc:docChg chg="undo custSel modSld">
      <pc:chgData name="Victor Bravo" userId="9231e3c9-a4cd-4882-81b4-d19c2e49efe8" providerId="ADAL" clId="{D2BCF540-F9C9-4807-8F89-119DE3AA2009}" dt="2025-11-30T15:18:12.942" v="369" actId="1076"/>
      <pc:docMkLst>
        <pc:docMk/>
      </pc:docMkLst>
      <pc:sldChg chg="modSp mod">
        <pc:chgData name="Victor Bravo" userId="9231e3c9-a4cd-4882-81b4-d19c2e49efe8" providerId="ADAL" clId="{D2BCF540-F9C9-4807-8F89-119DE3AA2009}" dt="2025-11-29T13:55:52.295" v="23" actId="1076"/>
        <pc:sldMkLst>
          <pc:docMk/>
          <pc:sldMk cId="4017864947" sldId="666"/>
        </pc:sldMkLst>
        <pc:spChg chg="mod">
          <ac:chgData name="Victor Bravo" userId="9231e3c9-a4cd-4882-81b4-d19c2e49efe8" providerId="ADAL" clId="{D2BCF540-F9C9-4807-8F89-119DE3AA2009}" dt="2025-11-29T13:55:41.742" v="20" actId="1076"/>
          <ac:spMkLst>
            <pc:docMk/>
            <pc:sldMk cId="4017864947" sldId="666"/>
            <ac:spMk id="2" creationId="{0D1C94CF-658F-F416-D66A-E15CA4D707C4}"/>
          </ac:spMkLst>
        </pc:spChg>
        <pc:spChg chg="mod">
          <ac:chgData name="Victor Bravo" userId="9231e3c9-a4cd-4882-81b4-d19c2e49efe8" providerId="ADAL" clId="{D2BCF540-F9C9-4807-8F89-119DE3AA2009}" dt="2025-11-29T13:55:52.295" v="23" actId="1076"/>
          <ac:spMkLst>
            <pc:docMk/>
            <pc:sldMk cId="4017864947" sldId="666"/>
            <ac:spMk id="3" creationId="{E12A64A0-16A9-ED4F-7350-22DD33AFE99F}"/>
          </ac:spMkLst>
        </pc:spChg>
        <pc:spChg chg="mod">
          <ac:chgData name="Victor Bravo" userId="9231e3c9-a4cd-4882-81b4-d19c2e49efe8" providerId="ADAL" clId="{D2BCF540-F9C9-4807-8F89-119DE3AA2009}" dt="2025-11-29T13:55:47.687" v="21" actId="1076"/>
          <ac:spMkLst>
            <pc:docMk/>
            <pc:sldMk cId="4017864947" sldId="666"/>
            <ac:spMk id="5" creationId="{EFFB7492-AF01-615B-88FE-87F65F707505}"/>
          </ac:spMkLst>
        </pc:spChg>
      </pc:sldChg>
      <pc:sldChg chg="addSp delSp modSp mod">
        <pc:chgData name="Victor Bravo" userId="9231e3c9-a4cd-4882-81b4-d19c2e49efe8" providerId="ADAL" clId="{D2BCF540-F9C9-4807-8F89-119DE3AA2009}" dt="2025-11-30T15:16:07.679" v="341" actId="478"/>
        <pc:sldMkLst>
          <pc:docMk/>
          <pc:sldMk cId="1801614363" sldId="668"/>
        </pc:sldMkLst>
        <pc:spChg chg="mod ord">
          <ac:chgData name="Victor Bravo" userId="9231e3c9-a4cd-4882-81b4-d19c2e49efe8" providerId="ADAL" clId="{D2BCF540-F9C9-4807-8F89-119DE3AA2009}" dt="2025-11-30T15:16:00.697" v="339" actId="1076"/>
          <ac:spMkLst>
            <pc:docMk/>
            <pc:sldMk cId="1801614363" sldId="668"/>
            <ac:spMk id="2" creationId="{7665352E-7AF4-43E5-B0CB-8DF280EC9598}"/>
          </ac:spMkLst>
        </pc:spChg>
        <pc:spChg chg="add del mod ord">
          <ac:chgData name="Victor Bravo" userId="9231e3c9-a4cd-4882-81b4-d19c2e49efe8" providerId="ADAL" clId="{D2BCF540-F9C9-4807-8F89-119DE3AA2009}" dt="2025-11-30T15:16:07.679" v="341" actId="478"/>
          <ac:spMkLst>
            <pc:docMk/>
            <pc:sldMk cId="1801614363" sldId="668"/>
            <ac:spMk id="4" creationId="{1CE2244D-3394-D15C-64B2-65B99B013C07}"/>
          </ac:spMkLst>
        </pc:spChg>
      </pc:sldChg>
      <pc:sldChg chg="modSp mod">
        <pc:chgData name="Victor Bravo" userId="9231e3c9-a4cd-4882-81b4-d19c2e49efe8" providerId="ADAL" clId="{D2BCF540-F9C9-4807-8F89-119DE3AA2009}" dt="2025-11-29T14:06:57.198" v="264" actId="20577"/>
        <pc:sldMkLst>
          <pc:docMk/>
          <pc:sldMk cId="3978836144" sldId="671"/>
        </pc:sldMkLst>
        <pc:spChg chg="mod">
          <ac:chgData name="Victor Bravo" userId="9231e3c9-a4cd-4882-81b4-d19c2e49efe8" providerId="ADAL" clId="{D2BCF540-F9C9-4807-8F89-119DE3AA2009}" dt="2025-11-29T14:06:57.198" v="264" actId="20577"/>
          <ac:spMkLst>
            <pc:docMk/>
            <pc:sldMk cId="3978836144" sldId="671"/>
            <ac:spMk id="2" creationId="{493916FA-1654-4572-943C-F7E1CC3BC7C2}"/>
          </ac:spMkLst>
        </pc:spChg>
      </pc:sldChg>
      <pc:sldChg chg="addSp delSp modSp mod">
        <pc:chgData name="Victor Bravo" userId="9231e3c9-a4cd-4882-81b4-d19c2e49efe8" providerId="ADAL" clId="{D2BCF540-F9C9-4807-8F89-119DE3AA2009}" dt="2025-11-30T15:16:38.986" v="346" actId="478"/>
        <pc:sldMkLst>
          <pc:docMk/>
          <pc:sldMk cId="3149681581" sldId="672"/>
        </pc:sldMkLst>
        <pc:spChg chg="mod ord">
          <ac:chgData name="Victor Bravo" userId="9231e3c9-a4cd-4882-81b4-d19c2e49efe8" providerId="ADAL" clId="{D2BCF540-F9C9-4807-8F89-119DE3AA2009}" dt="2025-11-30T15:16:34.796" v="345" actId="167"/>
          <ac:spMkLst>
            <pc:docMk/>
            <pc:sldMk cId="3149681581" sldId="672"/>
            <ac:spMk id="3" creationId="{107859B1-A290-1806-8F70-CED60065C1AE}"/>
          </ac:spMkLst>
        </pc:spChg>
        <pc:spChg chg="add mod">
          <ac:chgData name="Victor Bravo" userId="9231e3c9-a4cd-4882-81b4-d19c2e49efe8" providerId="ADAL" clId="{D2BCF540-F9C9-4807-8F89-119DE3AA2009}" dt="2025-11-30T15:14:36.703" v="325"/>
          <ac:spMkLst>
            <pc:docMk/>
            <pc:sldMk cId="3149681581" sldId="672"/>
            <ac:spMk id="4" creationId="{FC531581-FE9C-1F34-3001-DDEC964C35CE}"/>
          </ac:spMkLst>
        </pc:spChg>
        <pc:spChg chg="add del mod ord">
          <ac:chgData name="Victor Bravo" userId="9231e3c9-a4cd-4882-81b4-d19c2e49efe8" providerId="ADAL" clId="{D2BCF540-F9C9-4807-8F89-119DE3AA2009}" dt="2025-11-30T15:16:38.986" v="346" actId="478"/>
          <ac:spMkLst>
            <pc:docMk/>
            <pc:sldMk cId="3149681581" sldId="672"/>
            <ac:spMk id="5" creationId="{A65A297C-9355-DC28-878E-52FBD593CAD0}"/>
          </ac:spMkLst>
        </pc:spChg>
        <pc:spChg chg="mod">
          <ac:chgData name="Victor Bravo" userId="9231e3c9-a4cd-4882-81b4-d19c2e49efe8" providerId="ADAL" clId="{D2BCF540-F9C9-4807-8F89-119DE3AA2009}" dt="2025-11-29T12:41:21.563" v="1" actId="20577"/>
          <ac:spMkLst>
            <pc:docMk/>
            <pc:sldMk cId="3149681581" sldId="672"/>
            <ac:spMk id="11" creationId="{FEDA2FC9-C35C-CEE7-6A14-D6375183216F}"/>
          </ac:spMkLst>
        </pc:spChg>
      </pc:sldChg>
      <pc:sldChg chg="addSp delSp modSp mod">
        <pc:chgData name="Victor Bravo" userId="9231e3c9-a4cd-4882-81b4-d19c2e49efe8" providerId="ADAL" clId="{D2BCF540-F9C9-4807-8F89-119DE3AA2009}" dt="2025-11-30T15:17:07.582" v="353" actId="1035"/>
        <pc:sldMkLst>
          <pc:docMk/>
          <pc:sldMk cId="3449871117" sldId="673"/>
        </pc:sldMkLst>
        <pc:spChg chg="add del mod">
          <ac:chgData name="Victor Bravo" userId="9231e3c9-a4cd-4882-81b4-d19c2e49efe8" providerId="ADAL" clId="{D2BCF540-F9C9-4807-8F89-119DE3AA2009}" dt="2025-11-30T15:16:43.749" v="347" actId="478"/>
          <ac:spMkLst>
            <pc:docMk/>
            <pc:sldMk cId="3449871117" sldId="673"/>
            <ac:spMk id="2" creationId="{70B0007B-1DB0-D067-B94E-7A992C1A6AB4}"/>
          </ac:spMkLst>
        </pc:spChg>
        <pc:spChg chg="mod ord">
          <ac:chgData name="Victor Bravo" userId="9231e3c9-a4cd-4882-81b4-d19c2e49efe8" providerId="ADAL" clId="{D2BCF540-F9C9-4807-8F89-119DE3AA2009}" dt="2025-11-30T15:17:07.582" v="353" actId="1035"/>
          <ac:spMkLst>
            <pc:docMk/>
            <pc:sldMk cId="3449871117" sldId="673"/>
            <ac:spMk id="3" creationId="{5E6BDB62-333D-6568-26B7-1C09845F8FC4}"/>
          </ac:spMkLst>
        </pc:spChg>
        <pc:spChg chg="add del mod">
          <ac:chgData name="Victor Bravo" userId="9231e3c9-a4cd-4882-81b4-d19c2e49efe8" providerId="ADAL" clId="{D2BCF540-F9C9-4807-8F89-119DE3AA2009}" dt="2025-11-30T15:17:05.132" v="352" actId="478"/>
          <ac:spMkLst>
            <pc:docMk/>
            <pc:sldMk cId="3449871117" sldId="673"/>
            <ac:spMk id="5" creationId="{3CFA5435-F26E-98F3-6605-9A4A33460A82}"/>
          </ac:spMkLst>
        </pc:spChg>
        <pc:graphicFrameChg chg="mod modGraphic">
          <ac:chgData name="Victor Bravo" userId="9231e3c9-a4cd-4882-81b4-d19c2e49efe8" providerId="ADAL" clId="{D2BCF540-F9C9-4807-8F89-119DE3AA2009}" dt="2025-11-29T12:42:34.239" v="9" actId="1076"/>
          <ac:graphicFrameMkLst>
            <pc:docMk/>
            <pc:sldMk cId="3449871117" sldId="673"/>
            <ac:graphicFrameMk id="4" creationId="{3C9AD59F-91E6-8444-5C49-2766C73495C5}"/>
          </ac:graphicFrameMkLst>
        </pc:graphicFrameChg>
        <pc:picChg chg="mod">
          <ac:chgData name="Victor Bravo" userId="9231e3c9-a4cd-4882-81b4-d19c2e49efe8" providerId="ADAL" clId="{D2BCF540-F9C9-4807-8F89-119DE3AA2009}" dt="2025-11-29T12:42:03.136" v="7" actId="1076"/>
          <ac:picMkLst>
            <pc:docMk/>
            <pc:sldMk cId="3449871117" sldId="673"/>
            <ac:picMk id="10" creationId="{F22B8FBE-CA5B-3B9E-12E2-10D1DB875EEC}"/>
          </ac:picMkLst>
        </pc:picChg>
      </pc:sldChg>
      <pc:sldChg chg="addSp modSp mod">
        <pc:chgData name="Victor Bravo" userId="9231e3c9-a4cd-4882-81b4-d19c2e49efe8" providerId="ADAL" clId="{D2BCF540-F9C9-4807-8F89-119DE3AA2009}" dt="2025-11-30T15:17:12.856" v="354"/>
        <pc:sldMkLst>
          <pc:docMk/>
          <pc:sldMk cId="476761103" sldId="675"/>
        </pc:sldMkLst>
        <pc:spChg chg="mod">
          <ac:chgData name="Victor Bravo" userId="9231e3c9-a4cd-4882-81b4-d19c2e49efe8" providerId="ADAL" clId="{D2BCF540-F9C9-4807-8F89-119DE3AA2009}" dt="2025-11-29T13:57:03.287" v="65" actId="20577"/>
          <ac:spMkLst>
            <pc:docMk/>
            <pc:sldMk cId="476761103" sldId="675"/>
            <ac:spMk id="5" creationId="{07E9F9DF-537C-4034-EB03-C683A4BCD281}"/>
          </ac:spMkLst>
        </pc:spChg>
        <pc:spChg chg="add mod">
          <ac:chgData name="Victor Bravo" userId="9231e3c9-a4cd-4882-81b4-d19c2e49efe8" providerId="ADAL" clId="{D2BCF540-F9C9-4807-8F89-119DE3AA2009}" dt="2025-11-30T15:17:12.856" v="354"/>
          <ac:spMkLst>
            <pc:docMk/>
            <pc:sldMk cId="476761103" sldId="675"/>
            <ac:spMk id="7" creationId="{2EB181E0-D1D5-BDD3-405F-1F0AA3F61720}"/>
          </ac:spMkLst>
        </pc:spChg>
        <pc:graphicFrameChg chg="modGraphic">
          <ac:chgData name="Victor Bravo" userId="9231e3c9-a4cd-4882-81b4-d19c2e49efe8" providerId="ADAL" clId="{D2BCF540-F9C9-4807-8F89-119DE3AA2009}" dt="2025-11-30T15:12:36.747" v="319" actId="20577"/>
          <ac:graphicFrameMkLst>
            <pc:docMk/>
            <pc:sldMk cId="476761103" sldId="675"/>
            <ac:graphicFrameMk id="6" creationId="{361D8A99-DFD1-CB1A-6CD2-6E68FCEBEF42}"/>
          </ac:graphicFrameMkLst>
        </pc:graphicFrameChg>
      </pc:sldChg>
      <pc:sldChg chg="modSp mod">
        <pc:chgData name="Victor Bravo" userId="9231e3c9-a4cd-4882-81b4-d19c2e49efe8" providerId="ADAL" clId="{D2BCF540-F9C9-4807-8F89-119DE3AA2009}" dt="2025-11-29T13:58:43.454" v="118" actId="20577"/>
        <pc:sldMkLst>
          <pc:docMk/>
          <pc:sldMk cId="4166562334" sldId="677"/>
        </pc:sldMkLst>
        <pc:graphicFrameChg chg="modGraphic">
          <ac:chgData name="Victor Bravo" userId="9231e3c9-a4cd-4882-81b4-d19c2e49efe8" providerId="ADAL" clId="{D2BCF540-F9C9-4807-8F89-119DE3AA2009}" dt="2025-11-29T13:58:43.454" v="118" actId="20577"/>
          <ac:graphicFrameMkLst>
            <pc:docMk/>
            <pc:sldMk cId="4166562334" sldId="677"/>
            <ac:graphicFrameMk id="10" creationId="{03CEA10D-5BC5-8A50-62CB-ADB970D33D21}"/>
          </ac:graphicFrameMkLst>
        </pc:graphicFrameChg>
      </pc:sldChg>
      <pc:sldChg chg="addSp delSp modSp mod">
        <pc:chgData name="Victor Bravo" userId="9231e3c9-a4cd-4882-81b4-d19c2e49efe8" providerId="ADAL" clId="{D2BCF540-F9C9-4807-8F89-119DE3AA2009}" dt="2025-11-30T15:17:17.043" v="355"/>
        <pc:sldMkLst>
          <pc:docMk/>
          <pc:sldMk cId="979835545" sldId="678"/>
        </pc:sldMkLst>
        <pc:spChg chg="add del mod ord">
          <ac:chgData name="Victor Bravo" userId="9231e3c9-a4cd-4882-81b4-d19c2e49efe8" providerId="ADAL" clId="{D2BCF540-F9C9-4807-8F89-119DE3AA2009}" dt="2025-11-30T15:11:30.394" v="297" actId="478"/>
          <ac:spMkLst>
            <pc:docMk/>
            <pc:sldMk cId="979835545" sldId="678"/>
            <ac:spMk id="2" creationId="{03911A45-C8A8-D965-76F3-396CCF5AF80C}"/>
          </ac:spMkLst>
        </pc:spChg>
        <pc:spChg chg="add del mod">
          <ac:chgData name="Victor Bravo" userId="9231e3c9-a4cd-4882-81b4-d19c2e49efe8" providerId="ADAL" clId="{D2BCF540-F9C9-4807-8F89-119DE3AA2009}" dt="2025-11-30T15:11:43.406" v="299" actId="478"/>
          <ac:spMkLst>
            <pc:docMk/>
            <pc:sldMk cId="979835545" sldId="678"/>
            <ac:spMk id="4" creationId="{720174FD-42F2-3B7A-4504-6FE297709213}"/>
          </ac:spMkLst>
        </pc:spChg>
        <pc:spChg chg="add del mod">
          <ac:chgData name="Victor Bravo" userId="9231e3c9-a4cd-4882-81b4-d19c2e49efe8" providerId="ADAL" clId="{D2BCF540-F9C9-4807-8F89-119DE3AA2009}" dt="2025-11-30T15:11:56.072" v="304" actId="478"/>
          <ac:spMkLst>
            <pc:docMk/>
            <pc:sldMk cId="979835545" sldId="678"/>
            <ac:spMk id="5" creationId="{721E0D4D-A1A3-0265-092D-2484D91732A6}"/>
          </ac:spMkLst>
        </pc:spChg>
        <pc:spChg chg="add mod">
          <ac:chgData name="Victor Bravo" userId="9231e3c9-a4cd-4882-81b4-d19c2e49efe8" providerId="ADAL" clId="{D2BCF540-F9C9-4807-8F89-119DE3AA2009}" dt="2025-11-30T15:17:17.043" v="355"/>
          <ac:spMkLst>
            <pc:docMk/>
            <pc:sldMk cId="979835545" sldId="678"/>
            <ac:spMk id="7" creationId="{45D35806-9081-F44A-388C-3C6A6E67B902}"/>
          </ac:spMkLst>
        </pc:spChg>
        <pc:spChg chg="mod ord">
          <ac:chgData name="Victor Bravo" userId="9231e3c9-a4cd-4882-81b4-d19c2e49efe8" providerId="ADAL" clId="{D2BCF540-F9C9-4807-8F89-119DE3AA2009}" dt="2025-11-30T15:11:47.758" v="302" actId="1035"/>
          <ac:spMkLst>
            <pc:docMk/>
            <pc:sldMk cId="979835545" sldId="678"/>
            <ac:spMk id="11" creationId="{24858040-98E8-7AAA-B6F6-056F67C72FEE}"/>
          </ac:spMkLst>
        </pc:spChg>
        <pc:graphicFrameChg chg="modGraphic">
          <ac:chgData name="Victor Bravo" userId="9231e3c9-a4cd-4882-81b4-d19c2e49efe8" providerId="ADAL" clId="{D2BCF540-F9C9-4807-8F89-119DE3AA2009}" dt="2025-11-29T14:02:17.585" v="250" actId="14734"/>
          <ac:graphicFrameMkLst>
            <pc:docMk/>
            <pc:sldMk cId="979835545" sldId="678"/>
            <ac:graphicFrameMk id="3" creationId="{E1BC5780-A76F-3B37-A193-FF8162ED7F63}"/>
          </ac:graphicFrameMkLst>
        </pc:graphicFrameChg>
      </pc:sldChg>
      <pc:sldChg chg="modSp mod">
        <pc:chgData name="Victor Bravo" userId="9231e3c9-a4cd-4882-81b4-d19c2e49efe8" providerId="ADAL" clId="{D2BCF540-F9C9-4807-8F89-119DE3AA2009}" dt="2025-11-29T14:06:46.038" v="263" actId="20577"/>
        <pc:sldMkLst>
          <pc:docMk/>
          <pc:sldMk cId="1316337460" sldId="679"/>
        </pc:sldMkLst>
        <pc:spChg chg="mod">
          <ac:chgData name="Victor Bravo" userId="9231e3c9-a4cd-4882-81b4-d19c2e49efe8" providerId="ADAL" clId="{D2BCF540-F9C9-4807-8F89-119DE3AA2009}" dt="2025-11-29T14:06:46.038" v="263" actId="20577"/>
          <ac:spMkLst>
            <pc:docMk/>
            <pc:sldMk cId="1316337460" sldId="679"/>
            <ac:spMk id="5" creationId="{A1BBAC7D-17EE-1F24-CA4B-75756E304BC8}"/>
          </ac:spMkLst>
        </pc:spChg>
      </pc:sldChg>
      <pc:sldChg chg="addSp delSp modSp mod">
        <pc:chgData name="Victor Bravo" userId="9231e3c9-a4cd-4882-81b4-d19c2e49efe8" providerId="ADAL" clId="{D2BCF540-F9C9-4807-8F89-119DE3AA2009}" dt="2025-11-30T15:18:12.942" v="369" actId="1076"/>
        <pc:sldMkLst>
          <pc:docMk/>
          <pc:sldMk cId="3442191500" sldId="685"/>
        </pc:sldMkLst>
        <pc:spChg chg="add del mod">
          <ac:chgData name="Victor Bravo" userId="9231e3c9-a4cd-4882-81b4-d19c2e49efe8" providerId="ADAL" clId="{D2BCF540-F9C9-4807-8F89-119DE3AA2009}" dt="2025-11-30T15:18:09.502" v="368" actId="478"/>
          <ac:spMkLst>
            <pc:docMk/>
            <pc:sldMk cId="3442191500" sldId="685"/>
            <ac:spMk id="3" creationId="{611A3542-B2C7-32C2-954A-6173606D1BCB}"/>
          </ac:spMkLst>
        </pc:spChg>
        <pc:spChg chg="add del mod">
          <ac:chgData name="Victor Bravo" userId="9231e3c9-a4cd-4882-81b4-d19c2e49efe8" providerId="ADAL" clId="{D2BCF540-F9C9-4807-8F89-119DE3AA2009}" dt="2025-11-30T15:17:57.698" v="362" actId="478"/>
          <ac:spMkLst>
            <pc:docMk/>
            <pc:sldMk cId="3442191500" sldId="685"/>
            <ac:spMk id="5" creationId="{832D7C45-BFE2-48FD-7731-831E181CBCAA}"/>
          </ac:spMkLst>
        </pc:spChg>
        <pc:spChg chg="add del mod ord">
          <ac:chgData name="Victor Bravo" userId="9231e3c9-a4cd-4882-81b4-d19c2e49efe8" providerId="ADAL" clId="{D2BCF540-F9C9-4807-8F89-119DE3AA2009}" dt="2025-11-30T15:18:00.412" v="363" actId="167"/>
          <ac:spMkLst>
            <pc:docMk/>
            <pc:sldMk cId="3442191500" sldId="685"/>
            <ac:spMk id="7" creationId="{2FDF70B7-A63C-9B74-F4CB-4C7D1D2368E6}"/>
          </ac:spMkLst>
        </pc:spChg>
        <pc:graphicFrameChg chg="mod">
          <ac:chgData name="Victor Bravo" userId="9231e3c9-a4cd-4882-81b4-d19c2e49efe8" providerId="ADAL" clId="{D2BCF540-F9C9-4807-8F89-119DE3AA2009}" dt="2025-11-30T15:18:12.942" v="369" actId="1076"/>
          <ac:graphicFrameMkLst>
            <pc:docMk/>
            <pc:sldMk cId="3442191500" sldId="685"/>
            <ac:graphicFrameMk id="2" creationId="{019AAC32-DB59-A1BC-39BD-49EB4B35B690}"/>
          </ac:graphicFrameMkLst>
        </pc:graphicFrameChg>
      </pc:sldChg>
      <pc:sldChg chg="modSp mod">
        <pc:chgData name="Victor Bravo" userId="9231e3c9-a4cd-4882-81b4-d19c2e49efe8" providerId="ADAL" clId="{D2BCF540-F9C9-4807-8F89-119DE3AA2009}" dt="2025-11-30T15:13:52.996" v="323" actId="20577"/>
        <pc:sldMkLst>
          <pc:docMk/>
          <pc:sldMk cId="2559887788" sldId="695"/>
        </pc:sldMkLst>
        <pc:spChg chg="mod">
          <ac:chgData name="Victor Bravo" userId="9231e3c9-a4cd-4882-81b4-d19c2e49efe8" providerId="ADAL" clId="{D2BCF540-F9C9-4807-8F89-119DE3AA2009}" dt="2025-11-30T15:13:52.996" v="323" actId="20577"/>
          <ac:spMkLst>
            <pc:docMk/>
            <pc:sldMk cId="2559887788" sldId="695"/>
            <ac:spMk id="6" creationId="{4EF0F97B-212D-8D6D-9463-0703A8E35C04}"/>
          </ac:spMkLst>
        </pc:spChg>
      </pc:sldChg>
      <pc:sldChg chg="addSp delSp modSp mod">
        <pc:chgData name="Victor Bravo" userId="9231e3c9-a4cd-4882-81b4-d19c2e49efe8" providerId="ADAL" clId="{D2BCF540-F9C9-4807-8F89-119DE3AA2009}" dt="2025-11-30T15:15:36.749" v="334" actId="1076"/>
        <pc:sldMkLst>
          <pc:docMk/>
          <pc:sldMk cId="1707728240" sldId="704"/>
        </pc:sldMkLst>
        <pc:spChg chg="add del mod ord">
          <ac:chgData name="Victor Bravo" userId="9231e3c9-a4cd-4882-81b4-d19c2e49efe8" providerId="ADAL" clId="{D2BCF540-F9C9-4807-8F89-119DE3AA2009}" dt="2025-11-30T15:15:33.818" v="333" actId="478"/>
          <ac:spMkLst>
            <pc:docMk/>
            <pc:sldMk cId="1707728240" sldId="704"/>
            <ac:spMk id="2" creationId="{EA1CCE66-F284-704A-A16A-72005507A616}"/>
          </ac:spMkLst>
        </pc:spChg>
        <pc:spChg chg="mod">
          <ac:chgData name="Victor Bravo" userId="9231e3c9-a4cd-4882-81b4-d19c2e49efe8" providerId="ADAL" clId="{D2BCF540-F9C9-4807-8F89-119DE3AA2009}" dt="2025-11-30T15:15:36.749" v="334" actId="1076"/>
          <ac:spMkLst>
            <pc:docMk/>
            <pc:sldMk cId="1707728240" sldId="704"/>
            <ac:spMk id="3" creationId="{641EBF37-C9D2-42F9-8EDB-49894EBD5021}"/>
          </ac:spMkLst>
        </pc:spChg>
        <pc:spChg chg="mod ord">
          <ac:chgData name="Victor Bravo" userId="9231e3c9-a4cd-4882-81b4-d19c2e49efe8" providerId="ADAL" clId="{D2BCF540-F9C9-4807-8F89-119DE3AA2009}" dt="2025-11-30T15:15:31.753" v="332" actId="167"/>
          <ac:spMkLst>
            <pc:docMk/>
            <pc:sldMk cId="1707728240" sldId="704"/>
            <ac:spMk id="4" creationId="{67BBFCF4-F719-7710-E96D-8A113F786F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E069E-14E5-4FDF-A267-FB66872C5750}" type="datetimeFigureOut">
              <a:rPr lang="en-GB" smtClean="0"/>
              <a:t>30/11/2025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EFDBE-DB43-463E-A274-3759DDE33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64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89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3AF5E-FD69-491E-AFAB-164BB50459F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467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786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5D3DE-6DC5-5960-1109-8DF50A861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AB7DF0-26C7-7F71-6694-BD799DA68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5D5226-A5FE-3F82-3694-E69D8588B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A64CA-C7C2-2935-7EE6-FB549E7927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471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093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20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085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358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78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73063A0B-30A5-1280-CE8A-816DAB8413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0"/>
            <a:ext cx="121894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814E62-7076-03A0-DAE2-6CE42A925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87133"/>
            <a:ext cx="9144000" cy="1879336"/>
          </a:xfrm>
        </p:spPr>
        <p:txBody>
          <a:bodyPr anchor="t"/>
          <a:lstStyle>
            <a:lvl1pPr algn="ctr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C37CC-FCC8-5469-1CA1-5A611CF8B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8544"/>
            <a:ext cx="9144000" cy="136128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08839-982C-473A-6F31-7B3FDA69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0846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3EAB4-627C-DCE5-BAD8-DF23D0E1E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8566" y="6356350"/>
            <a:ext cx="994833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F4368-F8BB-F48D-968D-B7E71EC6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A2E9078-7F49-3675-6498-DCEC17F3E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833" y="1383572"/>
            <a:ext cx="2593061" cy="12605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264E61-7376-88FA-4953-9E64331FBB15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F746CB5-1A1B-06E7-60E3-695D5E7439E7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44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d full screen for dark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4762"/>
            <a:ext cx="12125325" cy="686276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5325" h="6862762">
                <a:moveTo>
                  <a:pt x="0" y="4762"/>
                </a:moveTo>
                <a:lnTo>
                  <a:pt x="10908030" y="0"/>
                </a:lnTo>
                <a:cubicBezTo>
                  <a:pt x="11841480" y="2236470"/>
                  <a:pt x="12110086" y="5110162"/>
                  <a:pt x="12125325" y="6862762"/>
                </a:cubicBezTo>
                <a:lnTo>
                  <a:pt x="0" y="6862762"/>
                </a:lnTo>
                <a:lnTo>
                  <a:pt x="0" y="4762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Insert an full screen, shaped background image by clicking the symbol in the middle.</a:t>
            </a:r>
            <a:br>
              <a:rPr lang="en-US" dirty="0"/>
            </a:br>
            <a:r>
              <a:rPr lang="en-US" dirty="0"/>
              <a:t>Please note that this will hide the logo, confidential text and the footer</a:t>
            </a:r>
            <a:br>
              <a:rPr lang="en-US" dirty="0"/>
            </a:br>
            <a:r>
              <a:rPr lang="en-US" dirty="0"/>
              <a:t>from this slide. The heading will be white, so the image should not be too light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3B0E84-F070-7E06-6EFA-3836B5D3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404B9FC-E476-6E9C-25BD-A5E7140A95D3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86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d full screen for ligh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4762"/>
            <a:ext cx="12125325" cy="686276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5325" h="6862762">
                <a:moveTo>
                  <a:pt x="0" y="4762"/>
                </a:moveTo>
                <a:lnTo>
                  <a:pt x="10908030" y="0"/>
                </a:lnTo>
                <a:cubicBezTo>
                  <a:pt x="11841480" y="2236470"/>
                  <a:pt x="12110086" y="5110162"/>
                  <a:pt x="12125325" y="6862762"/>
                </a:cubicBezTo>
                <a:lnTo>
                  <a:pt x="0" y="6862762"/>
                </a:lnTo>
                <a:lnTo>
                  <a:pt x="0" y="4762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Insert an full screen, shaped background image by clicking the symbol in the middle.</a:t>
            </a:r>
            <a:br>
              <a:rPr lang="en-US" dirty="0"/>
            </a:br>
            <a:r>
              <a:rPr lang="en-US" dirty="0"/>
              <a:t>Please note that this will hide the logo, confidential text and the footer</a:t>
            </a:r>
            <a:br>
              <a:rPr lang="en-US" dirty="0"/>
            </a:br>
            <a:r>
              <a:rPr lang="en-US" dirty="0"/>
              <a:t>from this slide. The heading will be blue, so the image should not be too dark.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3B0E84-F070-7E06-6EFA-3836B5D3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>
            <a:lvl1pPr>
              <a:defRPr>
                <a:solidFill>
                  <a:srgbClr val="0083B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4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, shaped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1923" y="1436424"/>
            <a:ext cx="10390787" cy="479321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1260585 w 13385910"/>
              <a:gd name="connsiteY0" fmla="*/ 4762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60585 w 13385910"/>
              <a:gd name="connsiteY4" fmla="*/ 4762 h 6881483"/>
              <a:gd name="connsiteX0" fmla="*/ 49924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49924 w 13385910"/>
              <a:gd name="connsiteY4" fmla="*/ 17243 h 6881483"/>
              <a:gd name="connsiteX0" fmla="*/ 12481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481 w 13385910"/>
              <a:gd name="connsiteY4" fmla="*/ 17243 h 6881483"/>
              <a:gd name="connsiteX0" fmla="*/ 553 w 13398944"/>
              <a:gd name="connsiteY0" fmla="*/ 17243 h 6881483"/>
              <a:gd name="connsiteX1" fmla="*/ 12181649 w 13398944"/>
              <a:gd name="connsiteY1" fmla="*/ 0 h 6881483"/>
              <a:gd name="connsiteX2" fmla="*/ 13398944 w 13398944"/>
              <a:gd name="connsiteY2" fmla="*/ 6862762 h 6881483"/>
              <a:gd name="connsiteX3" fmla="*/ 13034 w 13398944"/>
              <a:gd name="connsiteY3" fmla="*/ 6881483 h 6881483"/>
              <a:gd name="connsiteX4" fmla="*/ 553 w 13398944"/>
              <a:gd name="connsiteY4" fmla="*/ 17243 h 6881483"/>
              <a:gd name="connsiteX0" fmla="*/ 756 w 13392906"/>
              <a:gd name="connsiteY0" fmla="*/ 17243 h 6881483"/>
              <a:gd name="connsiteX1" fmla="*/ 12175611 w 13392906"/>
              <a:gd name="connsiteY1" fmla="*/ 0 h 6881483"/>
              <a:gd name="connsiteX2" fmla="*/ 13392906 w 13392906"/>
              <a:gd name="connsiteY2" fmla="*/ 6862762 h 6881483"/>
              <a:gd name="connsiteX3" fmla="*/ 6996 w 13392906"/>
              <a:gd name="connsiteY3" fmla="*/ 6881483 h 6881483"/>
              <a:gd name="connsiteX4" fmla="*/ 756 w 13392906"/>
              <a:gd name="connsiteY4" fmla="*/ 17243 h 6881483"/>
              <a:gd name="connsiteX0" fmla="*/ 756 w 13642527"/>
              <a:gd name="connsiteY0" fmla="*/ 17243 h 6881483"/>
              <a:gd name="connsiteX1" fmla="*/ 12175611 w 13642527"/>
              <a:gd name="connsiteY1" fmla="*/ 0 h 6881483"/>
              <a:gd name="connsiteX2" fmla="*/ 13642527 w 13642527"/>
              <a:gd name="connsiteY2" fmla="*/ 6862762 h 6881483"/>
              <a:gd name="connsiteX3" fmla="*/ 6996 w 13642527"/>
              <a:gd name="connsiteY3" fmla="*/ 6881483 h 6881483"/>
              <a:gd name="connsiteX4" fmla="*/ 756 w 13642527"/>
              <a:gd name="connsiteY4" fmla="*/ 17243 h 6881483"/>
              <a:gd name="connsiteX0" fmla="*/ 756 w 13642527"/>
              <a:gd name="connsiteY0" fmla="*/ 11002 h 6875242"/>
              <a:gd name="connsiteX1" fmla="*/ 12381548 w 13642527"/>
              <a:gd name="connsiteY1" fmla="*/ 0 h 6875242"/>
              <a:gd name="connsiteX2" fmla="*/ 13642527 w 13642527"/>
              <a:gd name="connsiteY2" fmla="*/ 6856521 h 6875242"/>
              <a:gd name="connsiteX3" fmla="*/ 6996 w 13642527"/>
              <a:gd name="connsiteY3" fmla="*/ 6875242 h 6875242"/>
              <a:gd name="connsiteX4" fmla="*/ 756 w 13642527"/>
              <a:gd name="connsiteY4" fmla="*/ 11002 h 6875242"/>
              <a:gd name="connsiteX0" fmla="*/ 756 w 14899026"/>
              <a:gd name="connsiteY0" fmla="*/ 11002 h 6883837"/>
              <a:gd name="connsiteX1" fmla="*/ 12381548 w 14899026"/>
              <a:gd name="connsiteY1" fmla="*/ 0 h 6883837"/>
              <a:gd name="connsiteX2" fmla="*/ 14899026 w 14899026"/>
              <a:gd name="connsiteY2" fmla="*/ 6883837 h 6883837"/>
              <a:gd name="connsiteX3" fmla="*/ 6996 w 14899026"/>
              <a:gd name="connsiteY3" fmla="*/ 6875242 h 6883837"/>
              <a:gd name="connsiteX4" fmla="*/ 756 w 14899026"/>
              <a:gd name="connsiteY4" fmla="*/ 11002 h 6883837"/>
              <a:gd name="connsiteX0" fmla="*/ 756 w 14899026"/>
              <a:gd name="connsiteY0" fmla="*/ 0 h 6872835"/>
              <a:gd name="connsiteX1" fmla="*/ 13719993 w 14899026"/>
              <a:gd name="connsiteY1" fmla="*/ 2656 h 6872835"/>
              <a:gd name="connsiteX2" fmla="*/ 14899026 w 14899026"/>
              <a:gd name="connsiteY2" fmla="*/ 6872835 h 6872835"/>
              <a:gd name="connsiteX3" fmla="*/ 6996 w 14899026"/>
              <a:gd name="connsiteY3" fmla="*/ 6864240 h 6872835"/>
              <a:gd name="connsiteX4" fmla="*/ 756 w 14899026"/>
              <a:gd name="connsiteY4" fmla="*/ 0 h 68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99026" h="6872835">
                <a:moveTo>
                  <a:pt x="756" y="0"/>
                </a:moveTo>
                <a:lnTo>
                  <a:pt x="13719993" y="2656"/>
                </a:lnTo>
                <a:cubicBezTo>
                  <a:pt x="14653443" y="2239126"/>
                  <a:pt x="14883787" y="5120235"/>
                  <a:pt x="14899026" y="6872835"/>
                </a:cubicBezTo>
                <a:lnTo>
                  <a:pt x="6996" y="6864240"/>
                </a:lnTo>
                <a:cubicBezTo>
                  <a:pt x="11156" y="4576160"/>
                  <a:pt x="-3404" y="2288080"/>
                  <a:pt x="756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An image page with logo, confidential text and the footer will still be</a:t>
            </a:r>
            <a:br>
              <a:rPr lang="en-US" dirty="0"/>
            </a:br>
            <a:r>
              <a:rPr lang="en-US" dirty="0"/>
              <a:t>visible. Insert a big,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5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ov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1923" y="1436424"/>
            <a:ext cx="10390787" cy="479321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Oval-shaped image. Insert a big,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6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-shaped image on right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1263" y="1436424"/>
            <a:ext cx="5051447" cy="479321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Circle-shaped image. Insert a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812627-25A9-EE8A-CCB5-94F2E7963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493336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45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5133E-C751-9E7D-4402-88F5535D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12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C7C3D-5B67-E1E1-310D-2EE47474B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C6BE2-0083-E41A-377B-502BD9392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513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57013-29A0-7A97-865E-193FA199D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5129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BFDE9-A975-F49E-BC08-F7A03609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040A-7DE5-6863-DC88-8CA0F301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3CFD-71A1-7D80-DD79-36F23C5B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92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18F5E-3122-8979-0D4C-01F547D84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3297E-35FA-95DC-16FD-90366EE39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13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BC725-5015-CA54-4ED1-E60235E0E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3CFD6-1A4C-44C8-228D-DF9F350B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4C38F-2622-184A-B65B-CA0686E6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2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83187-2121-2FE4-A4F7-416F7B64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D9878-DCC1-8DB4-191C-350BEF557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D26A4-E397-251F-8A7E-7C785DF22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5B891-1126-FD48-43A0-831BCA12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FC0D-11B1-F167-9579-977BB864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7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walking on the water&#10;&#10;Description automatically generated">
            <a:extLst>
              <a:ext uri="{FF2B5EF4-FFF2-40B4-BE49-F238E27FC236}">
                <a16:creationId xmlns:a16="http://schemas.microsoft.com/office/drawing/2014/main" id="{DCD0918C-6190-778F-06CC-98421F56AB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 descr="Icon&#10;&#10;Description automatically generated with medium confidence">
            <a:extLst>
              <a:ext uri="{FF2B5EF4-FFF2-40B4-BE49-F238E27FC236}">
                <a16:creationId xmlns:a16="http://schemas.microsoft.com/office/drawing/2014/main" id="{A410C12C-C482-8E02-064E-5B42ED6A32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635" y="1711753"/>
            <a:ext cx="1388533" cy="67498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6738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6" name="Picture 15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DB4E6597-98F2-90D1-108E-F3A699611D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75E8FE-40DA-0ECD-0B85-57309986271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F033117-46DC-C51F-E765-1828EC1E36B4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7BB3DA-441D-8AF7-8071-208C601D9B52}"/>
              </a:ext>
            </a:extLst>
          </p:cNvPr>
          <p:cNvSpPr/>
          <p:nvPr userDrawn="1"/>
        </p:nvSpPr>
        <p:spPr>
          <a:xfrm>
            <a:off x="9508609" y="4272375"/>
            <a:ext cx="4842739" cy="4842739"/>
          </a:xfrm>
          <a:prstGeom prst="ellipse">
            <a:avLst/>
          </a:prstGeom>
          <a:solidFill>
            <a:srgbClr val="6DD174">
              <a:alpha val="2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9A142A5-31FF-E99C-974E-D9EF870581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5112" y="4711641"/>
            <a:ext cx="697445" cy="697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5FBC74-F001-7BB7-1EB0-F76FED193F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283" y="4854872"/>
            <a:ext cx="746339" cy="746339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655E480-C3C9-21FE-7056-3BCF3A690F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736" y="6192152"/>
            <a:ext cx="591539" cy="528441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232888F4-3391-7248-0557-DB7720E99A1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9964" y="5558721"/>
            <a:ext cx="1065527" cy="551435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06E0E7C1-4ED8-3578-EEAB-F301F567B7D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070" y="5500544"/>
            <a:ext cx="613053" cy="613053"/>
          </a:xfrm>
          <a:prstGeom prst="rect">
            <a:avLst/>
          </a:prstGeom>
        </p:spPr>
      </p:pic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0EBA2FD9-416A-B320-D206-5F1345B4CC5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392" y="6151879"/>
            <a:ext cx="808673" cy="55528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D9CB34FA-F702-3C2B-DAB4-4C33EE62F24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7523" y="6138670"/>
            <a:ext cx="613052" cy="6170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3823F9-E94E-3D33-19D0-63A52E2BA3F8}"/>
              </a:ext>
            </a:extLst>
          </p:cNvPr>
          <p:cNvSpPr txBox="1"/>
          <p:nvPr userDrawn="1"/>
        </p:nvSpPr>
        <p:spPr>
          <a:xfrm>
            <a:off x="1227138" y="1152525"/>
            <a:ext cx="458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Thank you for saving fuel – and the planet!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27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9871C0-4D0E-4B65-F2BC-61BF62316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8F96-FE07-4F4F-8D5F-94E4D54D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48270" y="365125"/>
            <a:ext cx="762422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EB640-787F-58A3-C55E-5910CD9E0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30D0E-8521-1BD5-B352-9D19762C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FEDC1-36AF-FF47-8236-89AA75AA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6E7F722B-9F6B-7D1A-4157-03428D38B0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4625" y="3230732"/>
            <a:ext cx="1508125" cy="3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0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43B788-D294-4F33-A341-F30D79E635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2125" y="1700213"/>
            <a:ext cx="5349875" cy="43926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700213"/>
            <a:ext cx="5257800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94E9E7-F922-41AC-A778-198F85C55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3352" y="6453187"/>
            <a:ext cx="11665296" cy="287114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 algn="r"/>
            <a:r>
              <a:rPr lang="fi-FI"/>
              <a:t>	</a:t>
            </a:r>
            <a:r>
              <a:rPr lang="en-US" spc="50"/>
              <a:t>NORSEPOWER OY LTD   |   TALLBERGINKATU 2A, FI-00180, HELSINKI, FINLAND   			</a:t>
            </a:r>
            <a:r>
              <a:rPr lang="fi-FI"/>
              <a:t> </a:t>
            </a:r>
            <a:fld id="{B5B83F94-D255-BC46-AFB1-EB299EF5071D}" type="datetime1">
              <a:rPr lang="fi-FI" smtClean="0"/>
              <a:pPr algn="r"/>
              <a:t>30.11.2025</a:t>
            </a:fld>
            <a:r>
              <a:rPr lang="fi-FI"/>
              <a:t>   |  </a:t>
            </a:r>
            <a:r>
              <a:rPr lang="en-US" spc="50"/>
              <a:t>CONFIDENTIAL  |  </a:t>
            </a:r>
            <a:r>
              <a:rPr lang="en-US"/>
              <a:t> </a:t>
            </a:r>
            <a:fld id="{9B8CDF1A-3CDE-4195-AF23-CDCF2878DEB5}" type="slidenum">
              <a:rPr lang="en-US" smtClean="0"/>
              <a:pPr algn="r"/>
              <a:t>‹#›</a:t>
            </a:fld>
            <a:endParaRPr lang="en-US" spc="50"/>
          </a:p>
        </p:txBody>
      </p:sp>
    </p:spTree>
    <p:extLst>
      <p:ext uri="{BB962C8B-B14F-4D97-AF65-F5344CB8AC3E}">
        <p14:creationId xmlns:p14="http://schemas.microsoft.com/office/powerpoint/2010/main" val="33302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: sky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1C58FCA4-6634-F584-8F5E-47BD9AE4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0"/>
            <a:ext cx="121894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20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6738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6" name="Picture 15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DB4E6597-98F2-90D1-108E-F3A699611D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75E8FE-40DA-0ECD-0B85-57309986271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F033117-46DC-C51F-E765-1828EC1E36B4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198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: sky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8F15DF42-7D73-95DB-1F73-E028EBB04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" y="0"/>
            <a:ext cx="1219099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9804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5" name="Picture 14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709EAF15-3B95-388D-4F71-97FEC5F4DC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23CD154-439F-4BC6-1F8F-4DB1D95A9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E4C910-3437-1AB9-08C8-28510DCC465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D077C3DB-C94F-D610-052C-025354A6184C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CB2194-1868-FD0F-5A14-E42056F7A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4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2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: sky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A2C58D9-87FE-52D2-0B5B-B5A11226E3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" y="0"/>
            <a:ext cx="1219101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337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4" name="Picture 1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058EE5D9-BC89-6518-817B-BF2CDE9765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48BDD4F-FBC8-9847-6D72-9805EF8C4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888757-4844-4E8E-6982-BB0E75CDD05E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774F04FB-A5D0-D38F-C701-3210651D9D69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74ABFF8-BA82-B979-0D2B-41B56ED6D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4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0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A1AF-6BC7-869C-BA7A-383FD248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71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0C4B5-020E-8C16-8D94-3998D67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271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191B4-50C2-F2A6-DF36-9CA4986E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27A0-5900-55F0-0BD9-3CFDE572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F048-C057-6C92-EA27-107B9FA9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1F9B2-8B16-9BDC-049A-C0B5F834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D2724-4B7F-2BA0-77B0-9FF573013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3461-4305-2D7D-73A3-E281FF526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C530B-2A5A-4487-6BCC-6A17B427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F8E21-50D9-ECDD-A7D2-2C881988C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27C22-A1EF-37EF-3815-D152959A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19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6C509-DA0F-4F88-053D-5061BC58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71" y="365125"/>
            <a:ext cx="1013882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410D1-3E6C-0737-5D03-DC30CB1FF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27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5540-E360-2FFA-A47A-20702E775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827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75919-E33F-198D-CF53-A6130D6C06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068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E5C13-0FE3-13DB-B676-B4F6D25C4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068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F7F44D-AED4-07BE-82C9-AA8B16F3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77C03-F475-D9C6-4788-841CB53A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8569D-2C29-7B79-DA48-C61771D6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9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haped image on right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FEC10-776A-45BE-5DF1-1D115DE2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5DE4C-BCF2-B6CD-5D59-C5BA9084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30/11/2025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A4BF8-A532-4F34-5E07-71A2652C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48DF9-4A49-0D6A-1044-209B2D3CC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C05F32-79FB-2A65-DDF7-0F2965F34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493336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C482619-583F-9B2A-206B-AE5778981D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3522" y="1825622"/>
            <a:ext cx="5063604" cy="435133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1260585 w 13385910"/>
              <a:gd name="connsiteY0" fmla="*/ 4762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60585 w 13385910"/>
              <a:gd name="connsiteY4" fmla="*/ 4762 h 6881483"/>
              <a:gd name="connsiteX0" fmla="*/ 49924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49924 w 13385910"/>
              <a:gd name="connsiteY4" fmla="*/ 17243 h 6881483"/>
              <a:gd name="connsiteX0" fmla="*/ 12481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481 w 13385910"/>
              <a:gd name="connsiteY4" fmla="*/ 17243 h 6881483"/>
              <a:gd name="connsiteX0" fmla="*/ 553 w 13398944"/>
              <a:gd name="connsiteY0" fmla="*/ 17243 h 6881483"/>
              <a:gd name="connsiteX1" fmla="*/ 12181649 w 13398944"/>
              <a:gd name="connsiteY1" fmla="*/ 0 h 6881483"/>
              <a:gd name="connsiteX2" fmla="*/ 13398944 w 13398944"/>
              <a:gd name="connsiteY2" fmla="*/ 6862762 h 6881483"/>
              <a:gd name="connsiteX3" fmla="*/ 13034 w 13398944"/>
              <a:gd name="connsiteY3" fmla="*/ 6881483 h 6881483"/>
              <a:gd name="connsiteX4" fmla="*/ 553 w 13398944"/>
              <a:gd name="connsiteY4" fmla="*/ 17243 h 6881483"/>
              <a:gd name="connsiteX0" fmla="*/ 756 w 13392906"/>
              <a:gd name="connsiteY0" fmla="*/ 17243 h 6881483"/>
              <a:gd name="connsiteX1" fmla="*/ 12175611 w 13392906"/>
              <a:gd name="connsiteY1" fmla="*/ 0 h 6881483"/>
              <a:gd name="connsiteX2" fmla="*/ 13392906 w 13392906"/>
              <a:gd name="connsiteY2" fmla="*/ 6862762 h 6881483"/>
              <a:gd name="connsiteX3" fmla="*/ 6996 w 13392906"/>
              <a:gd name="connsiteY3" fmla="*/ 6881483 h 6881483"/>
              <a:gd name="connsiteX4" fmla="*/ 756 w 13392906"/>
              <a:gd name="connsiteY4" fmla="*/ 17243 h 6881483"/>
              <a:gd name="connsiteX0" fmla="*/ 756 w 13642527"/>
              <a:gd name="connsiteY0" fmla="*/ 17243 h 6881483"/>
              <a:gd name="connsiteX1" fmla="*/ 12175611 w 13642527"/>
              <a:gd name="connsiteY1" fmla="*/ 0 h 6881483"/>
              <a:gd name="connsiteX2" fmla="*/ 13642527 w 13642527"/>
              <a:gd name="connsiteY2" fmla="*/ 6862762 h 6881483"/>
              <a:gd name="connsiteX3" fmla="*/ 6996 w 13642527"/>
              <a:gd name="connsiteY3" fmla="*/ 6881483 h 6881483"/>
              <a:gd name="connsiteX4" fmla="*/ 756 w 13642527"/>
              <a:gd name="connsiteY4" fmla="*/ 17243 h 6881483"/>
              <a:gd name="connsiteX0" fmla="*/ 756 w 13642527"/>
              <a:gd name="connsiteY0" fmla="*/ 11002 h 6875242"/>
              <a:gd name="connsiteX1" fmla="*/ 12381548 w 13642527"/>
              <a:gd name="connsiteY1" fmla="*/ 0 h 6875242"/>
              <a:gd name="connsiteX2" fmla="*/ 13642527 w 13642527"/>
              <a:gd name="connsiteY2" fmla="*/ 6856521 h 6875242"/>
              <a:gd name="connsiteX3" fmla="*/ 6996 w 13642527"/>
              <a:gd name="connsiteY3" fmla="*/ 6875242 h 6875242"/>
              <a:gd name="connsiteX4" fmla="*/ 756 w 13642527"/>
              <a:gd name="connsiteY4" fmla="*/ 11002 h 6875242"/>
              <a:gd name="connsiteX0" fmla="*/ 756 w 14899026"/>
              <a:gd name="connsiteY0" fmla="*/ 11002 h 6883837"/>
              <a:gd name="connsiteX1" fmla="*/ 12381548 w 14899026"/>
              <a:gd name="connsiteY1" fmla="*/ 0 h 6883837"/>
              <a:gd name="connsiteX2" fmla="*/ 14899026 w 14899026"/>
              <a:gd name="connsiteY2" fmla="*/ 6883837 h 6883837"/>
              <a:gd name="connsiteX3" fmla="*/ 6996 w 14899026"/>
              <a:gd name="connsiteY3" fmla="*/ 6875242 h 6883837"/>
              <a:gd name="connsiteX4" fmla="*/ 756 w 14899026"/>
              <a:gd name="connsiteY4" fmla="*/ 11002 h 6883837"/>
              <a:gd name="connsiteX0" fmla="*/ 756 w 14899026"/>
              <a:gd name="connsiteY0" fmla="*/ 0 h 6872835"/>
              <a:gd name="connsiteX1" fmla="*/ 13719993 w 14899026"/>
              <a:gd name="connsiteY1" fmla="*/ 2656 h 6872835"/>
              <a:gd name="connsiteX2" fmla="*/ 14899026 w 14899026"/>
              <a:gd name="connsiteY2" fmla="*/ 6872835 h 6872835"/>
              <a:gd name="connsiteX3" fmla="*/ 6996 w 14899026"/>
              <a:gd name="connsiteY3" fmla="*/ 6864240 h 6872835"/>
              <a:gd name="connsiteX4" fmla="*/ 756 w 14899026"/>
              <a:gd name="connsiteY4" fmla="*/ 0 h 6872835"/>
              <a:gd name="connsiteX0" fmla="*/ 6495591 w 14892030"/>
              <a:gd name="connsiteY0" fmla="*/ 0 h 6887852"/>
              <a:gd name="connsiteX1" fmla="*/ 13712997 w 14892030"/>
              <a:gd name="connsiteY1" fmla="*/ 17673 h 6887852"/>
              <a:gd name="connsiteX2" fmla="*/ 14892030 w 14892030"/>
              <a:gd name="connsiteY2" fmla="*/ 6887852 h 6887852"/>
              <a:gd name="connsiteX3" fmla="*/ 0 w 14892030"/>
              <a:gd name="connsiteY3" fmla="*/ 6879257 h 6887852"/>
              <a:gd name="connsiteX4" fmla="*/ 6495591 w 14892030"/>
              <a:gd name="connsiteY4" fmla="*/ 0 h 6887852"/>
              <a:gd name="connsiteX0" fmla="*/ 1557 w 8397996"/>
              <a:gd name="connsiteY0" fmla="*/ 0 h 6887852"/>
              <a:gd name="connsiteX1" fmla="*/ 7218963 w 8397996"/>
              <a:gd name="connsiteY1" fmla="*/ 17673 h 6887852"/>
              <a:gd name="connsiteX2" fmla="*/ 8397996 w 8397996"/>
              <a:gd name="connsiteY2" fmla="*/ 6887852 h 6887852"/>
              <a:gd name="connsiteX3" fmla="*/ 0 w 8397996"/>
              <a:gd name="connsiteY3" fmla="*/ 6886766 h 6887852"/>
              <a:gd name="connsiteX4" fmla="*/ 1557 w 8397996"/>
              <a:gd name="connsiteY4" fmla="*/ 0 h 688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97996" h="6887852">
                <a:moveTo>
                  <a:pt x="1557" y="0"/>
                </a:moveTo>
                <a:lnTo>
                  <a:pt x="7218963" y="17673"/>
                </a:lnTo>
                <a:cubicBezTo>
                  <a:pt x="8152413" y="2254143"/>
                  <a:pt x="8382757" y="5135252"/>
                  <a:pt x="8397996" y="6887852"/>
                </a:cubicBezTo>
                <a:lnTo>
                  <a:pt x="0" y="6886766"/>
                </a:lnTo>
                <a:cubicBezTo>
                  <a:pt x="4160" y="4598686"/>
                  <a:pt x="-2603" y="2288080"/>
                  <a:pt x="1557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a shaped image by</a:t>
            </a:r>
            <a:br>
              <a:rPr lang="en-US" dirty="0"/>
            </a:br>
            <a:r>
              <a:rPr lang="en-US" dirty="0"/>
              <a:t>clicking the symbol in the middle.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49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0ABC3F-CE94-5C2B-82DC-AAFF8B8F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18E2-485F-4D70-B300-737094607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117" y="1901825"/>
            <a:ext cx="101217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BA611-22BC-D5FE-99DB-4B060CBD6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827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2DA00E2D-3780-4701-9D44-D3A0E51AF604}" type="datetimeFigureOut">
              <a:rPr lang="en-GB" smtClean="0"/>
              <a:pPr/>
              <a:t>30/11/2025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0ABB5-9C2B-4FC9-C70A-4B9C765EB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07766" y="6356350"/>
            <a:ext cx="1045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A0F3E-D0C8-4089-2A4A-EB7831261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C759D935-2A1D-44A7-A0F4-C6A7B34A71E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21618D2-46C3-5962-583A-8630513A16F6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rgbClr val="AEEB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pic>
        <p:nvPicPr>
          <p:cNvPr id="10" name="Picture 9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BC9F4EB-EA2D-ACFA-34EC-66D701A4E8F1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D44B50-A315-6515-5DA8-2787D63DB21C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confidential</a:t>
            </a:r>
            <a:endParaRPr lang="en-GB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9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83BF"/>
          </a:solidFill>
          <a:latin typeface="Kobenhavn Sans Black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C94CF-658F-F416-D66A-E15CA4D70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746" y="2887132"/>
            <a:ext cx="9228463" cy="187933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Case study for </a:t>
            </a:r>
            <a:br>
              <a:rPr lang="en-US" sz="4400" dirty="0"/>
            </a:br>
            <a:r>
              <a:rPr lang="en-US" sz="4400" dirty="0"/>
              <a:t>{</a:t>
            </a:r>
            <a:r>
              <a:rPr lang="en-US" sz="4400" dirty="0" err="1"/>
              <a:t>simulationInput.caseStudy.company</a:t>
            </a:r>
            <a:r>
              <a:rPr lang="en-US" sz="4400" dirty="0"/>
              <a:t>}/ </a:t>
            </a:r>
            <a:br>
              <a:rPr lang="en-US" sz="4400" dirty="0"/>
            </a:br>
            <a:r>
              <a:rPr lang="en-US" sz="4400" dirty="0"/>
              <a:t>{simulationInput.ship.name}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A64A0-16A9-ED4F-7350-22DD33AFE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0977" y="6074020"/>
            <a:ext cx="9144000" cy="385485"/>
          </a:xfrm>
        </p:spPr>
        <p:txBody>
          <a:bodyPr>
            <a:normAutofit/>
          </a:bodyPr>
          <a:lstStyle/>
          <a:p>
            <a:r>
              <a:rPr lang="en-US" sz="1800" dirty="0"/>
              <a:t>{date}</a:t>
            </a:r>
            <a:endParaRPr lang="en-GB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B7492-AF01-615B-88FE-87F65F707505}"/>
              </a:ext>
            </a:extLst>
          </p:cNvPr>
          <p:cNvSpPr txBox="1"/>
          <p:nvPr/>
        </p:nvSpPr>
        <p:spPr>
          <a:xfrm>
            <a:off x="591238" y="4958579"/>
            <a:ext cx="107634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{#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simulationInput.caseStudy.rotorSails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}{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amountText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} {height}m x {diameter}m  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Norsepower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 Rotor Sails™ on {type} foundation{amount &gt; 1 ? "s" : ""}{/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simulationInput.caseStudy.rotorSails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0178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{%map_routeSavings}">
            <a:extLst>
              <a:ext uri="{FF2B5EF4-FFF2-40B4-BE49-F238E27FC236}">
                <a16:creationId xmlns:a16="http://schemas.microsoft.com/office/drawing/2014/main" id="{E686C997-7E8B-0D19-4816-AC240CC56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564" y="1959241"/>
            <a:ext cx="6412699" cy="4524375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2CA0E564-AB51-FAB1-431A-D12B183ED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167" y="82824"/>
            <a:ext cx="3514077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sp>
        <p:nvSpPr>
          <p:cNvPr id="12" name="Rechthoek 5">
            <a:extLst>
              <a:ext uri="{FF2B5EF4-FFF2-40B4-BE49-F238E27FC236}">
                <a16:creationId xmlns:a16="http://schemas.microsoft.com/office/drawing/2014/main" id="{38DADB3F-E375-AEFF-C289-D52F6C291E3E}"/>
              </a:ext>
            </a:extLst>
          </p:cNvPr>
          <p:cNvSpPr/>
          <p:nvPr/>
        </p:nvSpPr>
        <p:spPr>
          <a:xfrm>
            <a:off x="1219199" y="1959241"/>
            <a:ext cx="73891" cy="4524527"/>
          </a:xfrm>
          <a:prstGeom prst="rect">
            <a:avLst/>
          </a:prstGeom>
          <a:gradFill>
            <a:gsLst>
              <a:gs pos="0">
                <a:srgbClr val="D01913"/>
              </a:gs>
              <a:gs pos="20000">
                <a:srgbClr val="EBDA33"/>
              </a:gs>
              <a:gs pos="100000">
                <a:srgbClr val="3435AE"/>
              </a:gs>
              <a:gs pos="80000">
                <a:srgbClr val="59C9DD"/>
              </a:gs>
              <a:gs pos="40000">
                <a:srgbClr val="37E328"/>
              </a:gs>
              <a:gs pos="60000">
                <a:srgbClr val="C95CC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7BBD23-DE33-0295-9305-A41C58A7E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167" y="82824"/>
            <a:ext cx="3514077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{:</a:t>
            </a:r>
            <a:r>
              <a:rPr kumimoji="0" lang="en-US" altLang="nl-BE" sz="900" b="0" i="0" u="none" strike="noStrike" cap="none" normalizeH="0" baseline="0" dirty="0" err="1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simulationResults.routes</a:t>
            </a: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}</a:t>
            </a:r>
            <a:endParaRPr kumimoji="0" lang="en-US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sp>
        <p:nvSpPr>
          <p:cNvPr id="3" name="Rechthoek 5">
            <a:extLst>
              <a:ext uri="{FF2B5EF4-FFF2-40B4-BE49-F238E27FC236}">
                <a16:creationId xmlns:a16="http://schemas.microsoft.com/office/drawing/2014/main" id="{A954F4F2-4037-F333-54E9-3F05CB4527F3}"/>
              </a:ext>
            </a:extLst>
          </p:cNvPr>
          <p:cNvSpPr/>
          <p:nvPr/>
        </p:nvSpPr>
        <p:spPr>
          <a:xfrm>
            <a:off x="1219199" y="1959241"/>
            <a:ext cx="73891" cy="4524527"/>
          </a:xfrm>
          <a:prstGeom prst="rect">
            <a:avLst/>
          </a:prstGeom>
          <a:gradFill>
            <a:gsLst>
              <a:gs pos="0">
                <a:srgbClr val="D01913"/>
              </a:gs>
              <a:gs pos="20000">
                <a:srgbClr val="EBDA33"/>
              </a:gs>
              <a:gs pos="100000">
                <a:srgbClr val="3435AE"/>
              </a:gs>
              <a:gs pos="80000">
                <a:srgbClr val="59C9DD"/>
              </a:gs>
              <a:gs pos="40000">
                <a:srgbClr val="37E328"/>
              </a:gs>
              <a:gs pos="60000">
                <a:srgbClr val="C95CC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7">
            <a:extLst>
              <a:ext uri="{FF2B5EF4-FFF2-40B4-BE49-F238E27FC236}">
                <a16:creationId xmlns:a16="http://schemas.microsoft.com/office/drawing/2014/main" id="{4E987B8F-CF96-2182-FDB2-033E2A9B4CF3}"/>
              </a:ext>
            </a:extLst>
          </p:cNvPr>
          <p:cNvSpPr txBox="1"/>
          <p:nvPr/>
        </p:nvSpPr>
        <p:spPr>
          <a:xfrm>
            <a:off x="488336" y="1510348"/>
            <a:ext cx="12352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900" dirty="0">
                <a:solidFill>
                  <a:srgbClr val="1F2328"/>
                </a:solidFill>
                <a:latin typeface="ui-monospace"/>
              </a:rPr>
              <a:t>{#legendNumbers}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rgbClr val="1F2328"/>
                </a:solidFill>
                <a:latin typeface="ui-monospace"/>
              </a:rPr>
              <a:t> {.}  kW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900" dirty="0">
              <a:solidFill>
                <a:srgbClr val="1F2328"/>
              </a:solidFill>
              <a:latin typeface="ui-monospace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900" dirty="0">
                <a:solidFill>
                  <a:srgbClr val="1F2328"/>
                </a:solidFill>
                <a:latin typeface="ui-monospace"/>
              </a:rPr>
              <a:t>{/</a:t>
            </a:r>
            <a:r>
              <a:rPr lang="en-US" sz="900" dirty="0" err="1">
                <a:solidFill>
                  <a:srgbClr val="1F2328"/>
                </a:solidFill>
                <a:latin typeface="ui-monospace"/>
              </a:rPr>
              <a:t>legendNumbers</a:t>
            </a:r>
            <a:r>
              <a:rPr lang="en-US" sz="900" dirty="0">
                <a:solidFill>
                  <a:srgbClr val="1F2328"/>
                </a:solidFill>
                <a:latin typeface="ui-monospace"/>
              </a:rPr>
              <a:t>}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E9F9DF-537C-4034-EB03-C683A4BCD281}"/>
              </a:ext>
            </a:extLst>
          </p:cNvPr>
          <p:cNvSpPr txBox="1">
            <a:spLocks/>
          </p:cNvSpPr>
          <p:nvPr/>
        </p:nvSpPr>
        <p:spPr>
          <a:xfrm>
            <a:off x="1035117" y="459638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Performance in the route: </a:t>
            </a:r>
          </a:p>
          <a:p>
            <a:r>
              <a:rPr lang="en-US" sz="3600" dirty="0"/>
              <a:t>{</a:t>
            </a:r>
            <a:r>
              <a:rPr lang="nl-BE" sz="3600" dirty="0"/>
              <a:t>name</a:t>
            </a:r>
            <a:r>
              <a:rPr lang="en-US" sz="3600" dirty="0"/>
              <a:t>}</a:t>
            </a:r>
            <a:endParaRPr lang="en-FI" sz="3600" dirty="0"/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361D8A99-DFD1-CB1A-6CD2-6E68FCEBE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603310"/>
              </p:ext>
            </p:extLst>
          </p:nvPr>
        </p:nvGraphicFramePr>
        <p:xfrm>
          <a:off x="7903611" y="1959241"/>
          <a:ext cx="4225636" cy="896112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85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pPr>
                        <a:defRPr sz="1600" b="1"/>
                      </a:pPr>
                      <a:r>
                        <a:rPr lang="nl-BE" sz="1400" b="0" dirty="0"/>
                        <a:t>{name}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 b="1"/>
                      </a:pPr>
                      <a:r>
                        <a:rPr lang="en-GB" sz="1400" b="0" dirty="0"/>
                        <a:t>({</a:t>
                      </a:r>
                      <a:r>
                        <a:rPr lang="en-GB" sz="1400" b="0" dirty="0" err="1"/>
                        <a:t>twoWay</a:t>
                      </a:r>
                      <a:r>
                        <a:rPr lang="en-GB" sz="1400" b="0" dirty="0"/>
                        <a:t> ? ‘roundtrip’ : ‘one-way’})</a:t>
                      </a:r>
                      <a:r>
                        <a:rPr lang="en-GB" sz="1400" b="0" dirty="0">
                          <a:solidFill>
                            <a:srgbClr val="B8EEF2"/>
                          </a:solidFill>
                        </a:rPr>
                        <a:t> </a:t>
                      </a:r>
                      <a:r>
                        <a:rPr lang="en-GB" sz="1400" b="0" dirty="0">
                          <a:solidFill>
                            <a:schemeClr val="bg1"/>
                          </a:solidFill>
                        </a:rPr>
                        <a:t>{</a:t>
                      </a:r>
                      <a:r>
                        <a:rPr lang="en-GB" sz="1400" b="0" dirty="0" err="1">
                          <a:solidFill>
                            <a:schemeClr val="bg1"/>
                          </a:solidFill>
                        </a:rPr>
                        <a:t>twoWay</a:t>
                      </a:r>
                      <a:r>
                        <a:rPr lang="en-GB" sz="1400" b="0" dirty="0">
                          <a:solidFill>
                            <a:schemeClr val="bg1"/>
                          </a:solidFill>
                        </a:rPr>
                        <a:t>}</a:t>
                      </a:r>
                      <a:endParaRPr lang="en-GB" sz="1400" b="0" dirty="0">
                        <a:solidFill>
                          <a:schemeClr val="bg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lang="en-GB" sz="1300" b="0" dirty="0"/>
                        <a:t>{</a:t>
                      </a:r>
                      <a:r>
                        <a:rPr lang="en-GB" sz="1300" b="0" dirty="0" err="1"/>
                        <a:t>legs.features</a:t>
                      </a:r>
                      <a:r>
                        <a:rPr lang="en-GB" sz="1300" b="0" dirty="0"/>
                        <a:t>[0].</a:t>
                      </a:r>
                      <a:r>
                        <a:rPr lang="en-GB" sz="1300" b="0" dirty="0" err="1"/>
                        <a:t>properties.oneWaySpeed</a:t>
                      </a:r>
                      <a:r>
                        <a:rPr lang="en-GB" sz="1300" b="0" dirty="0"/>
                        <a:t>} </a:t>
                      </a:r>
                      <a:r>
                        <a:rPr lang="en-GB" sz="1300" b="0" dirty="0" err="1"/>
                        <a:t>kn</a:t>
                      </a:r>
                      <a:r>
                        <a:rPr lang="en-GB" sz="1300" b="0" dirty="0"/>
                        <a:t> ({</a:t>
                      </a:r>
                      <a:r>
                        <a:rPr lang="en-GB" sz="1300" b="0" dirty="0" err="1"/>
                        <a:t>legs.features</a:t>
                      </a:r>
                      <a:r>
                        <a:rPr lang="en-GB" sz="1300" b="0" dirty="0"/>
                        <a:t>[0].</a:t>
                      </a:r>
                      <a:r>
                        <a:rPr lang="en-GB" sz="1300" b="0" dirty="0" err="1"/>
                        <a:t>properties.oneWayState</a:t>
                      </a:r>
                      <a:r>
                        <a:rPr lang="en-GB" sz="1300" b="0" dirty="0"/>
                        <a:t> == 'LADEN' ? 'laden' : 'ballast'}){#</a:t>
                      </a:r>
                      <a:r>
                        <a:rPr lang="en-GB" sz="1300" b="0" dirty="0" err="1"/>
                        <a:t>twoWay</a:t>
                      </a:r>
                      <a:r>
                        <a:rPr lang="en-GB" sz="1300" b="0" dirty="0"/>
                        <a:t>} /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lang="en-GB" sz="1300" b="0" dirty="0"/>
                        <a:t>{</a:t>
                      </a:r>
                      <a:r>
                        <a:rPr lang="en-GB" sz="1300" b="0" dirty="0" err="1"/>
                        <a:t>legs.features</a:t>
                      </a:r>
                      <a:r>
                        <a:rPr lang="en-GB" sz="1300" b="0" dirty="0"/>
                        <a:t>[0].</a:t>
                      </a:r>
                      <a:r>
                        <a:rPr lang="en-GB" sz="1300" b="0" dirty="0" err="1"/>
                        <a:t>properties.returnSpeed</a:t>
                      </a:r>
                      <a:r>
                        <a:rPr lang="en-GB" sz="1300" b="0" dirty="0"/>
                        <a:t>} </a:t>
                      </a:r>
                      <a:r>
                        <a:rPr lang="en-GB" sz="1300" b="0" dirty="0" err="1"/>
                        <a:t>kn</a:t>
                      </a:r>
                      <a:r>
                        <a:rPr lang="en-GB" sz="1300" b="0" dirty="0"/>
                        <a:t> ({</a:t>
                      </a:r>
                      <a:r>
                        <a:rPr lang="en-GB" sz="1300" b="0" dirty="0" err="1"/>
                        <a:t>legs.features</a:t>
                      </a:r>
                      <a:r>
                        <a:rPr lang="en-GB" sz="1300" b="0" dirty="0"/>
                        <a:t>[0].</a:t>
                      </a:r>
                      <a:r>
                        <a:rPr lang="en-GB" sz="1300" b="0" dirty="0" err="1"/>
                        <a:t>properties.returnState</a:t>
                      </a:r>
                      <a:r>
                        <a:rPr lang="en-GB" sz="1300" b="0" dirty="0"/>
                        <a:t> == 'LADEN' ? 'laden' : </a:t>
                      </a:r>
                      <a:r>
                        <a:rPr lang="en-GB" sz="1300" b="0"/>
                        <a:t>'ballast'}){/</a:t>
                      </a:r>
                      <a:r>
                        <a:rPr lang="en-GB" sz="1300" b="0" dirty="0" err="1"/>
                        <a:t>twoWay</a:t>
                      </a:r>
                      <a:r>
                        <a:rPr lang="en-GB" sz="1300" b="0" dirty="0"/>
                        <a:t>}</a:t>
                      </a:r>
                      <a:endParaRPr lang="en-GB" sz="1300" b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300"/>
                      </a:pPr>
                      <a:r>
                        <a:rPr lang="en-GB" sz="1300" b="0" kern="1200" noProof="0" dirty="0">
                          <a:solidFill>
                            <a:schemeClr val="tx1"/>
                          </a:solidFill>
                        </a:rPr>
                        <a:t>Weight of the route, %</a:t>
                      </a:r>
                      <a:endParaRPr lang="en-GB" sz="1300" b="0" kern="120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lang="en-GB" sz="1300" b="0" kern="1200" dirty="0">
                          <a:solidFill>
                            <a:srgbClr val="CCECFF"/>
                          </a:solidFill>
                        </a:rPr>
                        <a:t>{weight} </a:t>
                      </a:r>
                      <a:r>
                        <a:rPr lang="en-GB" sz="1300" b="0" kern="1200" dirty="0">
                          <a:solidFill>
                            <a:srgbClr val="B8EEF2"/>
                          </a:solidFill>
                        </a:rPr>
                        <a:t> </a:t>
                      </a:r>
                      <a:r>
                        <a:rPr lang="en-GB" sz="1300" b="0" kern="1200" dirty="0">
                          <a:solidFill>
                            <a:schemeClr val="tx1"/>
                          </a:solidFill>
                        </a:rPr>
                        <a:t>{(weight * 100) | toNearest:0.1}</a:t>
                      </a:r>
                      <a:endParaRPr lang="en-GB" sz="1300" b="0" kern="120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62648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/>
                        <a:t>Average net savings, kW</a:t>
                      </a:r>
                      <a:endParaRPr b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/>
                        <a:t>{</a:t>
                      </a:r>
                      <a:r>
                        <a:rPr lang="en-US" b="0" noProof="0" dirty="0" err="1"/>
                        <a:t>combinedRouteSavings.averageNetSavings</a:t>
                      </a:r>
                      <a:r>
                        <a:rPr lang="nl-BE" b="0" dirty="0"/>
                        <a:t>| toFixed:0</a:t>
                      </a:r>
                      <a:r>
                        <a:rPr lang="en-US" b="0" noProof="0" dirty="0"/>
                        <a:t>}</a:t>
                      </a:r>
                      <a:endParaRPr lang="en-US" b="0" noProof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/>
                        <a:t>Average net savings, %</a:t>
                      </a:r>
                      <a:endParaRPr b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/>
                        <a:t>{combinedRouteSavings.averageNetSavingsPercentage|toFixed:1}</a:t>
                      </a:r>
                      <a:endParaRPr lang="en-US" b="0" noProof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/>
                        <a:t>Average power consumption, kW</a:t>
                      </a:r>
                      <a:endParaRPr lang="en-US" b="0" noProof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GB" b="0" noProof="0" dirty="0"/>
                        <a:t>{combinedRouteSavings.averagePowerConsumption|toFixed:0}</a:t>
                      </a:r>
                      <a:endParaRPr lang="en-GB" b="0" noProof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426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/>
                        <a:t>Annual fuel savings</a:t>
                      </a:r>
                      <a:r>
                        <a:rPr lang="fr-FR" b="0" dirty="0"/>
                        <a:t>, t</a:t>
                      </a:r>
                      <a:r>
                        <a:rPr b="0" dirty="0" err="1"/>
                        <a:t>ons</a:t>
                      </a:r>
                      <a:r>
                        <a:rPr lang="en-US" b="0" dirty="0"/>
                        <a:t> per year</a:t>
                      </a:r>
                      <a:endParaRPr b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/>
                        <a:t>{combinedRouteSavings.annualFuelSavingsInTons|toFixed:0}</a:t>
                      </a:r>
                      <a:endParaRPr lang="en-US" b="0" noProof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/>
                        <a:t>Annual CO2 reduction, </a:t>
                      </a:r>
                      <a:r>
                        <a:rPr lang="en-US" b="0" dirty="0"/>
                        <a:t>t</a:t>
                      </a:r>
                      <a:r>
                        <a:rPr b="0" dirty="0"/>
                        <a:t>ons</a:t>
                      </a:r>
                      <a:r>
                        <a:rPr lang="en-US" b="0" dirty="0"/>
                        <a:t> per year</a:t>
                      </a:r>
                      <a:endParaRPr b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/>
                        <a:t>{combinedRouteSavings.annualCO2SavingsInTons|toFixed:0}</a:t>
                      </a:r>
                      <a:endParaRPr lang="en-US" b="0" noProof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67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and green oval with a black center&#10;&#10;Description automatically generated">
            <a:extLst>
              <a:ext uri="{FF2B5EF4-FFF2-40B4-BE49-F238E27FC236}">
                <a16:creationId xmlns:a16="http://schemas.microsoft.com/office/drawing/2014/main" id="{CE85E510-58DE-2813-008D-DFEBF76DF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18" y="4045588"/>
            <a:ext cx="3685922" cy="28124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E67626-99AF-0CA4-792F-DB80EACA5284}"/>
              </a:ext>
            </a:extLst>
          </p:cNvPr>
          <p:cNvSpPr txBox="1"/>
          <p:nvPr/>
        </p:nvSpPr>
        <p:spPr>
          <a:xfrm>
            <a:off x="1124927" y="5191981"/>
            <a:ext cx="632311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defRPr/>
            </a:pPr>
            <a:r>
              <a:rPr lang="en-US" sz="1400" b="1" dirty="0">
                <a:latin typeface="DIN 2014" panose="020B0504020202020204" pitchFamily="34" charset="0"/>
                <a:ea typeface="DIN 2014" panose="020B0504020202020204" pitchFamily="34" charset="0"/>
              </a:rPr>
              <a:t>Propulsion savings in global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</a:rPr>
              <a:t> average wind conditions </a:t>
            </a:r>
            <a:r>
              <a:rPr lang="en-US" sz="1400" b="1" dirty="0">
                <a:latin typeface="DIN 2014" panose="020B0504020202020204" pitchFamily="34" charset="0"/>
                <a:ea typeface="DIN 2014" panose="020B0504020202020204" pitchFamily="34" charset="0"/>
              </a:rPr>
              <a:t>calculated following the guidelines of </a:t>
            </a:r>
            <a:r>
              <a:rPr lang="en-GB" sz="1400" b="1" dirty="0">
                <a:latin typeface="DIN 2014" panose="020B0504020202020204" pitchFamily="34" charset="0"/>
                <a:ea typeface="DIN 2014" panose="020B0504020202020204" pitchFamily="34" charset="0"/>
              </a:rPr>
              <a:t>MEPC.1/Circ.815, with </a:t>
            </a:r>
            <a:r>
              <a:rPr lang="en-GB" sz="1400" b="1" dirty="0" err="1">
                <a:latin typeface="DIN 2014" panose="020B0504020202020204" pitchFamily="34" charset="0"/>
                <a:ea typeface="DIN 2014" panose="020B0504020202020204" pitchFamily="34" charset="0"/>
              </a:rPr>
              <a:t>Vref</a:t>
            </a:r>
            <a:r>
              <a:rPr lang="en-GB" sz="1400" b="1" dirty="0">
                <a:latin typeface="DIN 2014" panose="020B0504020202020204" pitchFamily="34" charset="0"/>
                <a:ea typeface="DIN 2014" panose="020B0504020202020204" pitchFamily="34" charset="0"/>
              </a:rPr>
              <a:t> equivalent to laden service speed. The propulsion savings are compared to the laden propulsion power 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03CEA10D-5BC5-8A50-62CB-ADB970D33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641276"/>
              </p:ext>
            </p:extLst>
          </p:nvPr>
        </p:nvGraphicFramePr>
        <p:xfrm>
          <a:off x="7310306" y="1952259"/>
          <a:ext cx="4699686" cy="1054608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439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300"/>
                      </a:pPr>
                      <a:r>
                        <a:rPr lang="en-US" sz="1600" b="0" kern="1200" noProof="0" dirty="0">
                          <a:solidFill>
                            <a:schemeClr val="bg1"/>
                          </a:solidFill>
                        </a:rPr>
                        <a:t>Global average wind conditions</a:t>
                      </a:r>
                      <a:endParaRPr lang="en-US" sz="1600" b="0" kern="1200" noProof="0" dirty="0">
                        <a:solidFill>
                          <a:schemeClr val="bg1"/>
                        </a:solidFill>
                        <a:latin typeface="DIN 2014"/>
                        <a:ea typeface="DIN 2014" panose="020B05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625475" algn="l"/>
                        </a:tabLst>
                      </a:pPr>
                      <a:r>
                        <a:rPr lang="en-US" sz="1600" b="0" noProof="0" dirty="0">
                          <a:solidFill>
                            <a:schemeClr val="bg1"/>
                          </a:solidFill>
                        </a:rPr>
                        <a:t>{</a:t>
                      </a:r>
                      <a:r>
                        <a:rPr lang="en-US" sz="1600" b="0" noProof="0" dirty="0" err="1">
                          <a:solidFill>
                            <a:schemeClr val="bg1"/>
                          </a:solidFill>
                        </a:rPr>
                        <a:t>simulationInput.ship.ladenServiceSpeed</a:t>
                      </a:r>
                      <a:r>
                        <a:rPr lang="en-US" sz="1600" b="0" noProof="0" dirty="0">
                          <a:solidFill>
                            <a:schemeClr val="bg1"/>
                          </a:solidFill>
                        </a:rPr>
                        <a:t> | toFixed:1} </a:t>
                      </a:r>
                      <a:r>
                        <a:rPr lang="en-US" sz="1600" b="0" noProof="0" dirty="0" err="1">
                          <a:solidFill>
                            <a:schemeClr val="bg1"/>
                          </a:solidFill>
                        </a:rPr>
                        <a:t>kn</a:t>
                      </a:r>
                      <a:endParaRPr lang="en-US" sz="1600" b="0" noProof="0" dirty="0">
                        <a:solidFill>
                          <a:schemeClr val="bg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b="0" dirty="0">
                          <a:solidFill>
                            <a:schemeClr val="tx1"/>
                          </a:solidFill>
                        </a:rPr>
                        <a:t>Average net savings, kW</a:t>
                      </a:r>
                      <a:endParaRPr sz="1600" b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US" sz="1600" b="0" noProof="0" dirty="0" err="1">
                          <a:solidFill>
                            <a:schemeClr val="tx1"/>
                          </a:solidFill>
                        </a:rPr>
                        <a:t>simulationResults.globalAverageRouteSavings.averageNetSavings</a:t>
                      </a:r>
                      <a:r>
                        <a:rPr lang="en-US" sz="1600" b="0" noProof="0" dirty="0">
                          <a:solidFill>
                            <a:schemeClr val="tx1"/>
                          </a:solidFill>
                        </a:rPr>
                        <a:t> | toFixed:0 }</a:t>
                      </a:r>
                      <a:endParaRPr lang="en-US" sz="1600" b="0" noProof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b="0" dirty="0">
                          <a:solidFill>
                            <a:schemeClr val="tx1"/>
                          </a:solidFill>
                        </a:rPr>
                        <a:t>Average net savings, %</a:t>
                      </a:r>
                      <a:endParaRPr sz="1600" b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</a:rPr>
                        <a:t>{simulationResults.globalAverageRouteSavings.averageNetSavingsPercentage|toFixed:1}</a:t>
                      </a:r>
                      <a:endParaRPr lang="en-US" sz="1600" b="0" noProof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</a:rPr>
                        <a:t>Average power consumption, kW</a:t>
                      </a:r>
                      <a:endParaRPr lang="en-US" sz="1600" b="0" noProof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</a:rPr>
                        <a:t>{simulationResults.globalAverageRouteSavings.averagePowerConsumption|toFixed:0}</a:t>
                      </a:r>
                      <a:endParaRPr lang="en-US" sz="1600" b="0" noProof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426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r>
                        <a:rPr sz="1600" b="0" dirty="0">
                          <a:solidFill>
                            <a:schemeClr val="tx1"/>
                          </a:solidFill>
                        </a:rPr>
                        <a:t>Annual fuel savings,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t</a:t>
                      </a:r>
                      <a:r>
                        <a:rPr sz="1600" b="0" dirty="0">
                          <a:solidFill>
                            <a:schemeClr val="tx1"/>
                          </a:solidFill>
                        </a:rPr>
                        <a:t>ons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per year</a:t>
                      </a:r>
                      <a:endParaRPr sz="1600" b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</a:rPr>
                        <a:t>{simulationResults.globalAverageRouteSavings.annualFuelSavingsInTons|toFixed:0}</a:t>
                      </a:r>
                      <a:endParaRPr lang="en-US" sz="1600" b="0" noProof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r>
                        <a:rPr sz="1600" b="0" dirty="0">
                          <a:solidFill>
                            <a:schemeClr val="tx1"/>
                          </a:solidFill>
                        </a:rPr>
                        <a:t>Annual CO2 reduction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, t</a:t>
                      </a:r>
                      <a:r>
                        <a:rPr sz="1600" b="0" dirty="0">
                          <a:solidFill>
                            <a:schemeClr val="tx1"/>
                          </a:solidFill>
                        </a:rPr>
                        <a:t>ons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per year</a:t>
                      </a:r>
                      <a:endParaRPr sz="1600" b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</a:rPr>
                        <a:t>{simulationResults.globalAverageRouteSavings.annualCO2SavingsInTons|toFixed:0}</a:t>
                      </a:r>
                      <a:endParaRPr lang="en-US" sz="1600" b="0" noProof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Picture 10" descr="A map of the world&#10;&#10;AI-generated content may be incorrect.">
            <a:extLst>
              <a:ext uri="{FF2B5EF4-FFF2-40B4-BE49-F238E27FC236}">
                <a16:creationId xmlns:a16="http://schemas.microsoft.com/office/drawing/2014/main" id="{B14A3276-A7B4-0756-1C07-8C6277B92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927" y="1887060"/>
            <a:ext cx="5979719" cy="312055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3145E89-0638-431F-2726-403BA1465DA4}"/>
              </a:ext>
            </a:extLst>
          </p:cNvPr>
          <p:cNvSpPr txBox="1">
            <a:spLocks/>
          </p:cNvSpPr>
          <p:nvPr/>
        </p:nvSpPr>
        <p:spPr>
          <a:xfrm>
            <a:off x="1035117" y="428324"/>
            <a:ext cx="11322176" cy="1153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Kobenhavn Sans Black"/>
              </a:rPr>
              <a:t>Performance in </a:t>
            </a:r>
            <a:endParaRPr lang="en-US" dirty="0"/>
          </a:p>
          <a:p>
            <a:r>
              <a:rPr lang="en-US" sz="3600" dirty="0">
                <a:latin typeface="Kobenhavn Sans Black"/>
              </a:rPr>
              <a:t>Global average wind conditions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6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4858040-98E8-7AAA-B6F6-056F67C72FEE}"/>
              </a:ext>
            </a:extLst>
          </p:cNvPr>
          <p:cNvSpPr txBox="1">
            <a:spLocks/>
          </p:cNvSpPr>
          <p:nvPr/>
        </p:nvSpPr>
        <p:spPr>
          <a:xfrm>
            <a:off x="1035117" y="210594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Comparison of savings per route</a:t>
            </a:r>
            <a:endParaRPr lang="en-FI" sz="3600" dirty="0"/>
          </a:p>
        </p:txBody>
      </p:sp>
      <p:pic>
        <p:nvPicPr>
          <p:cNvPr id="6" name="Afbeelding 2" descr="{%simulationResults.chart_fuelBar}">
            <a:extLst>
              <a:ext uri="{FF2B5EF4-FFF2-40B4-BE49-F238E27FC236}">
                <a16:creationId xmlns:a16="http://schemas.microsoft.com/office/drawing/2014/main" id="{2CD0410C-9393-B744-8DCC-D6E2E40F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4" y="3769243"/>
            <a:ext cx="9420225" cy="3000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682A24-0E2C-3AEE-D4D9-576A4C4A3D06}"/>
              </a:ext>
            </a:extLst>
          </p:cNvPr>
          <p:cNvSpPr txBox="1"/>
          <p:nvPr/>
        </p:nvSpPr>
        <p:spPr>
          <a:xfrm>
            <a:off x="1085112" y="3631105"/>
            <a:ext cx="3070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DIN 2014" panose="020B0504020202020204" pitchFamily="34" charset="0"/>
                <a:ea typeface="DIN 2014" panose="020B0504020202020204" pitchFamily="34" charset="0"/>
              </a:rPr>
              <a:t>Annual fuel savings (tons/year)</a:t>
            </a:r>
            <a:endParaRPr lang="en-GB" sz="1600" b="1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1BC5780-A76F-3B37-A193-FF8162ED7F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402453"/>
              </p:ext>
            </p:extLst>
          </p:nvPr>
        </p:nvGraphicFramePr>
        <p:xfrm>
          <a:off x="1085113" y="1267860"/>
          <a:ext cx="10071770" cy="60807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7574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pPr>
                        <a:defRPr sz="1600" b="1"/>
                      </a:pPr>
                      <a:r>
                        <a:rPr lang="en-US" sz="1300" b="0" kern="1200" noProof="0" dirty="0">
                          <a:solidFill>
                            <a:schemeClr val="bg1"/>
                          </a:solidFill>
                        </a:rPr>
                        <a:t>Weighted average of the simulated routes</a:t>
                      </a:r>
                      <a:endParaRPr lang="en-US" sz="1300" b="0" kern="1200" noProof="0" dirty="0">
                        <a:solidFill>
                          <a:schemeClr val="bg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625475" algn="l"/>
                        </a:tabLst>
                      </a:pPr>
                      <a:endParaRPr lang="en-US" sz="1300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Average net 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</a:rPr>
                        <a:t>savings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, kW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simulationResults.combinedSavings.averageRouteNetSavings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 | toFixed:0 }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Annual fuel savings, tons per year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US" sz="1300" b="0" kern="1200" noProof="0" dirty="0" err="1">
                          <a:solidFill>
                            <a:schemeClr val="tx1"/>
                          </a:solidFill>
                        </a:rPr>
                        <a:t>simulationResults.combinedSavings.averageRouteFuelSavings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300" b="0" kern="1200" dirty="0">
                          <a:solidFill>
                            <a:schemeClr val="tx1"/>
                          </a:solidFill>
                        </a:rPr>
                        <a:t>| toNearest:1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</a:rPr>
                        <a:t>}</a:t>
                      </a:r>
                      <a:endParaRPr lang="en-US" sz="1300" b="0" kern="120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</a:rPr>
                        <a:t>Average main engine power, kW</a:t>
                      </a:r>
                      <a:endParaRPr lang="en-US" sz="1300" b="0" i="0" kern="120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{simulationResults.combinedSavings.averageRouteMainEnginePower|toFixed:0}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426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Annual main Engine fuel consumption, tons per year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{simulationResults.combinedSavings.averageRouteMainEngineFuelConsumption| toNearest:1}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Average fuel savings percentage, %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effectLst/>
                        </a:rPr>
                        <a:t>simulationResults.combinedSavings.averageRouteNetSavingsPercentage * 100 |toFixed:1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}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Annual CO2 emissions savings, tons per year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{simulationResults.combinedSavings.weightedAnnualCO2SavingsInTons | toNearest:1}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98136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Fuel cost savings (Low fuel cost scenario {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simulationResults.fuelPrice.fuelCostSavingMinFuel.fuelPrice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} USD/ton – High fuel cost scenario {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simulationResults.fuelPrice.fuelCostSavingMaxFuel.fuelPrice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} USD/ton), USD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{simulationResults.fuelPrice.fuelCostSavingMinFuel.fuelCostSaving | toNearest:100 | 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thousandsSeparator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} - {simulationResults.fuelPrice.fuelCostSavingMaxFuel.fuelCostSaving | toNearest:100 | 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thousandsSeparator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} 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292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983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in IMO and EU regulations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63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476184A-33E4-B775-6063-9F0D9C04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117354"/>
            <a:ext cx="10121766" cy="759724"/>
          </a:xfrm>
        </p:spPr>
        <p:txBody>
          <a:bodyPr>
            <a:noAutofit/>
          </a:bodyPr>
          <a:lstStyle/>
          <a:p>
            <a:r>
              <a:rPr lang="en-US" sz="3600" dirty="0" err="1"/>
              <a:t>FuelEU</a:t>
            </a:r>
            <a:r>
              <a:rPr lang="en-US" sz="3600" dirty="0"/>
              <a:t> Maritime regulatory benefit (1/2)</a:t>
            </a:r>
            <a:endParaRPr lang="en-GB" sz="3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6D6E62-E714-E3FB-80FB-F594981763E9}"/>
              </a:ext>
            </a:extLst>
          </p:cNvPr>
          <p:cNvSpPr txBox="1">
            <a:spLocks/>
          </p:cNvSpPr>
          <p:nvPr/>
        </p:nvSpPr>
        <p:spPr>
          <a:xfrm>
            <a:off x="1035117" y="961053"/>
            <a:ext cx="10121766" cy="5551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fi-FI" sz="1800" dirty="0" err="1">
                <a:solidFill>
                  <a:schemeClr val="tx1"/>
                </a:solidFill>
              </a:rPr>
              <a:t>FuelEU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reward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factor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f</a:t>
            </a:r>
            <a:r>
              <a:rPr lang="en-GB" sz="1800" baseline="-25000" dirty="0" err="1">
                <a:solidFill>
                  <a:schemeClr val="tx1"/>
                </a:solidFill>
              </a:rPr>
              <a:t>Wind</a:t>
            </a:r>
            <a:r>
              <a:rPr lang="en-GB" sz="1800" baseline="-25000" dirty="0">
                <a:solidFill>
                  <a:schemeClr val="tx1"/>
                </a:solidFill>
              </a:rPr>
              <a:t> </a:t>
            </a:r>
            <a:r>
              <a:rPr lang="fi-FI" sz="1800" dirty="0">
                <a:solidFill>
                  <a:schemeClr val="tx1"/>
                </a:solidFill>
              </a:rPr>
              <a:t>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EEDI/EEXI available effective power: </a:t>
            </a:r>
            <a:r>
              <a:rPr lang="en-GB" sz="1800" dirty="0" err="1">
                <a:solidFill>
                  <a:schemeClr val="tx1"/>
                </a:solidFill>
              </a:rPr>
              <a:t>f</a:t>
            </a:r>
            <a:r>
              <a:rPr lang="en-GB" sz="1800" baseline="-25000" dirty="0" err="1">
                <a:solidFill>
                  <a:schemeClr val="tx1"/>
                </a:solidFill>
              </a:rPr>
              <a:t>eff</a:t>
            </a:r>
            <a:r>
              <a:rPr lang="en-GB" sz="1800" dirty="0">
                <a:solidFill>
                  <a:schemeClr val="tx1"/>
                </a:solidFill>
              </a:rPr>
              <a:t> * </a:t>
            </a: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eff</a:t>
            </a:r>
            <a:r>
              <a:rPr lang="en-GB" sz="1800" dirty="0">
                <a:solidFill>
                  <a:schemeClr val="tx1"/>
                </a:solidFill>
              </a:rPr>
              <a:t> = </a:t>
            </a: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wind</a:t>
            </a:r>
            <a:r>
              <a:rPr lang="en-GB" sz="1800" dirty="0">
                <a:solidFill>
                  <a:schemeClr val="tx1"/>
                </a:solidFill>
              </a:rPr>
              <a:t> = {</a:t>
            </a:r>
            <a:r>
              <a:rPr lang="en-GB" sz="1800" dirty="0" err="1">
                <a:solidFill>
                  <a:schemeClr val="tx1"/>
                </a:solidFill>
              </a:rPr>
              <a:t>simulationResults.EEDIReduction</a:t>
            </a:r>
            <a:r>
              <a:rPr lang="en-GB" sz="1800" dirty="0">
                <a:solidFill>
                  <a:schemeClr val="tx1"/>
                </a:solidFill>
              </a:rPr>
              <a:t> | toFixed:0 }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GB" sz="1800" dirty="0">
                <a:solidFill>
                  <a:schemeClr val="tx1"/>
                </a:solidFill>
              </a:rPr>
              <a:t>kW.</a:t>
            </a:r>
            <a:endParaRPr lang="fi-FI" sz="18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EEDI/EEXI Propulsion power of the vessel: P</a:t>
            </a:r>
            <a:r>
              <a:rPr lang="en-GB" sz="1800" baseline="-25000" dirty="0">
                <a:solidFill>
                  <a:schemeClr val="tx1"/>
                </a:solidFill>
              </a:rPr>
              <a:t>ME</a:t>
            </a:r>
            <a:r>
              <a:rPr lang="en-GB" sz="1800" dirty="0">
                <a:solidFill>
                  <a:schemeClr val="tx1"/>
                </a:solidFill>
              </a:rPr>
              <a:t> = </a:t>
            </a: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Prop</a:t>
            </a:r>
            <a:r>
              <a:rPr lang="en-GB" sz="1800" baseline="-25000" dirty="0">
                <a:solidFill>
                  <a:schemeClr val="tx1"/>
                </a:solidFill>
              </a:rPr>
              <a:t> </a:t>
            </a:r>
            <a:r>
              <a:rPr lang="en-GB" sz="1800" dirty="0">
                <a:solidFill>
                  <a:schemeClr val="tx1"/>
                </a:solidFill>
              </a:rPr>
              <a:t>= {</a:t>
            </a:r>
            <a:r>
              <a:rPr lang="en-GB" sz="1800" dirty="0" err="1">
                <a:solidFill>
                  <a:schemeClr val="tx1"/>
                </a:solidFill>
              </a:rPr>
              <a:t>simulationInput.ship.pme</a:t>
            </a:r>
            <a:r>
              <a:rPr lang="en-GB" sz="1800" dirty="0">
                <a:solidFill>
                  <a:schemeClr val="tx1"/>
                </a:solidFill>
              </a:rPr>
              <a:t> | toFixed:0 } kW.	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wind</a:t>
            </a:r>
            <a:r>
              <a:rPr lang="en-GB" sz="1800" dirty="0">
                <a:solidFill>
                  <a:schemeClr val="tx1"/>
                </a:solidFill>
              </a:rPr>
              <a:t>/</a:t>
            </a: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prop</a:t>
            </a:r>
            <a:r>
              <a:rPr lang="en-GB" sz="1800" dirty="0">
                <a:solidFill>
                  <a:schemeClr val="tx1"/>
                </a:solidFill>
              </a:rPr>
              <a:t> = {</a:t>
            </a:r>
            <a:r>
              <a:rPr lang="en-GB" sz="1800" dirty="0" err="1">
                <a:solidFill>
                  <a:schemeClr val="tx1"/>
                </a:solidFill>
              </a:rPr>
              <a:t>simulationResults.GHG.ratio</a:t>
            </a:r>
            <a:r>
              <a:rPr lang="en-GB" sz="1800" dirty="0">
                <a:solidFill>
                  <a:schemeClr val="tx1"/>
                </a:solidFill>
              </a:rPr>
              <a:t> | toFixed:3 }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GB" sz="1800" dirty="0">
                <a:solidFill>
                  <a:schemeClr val="tx1"/>
                </a:solidFill>
                <a:sym typeface="Symbol" panose="05050102010706020507" pitchFamily="18" charset="2"/>
              </a:rPr>
              <a:t></a:t>
            </a:r>
            <a:r>
              <a:rPr lang="en-GB" sz="1800" dirty="0">
                <a:solidFill>
                  <a:schemeClr val="tx1"/>
                </a:solidFill>
              </a:rPr>
              <a:t> reward factor </a:t>
            </a:r>
            <a:r>
              <a:rPr lang="en-GB" sz="1800" b="1" dirty="0" err="1">
                <a:solidFill>
                  <a:schemeClr val="tx1"/>
                </a:solidFill>
              </a:rPr>
              <a:t>f</a:t>
            </a:r>
            <a:r>
              <a:rPr lang="en-GB" sz="1800" b="1" baseline="-25000" dirty="0" err="1">
                <a:solidFill>
                  <a:schemeClr val="tx1"/>
                </a:solidFill>
              </a:rPr>
              <a:t>Wind</a:t>
            </a:r>
            <a:r>
              <a:rPr lang="en-GB" sz="1800" b="1" baseline="-25000" dirty="0">
                <a:solidFill>
                  <a:schemeClr val="tx1"/>
                </a:solidFill>
              </a:rPr>
              <a:t> </a:t>
            </a:r>
            <a:r>
              <a:rPr lang="en-GB" sz="1800" b="1" dirty="0">
                <a:solidFill>
                  <a:schemeClr val="tx1"/>
                </a:solidFill>
              </a:rPr>
              <a:t>= {</a:t>
            </a:r>
            <a:r>
              <a:rPr lang="en-GB" sz="1800" b="1" dirty="0" err="1">
                <a:solidFill>
                  <a:schemeClr val="tx1"/>
                </a:solidFill>
              </a:rPr>
              <a:t>simulationResults.GHG.fwind</a:t>
            </a:r>
            <a:r>
              <a:rPr lang="en-GB" sz="1800" b="1" dirty="0">
                <a:solidFill>
                  <a:schemeClr val="tx1"/>
                </a:solidFill>
              </a:rPr>
              <a:t>} </a:t>
            </a:r>
            <a:endParaRPr lang="en-US" sz="1800" b="1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endParaRPr lang="en-US" sz="18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fi-FI" sz="1800" dirty="0">
                <a:solidFill>
                  <a:schemeClr val="tx1"/>
                </a:solidFill>
              </a:rPr>
              <a:t>GHG </a:t>
            </a:r>
            <a:r>
              <a:rPr lang="fi-FI" sz="1800" dirty="0" err="1">
                <a:solidFill>
                  <a:schemeClr val="tx1"/>
                </a:solidFill>
              </a:rPr>
              <a:t>Intensity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without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wind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propulsion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using</a:t>
            </a:r>
            <a:r>
              <a:rPr lang="fi-FI" sz="1800" dirty="0">
                <a:solidFill>
                  <a:schemeClr val="tx1"/>
                </a:solidFill>
              </a:rPr>
              <a:t> {</a:t>
            </a:r>
            <a:r>
              <a:rPr lang="fi-FI" sz="1800" dirty="0" err="1">
                <a:solidFill>
                  <a:schemeClr val="tx1"/>
                </a:solidFill>
              </a:rPr>
              <a:t>simulationInput.ship.fuelType.abbreviation</a:t>
            </a:r>
            <a:r>
              <a:rPr lang="fi-FI" sz="1800" dirty="0">
                <a:solidFill>
                  <a:schemeClr val="tx1"/>
                </a:solidFill>
              </a:rPr>
              <a:t>}</a:t>
            </a:r>
            <a:r>
              <a:rPr lang="fi-FI" sz="1800" b="1" dirty="0">
                <a:solidFill>
                  <a:schemeClr val="tx1"/>
                </a:solidFill>
              </a:rPr>
              <a:t> =  {</a:t>
            </a:r>
            <a:r>
              <a:rPr lang="fi-FI" sz="1800" b="1" dirty="0" err="1">
                <a:solidFill>
                  <a:schemeClr val="tx1"/>
                </a:solidFill>
              </a:rPr>
              <a:t>simulationInput.ship.fuelType.ghgIntensity</a:t>
            </a:r>
            <a:r>
              <a:rPr lang="fi-FI" sz="1800" b="1" dirty="0">
                <a:solidFill>
                  <a:schemeClr val="tx1"/>
                </a:solidFill>
              </a:rPr>
              <a:t>} gCO</a:t>
            </a:r>
            <a:r>
              <a:rPr lang="fi-FI" sz="1800" b="1" baseline="-25000" dirty="0">
                <a:solidFill>
                  <a:schemeClr val="tx1"/>
                </a:solidFill>
              </a:rPr>
              <a:t>2</a:t>
            </a:r>
            <a:r>
              <a:rPr lang="fi-FI" sz="1800" b="1" dirty="0">
                <a:solidFill>
                  <a:schemeClr val="tx1"/>
                </a:solidFill>
              </a:rPr>
              <a:t>eq/MJ. </a:t>
            </a:r>
            <a:endParaRPr lang="en-US" sz="18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fi-FI" sz="1800" dirty="0">
                <a:solidFill>
                  <a:schemeClr val="tx1"/>
                </a:solidFill>
              </a:rPr>
              <a:t>GHG </a:t>
            </a:r>
            <a:r>
              <a:rPr lang="fi-FI" sz="1800" dirty="0" err="1">
                <a:solidFill>
                  <a:schemeClr val="tx1"/>
                </a:solidFill>
              </a:rPr>
              <a:t>Intensity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with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Norsepower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rotor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sails</a:t>
            </a:r>
            <a:r>
              <a:rPr lang="fi-FI" sz="1800" dirty="0">
                <a:solidFill>
                  <a:schemeClr val="tx1"/>
                </a:solidFill>
              </a:rPr>
              <a:t> = </a:t>
            </a:r>
            <a:r>
              <a:rPr lang="en-GB" sz="1800" dirty="0">
                <a:solidFill>
                  <a:schemeClr val="tx1"/>
                </a:solidFill>
              </a:rPr>
              <a:t>GHG Intensity * </a:t>
            </a:r>
            <a:r>
              <a:rPr lang="en-GB" sz="1800" dirty="0" err="1">
                <a:solidFill>
                  <a:schemeClr val="tx1"/>
                </a:solidFill>
              </a:rPr>
              <a:t>f</a:t>
            </a:r>
            <a:r>
              <a:rPr lang="en-GB" sz="1800" baseline="-25000" dirty="0" err="1">
                <a:solidFill>
                  <a:schemeClr val="tx1"/>
                </a:solidFill>
              </a:rPr>
              <a:t>Wind</a:t>
            </a:r>
            <a:r>
              <a:rPr lang="en-GB" sz="1800" dirty="0">
                <a:solidFill>
                  <a:schemeClr val="tx1"/>
                </a:solidFill>
              </a:rPr>
              <a:t> = </a:t>
            </a:r>
            <a:r>
              <a:rPr lang="fi-FI" sz="1800" b="1" dirty="0">
                <a:solidFill>
                  <a:schemeClr val="tx1"/>
                </a:solidFill>
              </a:rPr>
              <a:t>{</a:t>
            </a:r>
            <a:r>
              <a:rPr lang="fi-FI" sz="1800" b="1" dirty="0" err="1">
                <a:solidFill>
                  <a:schemeClr val="tx1"/>
                </a:solidFill>
              </a:rPr>
              <a:t>simulationResults.GHG.intensityWithRotorSails</a:t>
            </a:r>
            <a:r>
              <a:rPr lang="fi-FI" sz="1800" b="1" dirty="0">
                <a:solidFill>
                  <a:schemeClr val="tx1"/>
                </a:solidFill>
              </a:rPr>
              <a:t> | toFixed:2 }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GB" sz="1800" b="1" dirty="0">
                <a:solidFill>
                  <a:schemeClr val="tx1"/>
                </a:solidFill>
              </a:rPr>
              <a:t>CO</a:t>
            </a:r>
            <a:r>
              <a:rPr lang="en-GB" sz="1800" b="1" baseline="-25000" dirty="0">
                <a:solidFill>
                  <a:schemeClr val="tx1"/>
                </a:solidFill>
              </a:rPr>
              <a:t>2eq</a:t>
            </a:r>
            <a:r>
              <a:rPr lang="en-GB" sz="1800" b="1" dirty="0">
                <a:solidFill>
                  <a:schemeClr val="tx1"/>
                </a:solidFill>
              </a:rPr>
              <a:t>/MJ.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endParaRPr lang="en-GB" sz="1800" b="1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GHG Intensity target for 2025-2030: </a:t>
            </a:r>
            <a:r>
              <a:rPr lang="en-GB" sz="1800" b="1" dirty="0">
                <a:solidFill>
                  <a:schemeClr val="tx1"/>
                </a:solidFill>
              </a:rPr>
              <a:t>{</a:t>
            </a:r>
            <a:r>
              <a:rPr lang="en-GB" sz="1800" b="1" dirty="0" err="1">
                <a:solidFill>
                  <a:schemeClr val="tx1"/>
                </a:solidFill>
              </a:rPr>
              <a:t>simulationResults.GHG.target.intensity</a:t>
            </a:r>
            <a:r>
              <a:rPr lang="en-GB" sz="1800" b="1" dirty="0">
                <a:solidFill>
                  <a:schemeClr val="tx1"/>
                </a:solidFill>
              </a:rPr>
              <a:t>} gCO2eq/MJ.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GHG Intensity balance without wind propulsion = Target – GHG intensity = </a:t>
            </a:r>
            <a:r>
              <a:rPr lang="en-GB" sz="1800" b="1" dirty="0">
                <a:solidFill>
                  <a:schemeClr val="tx1"/>
                </a:solidFill>
              </a:rPr>
              <a:t>{</a:t>
            </a:r>
            <a:r>
              <a:rPr lang="en-GB" sz="1800" b="1" dirty="0" err="1">
                <a:solidFill>
                  <a:schemeClr val="tx1"/>
                </a:solidFill>
              </a:rPr>
              <a:t>simulationResults.GHG.balance.valueWithoutWindPropulsion</a:t>
            </a:r>
            <a:r>
              <a:rPr lang="en-GB" sz="1800" b="1" dirty="0">
                <a:solidFill>
                  <a:schemeClr val="tx1"/>
                </a:solidFill>
              </a:rPr>
              <a:t> | toFixed:2}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fi-FI" sz="1800" b="1" dirty="0">
                <a:solidFill>
                  <a:schemeClr val="tx1"/>
                </a:solidFill>
              </a:rPr>
              <a:t>gCO</a:t>
            </a:r>
            <a:r>
              <a:rPr lang="fi-FI" sz="1800" b="1" baseline="-25000" dirty="0">
                <a:solidFill>
                  <a:schemeClr val="tx1"/>
                </a:solidFill>
              </a:rPr>
              <a:t>2</a:t>
            </a:r>
            <a:r>
              <a:rPr lang="fi-FI" sz="1800" b="1" dirty="0">
                <a:solidFill>
                  <a:schemeClr val="tx1"/>
                </a:solidFill>
              </a:rPr>
              <a:t>eq/MJ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GHG Intensity balance with </a:t>
            </a:r>
            <a:r>
              <a:rPr lang="en-GB" sz="1800" dirty="0" err="1">
                <a:solidFill>
                  <a:schemeClr val="tx1"/>
                </a:solidFill>
              </a:rPr>
              <a:t>Norsepower</a:t>
            </a:r>
            <a:r>
              <a:rPr lang="en-GB" sz="1800" dirty="0">
                <a:solidFill>
                  <a:schemeClr val="tx1"/>
                </a:solidFill>
              </a:rPr>
              <a:t> rotor sails = Target – GHG intensity = </a:t>
            </a:r>
            <a:r>
              <a:rPr lang="en-GB" sz="1800" b="1" dirty="0">
                <a:solidFill>
                  <a:schemeClr val="tx1"/>
                </a:solidFill>
              </a:rPr>
              <a:t>{</a:t>
            </a:r>
            <a:r>
              <a:rPr lang="en-GB" sz="1800" b="1" dirty="0" err="1">
                <a:solidFill>
                  <a:schemeClr val="tx1"/>
                </a:solidFill>
              </a:rPr>
              <a:t>simulationResults.GHG.balance</a:t>
            </a:r>
            <a:r>
              <a:rPr lang="en-GB" sz="1800" b="1" dirty="0">
                <a:solidFill>
                  <a:schemeClr val="tx1"/>
                </a:solidFill>
              </a:rPr>
              <a:t>. </a:t>
            </a:r>
            <a:r>
              <a:rPr lang="en-GB" sz="1800" b="1" dirty="0" err="1">
                <a:solidFill>
                  <a:schemeClr val="tx1"/>
                </a:solidFill>
              </a:rPr>
              <a:t>valueWithRotorSails</a:t>
            </a:r>
            <a:r>
              <a:rPr lang="en-GB" sz="1800" b="1" dirty="0">
                <a:solidFill>
                  <a:schemeClr val="tx1"/>
                </a:solidFill>
              </a:rPr>
              <a:t> | toFixed:2}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fi-FI" sz="1800" b="1" dirty="0">
                <a:solidFill>
                  <a:schemeClr val="tx1"/>
                </a:solidFill>
              </a:rPr>
              <a:t>gCO</a:t>
            </a:r>
            <a:r>
              <a:rPr lang="fi-FI" sz="1800" b="1" baseline="-25000" dirty="0">
                <a:solidFill>
                  <a:schemeClr val="tx1"/>
                </a:solidFill>
              </a:rPr>
              <a:t>2</a:t>
            </a:r>
            <a:r>
              <a:rPr lang="fi-FI" sz="1800" b="1" dirty="0">
                <a:solidFill>
                  <a:schemeClr val="tx1"/>
                </a:solidFill>
              </a:rPr>
              <a:t>eq/MJ</a:t>
            </a:r>
            <a:endParaRPr lang="en-GB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2D6BA2C-A1F3-70B9-CD5C-F6AFE4DB5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117354"/>
            <a:ext cx="10121766" cy="759724"/>
          </a:xfrm>
        </p:spPr>
        <p:txBody>
          <a:bodyPr>
            <a:noAutofit/>
          </a:bodyPr>
          <a:lstStyle/>
          <a:p>
            <a:r>
              <a:rPr lang="en-US" sz="3600" dirty="0" err="1"/>
              <a:t>FuelEU</a:t>
            </a:r>
            <a:r>
              <a:rPr lang="en-US" sz="3600" dirty="0"/>
              <a:t> Maritime regulatory benefit (2/2)</a:t>
            </a:r>
            <a:endParaRPr lang="en-GB" sz="3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48E0B4-8EAA-9763-3156-FD1A8135B534}"/>
              </a:ext>
            </a:extLst>
          </p:cNvPr>
          <p:cNvSpPr txBox="1">
            <a:spLocks/>
          </p:cNvSpPr>
          <p:nvPr/>
        </p:nvSpPr>
        <p:spPr>
          <a:xfrm>
            <a:off x="1035116" y="961053"/>
            <a:ext cx="10310663" cy="5551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chemeClr val="tx1"/>
                </a:solidFill>
              </a:rPr>
              <a:t>Without wind propulsion: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Fuel consumption in EU/EEA area considering operational profile: </a:t>
            </a:r>
            <a:r>
              <a:rPr lang="en-GB" sz="1600" b="1" dirty="0">
                <a:solidFill>
                  <a:schemeClr val="tx1"/>
                </a:solidFill>
              </a:rPr>
              <a:t>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simulationResults.GHG.fuelConsumedInEuropeInTons</a:t>
            </a:r>
            <a:r>
              <a:rPr lang="en-GB" sz="1600" b="1" dirty="0">
                <a:solidFill>
                  <a:schemeClr val="tx1"/>
                </a:solidFill>
              </a:rPr>
              <a:t> | toFixed:0 }</a:t>
            </a:r>
            <a:r>
              <a:rPr lang="en-GB" sz="1600" dirty="0">
                <a:solidFill>
                  <a:schemeClr val="tx1"/>
                </a:solidFill>
              </a:rPr>
              <a:t> tons of {</a:t>
            </a:r>
            <a:r>
              <a:rPr lang="en-GB" sz="1600" dirty="0" err="1">
                <a:solidFill>
                  <a:schemeClr val="tx1"/>
                </a:solidFill>
              </a:rPr>
              <a:t>simulationInput.ship.fuelType.abbreviation</a:t>
            </a:r>
            <a:r>
              <a:rPr lang="en-GB" sz="1600" dirty="0">
                <a:solidFill>
                  <a:schemeClr val="tx1"/>
                </a:solidFill>
              </a:rPr>
              <a:t>}.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Compliance balance [gCO2eq] = (GHG Intensity balance) * fuel energy [MJ] = </a:t>
            </a:r>
            <a:r>
              <a:rPr lang="en-GB" sz="1600" b="1" dirty="0">
                <a:solidFill>
                  <a:schemeClr val="tx1"/>
                </a:solidFill>
              </a:rPr>
              <a:t>{simulationResults.GHG.complianceBalance.valueWithoutWindPropulsion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 tons CO2eq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chemeClr val="tx1"/>
                </a:solidFill>
              </a:rPr>
              <a:t>With </a:t>
            </a:r>
            <a:r>
              <a:rPr lang="en-GB" sz="1600" b="1" dirty="0" err="1">
                <a:solidFill>
                  <a:schemeClr val="tx1"/>
                </a:solidFill>
              </a:rPr>
              <a:t>Norsepower</a:t>
            </a:r>
            <a:r>
              <a:rPr lang="en-GB" sz="1600" b="1" dirty="0">
                <a:solidFill>
                  <a:schemeClr val="tx1"/>
                </a:solidFill>
              </a:rPr>
              <a:t> rotor sails: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Fuel consumption in EU/EEA area considering operational profile and rotor sail fuel savings: </a:t>
            </a:r>
            <a:r>
              <a:rPr lang="en-GB" sz="1600" b="1" dirty="0">
                <a:solidFill>
                  <a:schemeClr val="tx1"/>
                </a:solidFill>
              </a:rPr>
              <a:t>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simulationResults.GHG.fuelConsumedInEuropeInTons</a:t>
            </a:r>
            <a:r>
              <a:rPr lang="en-GB" sz="1600" b="1" dirty="0">
                <a:solidFill>
                  <a:schemeClr val="tx1"/>
                </a:solidFill>
              </a:rPr>
              <a:t> - 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simulationResults.GHG.fuelSavedByRotorSailsInTons</a:t>
            </a:r>
            <a:r>
              <a:rPr lang="en-GB" sz="1600" b="1" dirty="0">
                <a:solidFill>
                  <a:schemeClr val="tx1"/>
                </a:solidFill>
              </a:rPr>
              <a:t>| toFixed:0 }</a:t>
            </a:r>
            <a:r>
              <a:rPr lang="en-GB" sz="1600" dirty="0">
                <a:solidFill>
                  <a:schemeClr val="tx1"/>
                </a:solidFill>
              </a:rPr>
              <a:t> tons of {</a:t>
            </a:r>
            <a:r>
              <a:rPr lang="en-GB" sz="1600" dirty="0" err="1">
                <a:solidFill>
                  <a:schemeClr val="tx1"/>
                </a:solidFill>
              </a:rPr>
              <a:t>simulationInput.ship.fuelType.abbreviation</a:t>
            </a:r>
            <a:r>
              <a:rPr lang="en-GB" sz="1600" dirty="0">
                <a:solidFill>
                  <a:schemeClr val="tx1"/>
                </a:solidFill>
              </a:rPr>
              <a:t>}.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Compliance balance [gCO2eq] = (GHG Intensity balance) * fuel energy [MJ] = </a:t>
            </a:r>
            <a:r>
              <a:rPr lang="en-GB" sz="1600" b="1" dirty="0">
                <a:solidFill>
                  <a:schemeClr val="tx1"/>
                </a:solidFill>
              </a:rPr>
              <a:t>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simulationResults.GHG.complianceBalance.valueWithRotorSails</a:t>
            </a:r>
            <a:r>
              <a:rPr lang="en-GB" sz="1600" b="1" dirty="0">
                <a:solidFill>
                  <a:schemeClr val="tx1"/>
                </a:solidFill>
              </a:rPr>
              <a:t>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 tons CO2eq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endParaRPr lang="en-GB" sz="1700" b="1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chemeClr val="tx1"/>
                </a:solidFill>
              </a:rPr>
              <a:t>Exceeding the GHG intensity target is penalized: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 err="1">
                <a:solidFill>
                  <a:schemeClr val="tx1"/>
                </a:solidFill>
              </a:rPr>
              <a:t>FuelEU</a:t>
            </a:r>
            <a:r>
              <a:rPr lang="en-GB" sz="1600" dirty="0">
                <a:solidFill>
                  <a:schemeClr val="tx1"/>
                </a:solidFill>
              </a:rPr>
              <a:t> penalty without wind propulsion </a:t>
            </a:r>
            <a:r>
              <a:rPr lang="en-GB" sz="1600" b="1" dirty="0">
                <a:solidFill>
                  <a:schemeClr val="tx1"/>
                </a:solidFill>
              </a:rPr>
              <a:t>= 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simulationResults.GHG.penalty.valueWithoutWindPropulsion</a:t>
            </a:r>
            <a:r>
              <a:rPr lang="en-GB" sz="1600" b="1" dirty="0">
                <a:solidFill>
                  <a:schemeClr val="tx1"/>
                </a:solidFill>
              </a:rPr>
              <a:t>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 EUR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 err="1">
                <a:solidFill>
                  <a:schemeClr val="tx1"/>
                </a:solidFill>
              </a:rPr>
              <a:t>FuelEU</a:t>
            </a:r>
            <a:r>
              <a:rPr lang="en-GB" sz="1600" dirty="0">
                <a:solidFill>
                  <a:schemeClr val="tx1"/>
                </a:solidFill>
              </a:rPr>
              <a:t> penalty with wind propulsion</a:t>
            </a:r>
            <a:r>
              <a:rPr lang="en-GB" sz="1600" b="1" dirty="0">
                <a:solidFill>
                  <a:schemeClr val="tx1"/>
                </a:solidFill>
              </a:rPr>
              <a:t> = 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simulationResults.GHG.penalty.valueWithRotorSails</a:t>
            </a:r>
            <a:r>
              <a:rPr lang="en-GB" sz="1600" b="1" dirty="0">
                <a:solidFill>
                  <a:schemeClr val="tx1"/>
                </a:solidFill>
              </a:rPr>
              <a:t>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 EUR</a:t>
            </a:r>
            <a:endParaRPr lang="en-GB" sz="1800" dirty="0">
              <a:solidFill>
                <a:schemeClr val="tx1"/>
              </a:solidFill>
              <a:latin typeface="Cambria Math" panose="02040503050406030204" pitchFamily="18" charset="0"/>
            </a:endParaRPr>
          </a:p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chemeClr val="tx1"/>
                </a:solidFill>
              </a:rPr>
              <a:t>Overcompliance can be pooled to avoid penalties on other vessels: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Pooling benefit without wind propulsion = </a:t>
            </a:r>
            <a:r>
              <a:rPr lang="en-GB" sz="1500" b="1" dirty="0">
                <a:solidFill>
                  <a:schemeClr val="tx1"/>
                </a:solidFill>
              </a:rPr>
              <a:t>{</a:t>
            </a:r>
            <a:r>
              <a:rPr lang="en-GB" sz="1500" b="1" dirty="0" err="1">
                <a:solidFill>
                  <a:schemeClr val="tx1"/>
                </a:solidFill>
              </a:rPr>
              <a:t>simulationResults.GHG.poolingBenefit.valueWithoutWindPropulsion</a:t>
            </a:r>
            <a:r>
              <a:rPr lang="en-GB" sz="1500" b="1" dirty="0">
                <a:solidFill>
                  <a:schemeClr val="tx1"/>
                </a:solidFill>
              </a:rPr>
              <a:t> | toFixed:0 | </a:t>
            </a:r>
            <a:r>
              <a:rPr lang="en-GB" sz="1500" b="1" dirty="0" err="1">
                <a:solidFill>
                  <a:schemeClr val="tx1"/>
                </a:solidFill>
              </a:rPr>
              <a:t>thousandsSeparator</a:t>
            </a:r>
            <a:r>
              <a:rPr lang="en-GB" sz="1500" b="1" dirty="0">
                <a:solidFill>
                  <a:schemeClr val="tx1"/>
                </a:solidFill>
              </a:rPr>
              <a:t>} </a:t>
            </a:r>
            <a:r>
              <a:rPr lang="en-GB" sz="1600" b="1" dirty="0">
                <a:solidFill>
                  <a:schemeClr val="tx1"/>
                </a:solidFill>
              </a:rPr>
              <a:t>EUR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Pooling benefit with wind propulsion =</a:t>
            </a:r>
            <a:r>
              <a:rPr lang="en-GB" sz="1600" b="1" dirty="0">
                <a:solidFill>
                  <a:schemeClr val="tx1"/>
                </a:solidFill>
              </a:rPr>
              <a:t> 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simulationResults.GHG.poolingBenefit.valueWithRotorSails</a:t>
            </a:r>
            <a:r>
              <a:rPr lang="en-GB" sz="1600" b="1" dirty="0">
                <a:solidFill>
                  <a:schemeClr val="tx1"/>
                </a:solidFill>
              </a:rPr>
              <a:t>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 EUR</a:t>
            </a:r>
          </a:p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endParaRPr lang="en-GB" sz="1700" b="1" dirty="0">
              <a:solidFill>
                <a:schemeClr val="tx1"/>
              </a:solidFill>
            </a:endParaRPr>
          </a:p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b="1" dirty="0">
                <a:solidFill>
                  <a:schemeClr val="tx1"/>
                </a:solidFill>
              </a:rPr>
              <a:t>Total annual monetary </a:t>
            </a:r>
            <a:r>
              <a:rPr lang="en-GB" sz="1800" b="1" dirty="0" err="1">
                <a:solidFill>
                  <a:schemeClr val="tx1"/>
                </a:solidFill>
              </a:rPr>
              <a:t>FuelEU</a:t>
            </a:r>
            <a:r>
              <a:rPr lang="en-GB" sz="1800" b="1" dirty="0">
                <a:solidFill>
                  <a:schemeClr val="tx1"/>
                </a:solidFill>
              </a:rPr>
              <a:t> benefit from rotor sails: 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b="1" dirty="0">
                <a:solidFill>
                  <a:schemeClr val="tx1"/>
                </a:solidFill>
              </a:rPr>
              <a:t>Pooling benefit + avoided penalty = </a:t>
            </a:r>
            <a:r>
              <a:rPr lang="en-GB" sz="2600" b="1" dirty="0">
                <a:solidFill>
                  <a:schemeClr val="tx1"/>
                </a:solidFill>
              </a:rPr>
              <a:t>{</a:t>
            </a:r>
            <a:r>
              <a:rPr lang="en-GB" sz="2600" b="1" dirty="0" err="1">
                <a:solidFill>
                  <a:schemeClr val="tx1"/>
                </a:solidFill>
              </a:rPr>
              <a:t>simulationResults.GHG.monetaryBenefit.eur</a:t>
            </a:r>
            <a:r>
              <a:rPr lang="en-GB" sz="2600" b="1" dirty="0">
                <a:solidFill>
                  <a:schemeClr val="tx1"/>
                </a:solidFill>
              </a:rPr>
              <a:t> | toFixed:0 | </a:t>
            </a:r>
            <a:r>
              <a:rPr lang="en-GB" sz="2600" b="1" dirty="0" err="1">
                <a:solidFill>
                  <a:schemeClr val="tx1"/>
                </a:solidFill>
              </a:rPr>
              <a:t>thousandsSeparator</a:t>
            </a:r>
            <a:r>
              <a:rPr lang="en-GB" sz="2600" b="1" dirty="0">
                <a:solidFill>
                  <a:schemeClr val="tx1"/>
                </a:solidFill>
              </a:rPr>
              <a:t>} EUR/year = {</a:t>
            </a:r>
            <a:r>
              <a:rPr lang="en-GB" sz="2600" b="1" dirty="0" err="1">
                <a:solidFill>
                  <a:schemeClr val="tx1"/>
                </a:solidFill>
              </a:rPr>
              <a:t>simulationResults.GHG.monetaryBenefit.usd</a:t>
            </a:r>
            <a:r>
              <a:rPr lang="en-GB" sz="2600" b="1" dirty="0">
                <a:solidFill>
                  <a:schemeClr val="tx1"/>
                </a:solidFill>
              </a:rPr>
              <a:t> | toFixed:0 | </a:t>
            </a:r>
            <a:r>
              <a:rPr lang="en-GB" sz="2600" b="1" dirty="0" err="1">
                <a:solidFill>
                  <a:schemeClr val="tx1"/>
                </a:solidFill>
              </a:rPr>
              <a:t>thousandsSeparator</a:t>
            </a:r>
            <a:r>
              <a:rPr lang="en-GB" sz="2600" b="1" dirty="0">
                <a:solidFill>
                  <a:schemeClr val="tx1"/>
                </a:solidFill>
              </a:rPr>
              <a:t>} USD/year</a:t>
            </a:r>
          </a:p>
        </p:txBody>
      </p:sp>
    </p:spTree>
    <p:extLst>
      <p:ext uri="{BB962C8B-B14F-4D97-AF65-F5344CB8AC3E}">
        <p14:creationId xmlns:p14="http://schemas.microsoft.com/office/powerpoint/2010/main" val="298241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2639F-4447-FDC0-E593-37C4ECC77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EF0F97B-212D-8D6D-9463-0703A8E35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810810"/>
            <a:ext cx="1099276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Considering Carbon price of </a:t>
            </a:r>
            <a:r>
              <a:rPr lang="en-US" sz="2000" b="1" dirty="0"/>
              <a:t>{</a:t>
            </a:r>
            <a:r>
              <a:rPr lang="en-US" sz="2000" b="1" dirty="0" err="1"/>
              <a:t>simulationInput.additionalParameters.carbonPrice</a:t>
            </a:r>
            <a:r>
              <a:rPr lang="en-US" sz="2000" b="1" dirty="0"/>
              <a:t>} USD/CO2-ton.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dirty="0"/>
              <a:t>CO2-savings subject to </a:t>
            </a:r>
            <a:r>
              <a:rPr lang="en-GB" sz="2000" dirty="0"/>
              <a:t>EU ETS considering operational profile = </a:t>
            </a:r>
            <a:r>
              <a:rPr lang="en-GB" sz="2000" b="1" dirty="0"/>
              <a:t>{simulationResults.combinedSavings.weightedAnnualCO2SavingsInTonsInEU | toNearest:1 | </a:t>
            </a:r>
            <a:r>
              <a:rPr lang="en-GB" sz="2000" b="1" dirty="0" err="1"/>
              <a:t>thousandsSeparator</a:t>
            </a:r>
            <a:r>
              <a:rPr lang="en-GB" sz="2000" b="1" dirty="0"/>
              <a:t>} tons of CO2</a:t>
            </a:r>
            <a:endParaRPr lang="en-US" sz="2000" b="1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Annual monetary savings in EU emission allowances = </a:t>
            </a:r>
            <a:r>
              <a:rPr lang="en-US" sz="2000" b="1" dirty="0"/>
              <a:t>{</a:t>
            </a:r>
            <a:r>
              <a:rPr lang="en-US" sz="2000" b="1" dirty="0" err="1"/>
              <a:t>simulationResults.combinedSavings.EUETSSavings</a:t>
            </a:r>
            <a:r>
              <a:rPr lang="en-US" sz="2000" b="1" dirty="0"/>
              <a:t> | toNearest:1000 | </a:t>
            </a:r>
            <a:r>
              <a:rPr lang="en-US" sz="2000" b="1" dirty="0" err="1"/>
              <a:t>thousandsSeparator</a:t>
            </a:r>
            <a:r>
              <a:rPr lang="en-US" sz="2000" b="1" dirty="0"/>
              <a:t>} USD/year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184488-F883-A656-2F41-1D0A8516C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449668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/>
              <a:t>EU ETS regulatory benefit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598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A32C3-6A14-4D82-AF79-CA877C45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467250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/>
              <a:t>EEDI/EEXI and CII</a:t>
            </a:r>
            <a:endParaRPr lang="en-FI" sz="3600" dirty="0"/>
          </a:p>
        </p:txBody>
      </p:sp>
      <p:sp>
        <p:nvSpPr>
          <p:cNvPr id="4" name="text_field">
            <a:extLst>
              <a:ext uri="{FF2B5EF4-FFF2-40B4-BE49-F238E27FC236}">
                <a16:creationId xmlns:a16="http://schemas.microsoft.com/office/drawing/2014/main" id="{FCDC4D12-2CD9-4448-B91B-9F51DA8E7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2089112"/>
            <a:ext cx="10719881" cy="4351338"/>
          </a:xfrm>
        </p:spPr>
        <p:txBody>
          <a:bodyPr>
            <a:normAutofit/>
          </a:bodyPr>
          <a:lstStyle/>
          <a:p>
            <a:r>
              <a:rPr lang="en-US" sz="2000" dirty="0"/>
              <a:t>Rotor Sails reduce the EEXI/EEDI index by about {</a:t>
            </a:r>
            <a:r>
              <a:rPr lang="en-US" sz="2000" dirty="0" err="1"/>
              <a:t>simulationResults.GHG.ratio</a:t>
            </a:r>
            <a:r>
              <a:rPr lang="en-US" sz="2000" dirty="0"/>
              <a:t> * 100 | toFixed:1}%.</a:t>
            </a:r>
          </a:p>
          <a:p>
            <a:pPr marL="0" indent="0">
              <a:buNone/>
            </a:pPr>
            <a:r>
              <a:rPr lang="en-US" sz="2000" dirty="0"/>
              <a:t>Detailed EEDI/EEXI impact can be assessed upon request.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Norsepower Rotor Sails support the compliance on operational efficiency regulation, such as CII.</a:t>
            </a:r>
          </a:p>
          <a:p>
            <a:r>
              <a:rPr lang="en-US" sz="2000" b="1" dirty="0"/>
              <a:t>Expected CII reduction</a:t>
            </a:r>
            <a:r>
              <a:rPr lang="en-US" sz="2000" dirty="0"/>
              <a:t> up to {simulationResults.combinedSavings.averageRouteNetSavingsPercentage * 100 | toFixed:1 }%, which corresponds to {</a:t>
            </a:r>
            <a:r>
              <a:rPr lang="en-US" sz="2000" dirty="0" err="1"/>
              <a:t>simulationResults.combinedSavings.yearsOfExtendedCIICompliance</a:t>
            </a:r>
            <a:r>
              <a:rPr lang="en-US" sz="2000" dirty="0"/>
              <a:t> * 100 | toFixed:1} years of extended CII compliance. It can be further improved with Voyage Optimization.</a:t>
            </a:r>
          </a:p>
        </p:txBody>
      </p:sp>
    </p:spTree>
    <p:extLst>
      <p:ext uri="{BB962C8B-B14F-4D97-AF65-F5344CB8AC3E}">
        <p14:creationId xmlns:p14="http://schemas.microsoft.com/office/powerpoint/2010/main" val="38915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FFB850-AB35-8B94-9560-0C2B52D6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370175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Kobenhavn Sans Black"/>
              </a:rPr>
              <a:t>Combination with Voyage Optimization</a:t>
            </a:r>
            <a:endParaRPr lang="en-FI" sz="3600" dirty="0">
              <a:latin typeface="Kobenhavn Sans Black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3D7B2-59FF-D22B-B586-A7CB7519F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338009" cy="4341041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Independent studies have proven, that the combination of voyage optimization and wind propulsion provides significantly increased performance potential.</a:t>
            </a:r>
          </a:p>
          <a:p>
            <a:pPr marL="0" indent="0">
              <a:buNone/>
            </a:pPr>
            <a:r>
              <a:rPr lang="en-US" sz="1800" dirty="0"/>
              <a:t>Norsepower is collaborating with NAPA, the global maritime software, services and data analysis expert.</a:t>
            </a:r>
          </a:p>
          <a:p>
            <a:pPr marL="0" indent="0">
              <a:buNone/>
            </a:pPr>
            <a:r>
              <a:rPr lang="en-US" sz="1800" dirty="0"/>
              <a:t>A more detailed study for the target vessel can be carried out later.</a:t>
            </a:r>
          </a:p>
        </p:txBody>
      </p:sp>
      <p:pic>
        <p:nvPicPr>
          <p:cNvPr id="7" name="Picture Placeholder 6" descr="A picture containing text, water, nature&#10;&#10;Description automatically generated">
            <a:extLst>
              <a:ext uri="{FF2B5EF4-FFF2-40B4-BE49-F238E27FC236}">
                <a16:creationId xmlns:a16="http://schemas.microsoft.com/office/drawing/2014/main" id="{AE8664B3-5954-FF14-7B52-847573147AC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64" t="6544" r="23781" b="45917"/>
          <a:stretch/>
        </p:blipFill>
        <p:spPr>
          <a:xfrm>
            <a:off x="1172930" y="4464720"/>
            <a:ext cx="3140075" cy="1301750"/>
          </a:xfr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85EE479-E1AC-5B21-80DD-6A13EE9C2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06"/>
          <a:stretch/>
        </p:blipFill>
        <p:spPr bwMode="auto">
          <a:xfrm>
            <a:off x="4470221" y="4077494"/>
            <a:ext cx="2892381" cy="195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B2453B5D-FE4F-2A2D-2ECB-8B2DD9DDD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8" t="5745" r="4531" b="12204"/>
          <a:stretch/>
        </p:blipFill>
        <p:spPr bwMode="auto">
          <a:xfrm>
            <a:off x="7519818" y="4312654"/>
            <a:ext cx="4139994" cy="17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F2EA36-ABEE-0160-2147-B88DA9ECD761}"/>
              </a:ext>
            </a:extLst>
          </p:cNvPr>
          <p:cNvSpPr txBox="1">
            <a:spLocks/>
          </p:cNvSpPr>
          <p:nvPr/>
        </p:nvSpPr>
        <p:spPr>
          <a:xfrm>
            <a:off x="4831237" y="6232163"/>
            <a:ext cx="6716598" cy="3493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9750" indent="-2730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tabLst>
                <a:tab pos="5397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645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1563" indent="-265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latin typeface="DIN 2014" panose="020B0504020202020204" pitchFamily="34" charset="0"/>
                <a:ea typeface="DIN 2014" panose="020B0504020202020204" pitchFamily="34" charset="0"/>
              </a:rPr>
              <a:t>Source: James C Mason, “Quantifying voyage </a:t>
            </a:r>
            <a:r>
              <a:rPr lang="en-US" sz="700" err="1">
                <a:latin typeface="DIN 2014" panose="020B0504020202020204" pitchFamily="34" charset="0"/>
                <a:ea typeface="DIN 2014" panose="020B0504020202020204" pitchFamily="34" charset="0"/>
              </a:rPr>
              <a:t>optimisation</a:t>
            </a:r>
            <a:r>
              <a:rPr lang="en-US" sz="700">
                <a:latin typeface="DIN 2014" panose="020B0504020202020204" pitchFamily="34" charset="0"/>
                <a:ea typeface="DIN 2014" panose="020B0504020202020204" pitchFamily="34" charset="0"/>
              </a:rPr>
              <a:t> with wind-assisted ship propulsion: a new climate mitigation strategy for shipping”, The University of Manchester, 2021 </a:t>
            </a:r>
          </a:p>
        </p:txBody>
      </p:sp>
    </p:spTree>
    <p:extLst>
      <p:ext uri="{BB962C8B-B14F-4D97-AF65-F5344CB8AC3E}">
        <p14:creationId xmlns:p14="http://schemas.microsoft.com/office/powerpoint/2010/main" val="314240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Indicative pricing &amp; business case calculation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52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97DB4F-D2A4-C3AF-A1C0-A0FAAF69E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382588">
              <a:buFont typeface="+mj-lt"/>
              <a:buAutoNum type="arabicPeriod"/>
            </a:pPr>
            <a:r>
              <a:rPr lang="en-US" sz="3600" dirty="0"/>
              <a:t>Executive summary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Simulation inputs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Fuel and emission savings 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Impact in IMO and EU regulation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Indicative pricing &amp; business case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Suggested next steps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597CED-A2A2-1661-B490-F9BE3FE0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en-GB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0C77645-525E-7897-89B0-CB2E02F93BB6}"/>
              </a:ext>
            </a:extLst>
          </p:cNvPr>
          <p:cNvSpPr txBox="1">
            <a:spLocks/>
          </p:cNvSpPr>
          <p:nvPr/>
        </p:nvSpPr>
        <p:spPr>
          <a:xfrm>
            <a:off x="5761383" y="1901825"/>
            <a:ext cx="47177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/>
              <a:t>	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874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063D-C2AB-4B79-A304-7E9017AD0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310257"/>
            <a:ext cx="10378358" cy="112183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Kobenhavn Sans Black"/>
              </a:rPr>
              <a:t>Indicative CAPEX and OPEX </a:t>
            </a:r>
            <a:endParaRPr lang="en-US" sz="3600" strike="sngStrike" dirty="0">
              <a:latin typeface="Kobenhavn Sans Black"/>
            </a:endParaRPr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B492932C-7911-4D50-8BD8-7A6B12B7E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415627"/>
            <a:ext cx="11158494" cy="5242186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400" b="1" dirty="0">
                <a:solidFill>
                  <a:srgbClr val="0083BF"/>
                </a:solidFill>
                <a:latin typeface="DIN 2014"/>
              </a:rPr>
              <a:t>CAPEX</a:t>
            </a:r>
          </a:p>
          <a:p>
            <a:pPr indent="-419100">
              <a:spcBef>
                <a:spcPts val="400"/>
              </a:spcBef>
              <a:spcAft>
                <a:spcPts val="600"/>
              </a:spcAft>
            </a:pPr>
            <a:r>
              <a:rPr lang="en-US" sz="2900" dirty="0" err="1">
                <a:solidFill>
                  <a:srgbClr val="0083BF"/>
                </a:solidFill>
                <a:latin typeface="DIN 2014"/>
              </a:rPr>
              <a:t>Norsepower</a:t>
            </a:r>
            <a:r>
              <a:rPr lang="en-US" sz="2900" dirty="0">
                <a:solidFill>
                  <a:srgbClr val="0083BF"/>
                </a:solidFill>
                <a:latin typeface="DIN 2014"/>
              </a:rPr>
              <a:t> scope of supply </a:t>
            </a:r>
            <a:r>
              <a:rPr lang="en-US" sz="2900" dirty="0">
                <a:latin typeface="DIN 2014"/>
              </a:rPr>
              <a:t>– </a:t>
            </a:r>
            <a:r>
              <a:rPr lang="de-DE" sz="2900" dirty="0" err="1">
                <a:latin typeface="DIN 2014"/>
              </a:rPr>
              <a:t>Indicative</a:t>
            </a:r>
            <a:r>
              <a:rPr lang="de-DE" sz="2900" dirty="0">
                <a:latin typeface="DIN 2014"/>
              </a:rPr>
              <a:t> </a:t>
            </a:r>
            <a:r>
              <a:rPr lang="de-DE" sz="2900" dirty="0" err="1">
                <a:latin typeface="DIN 2014"/>
              </a:rPr>
              <a:t>price</a:t>
            </a:r>
            <a:r>
              <a:rPr lang="de-DE" sz="2900" dirty="0">
                <a:latin typeface="DIN 2014"/>
              </a:rPr>
              <a:t>: </a:t>
            </a:r>
            <a:r>
              <a:rPr lang="de-DE" sz="2900" b="1" dirty="0">
                <a:latin typeface="DIN 2014"/>
              </a:rPr>
              <a:t>{</a:t>
            </a:r>
            <a:r>
              <a:rPr lang="de-DE" sz="2900" b="1" dirty="0" err="1">
                <a:latin typeface="DIN 2014"/>
              </a:rPr>
              <a:t>simulationResults.rotorSailsSummary.sumPrice</a:t>
            </a:r>
            <a:r>
              <a:rPr lang="de-DE" sz="2900" b="1" dirty="0">
                <a:latin typeface="DIN 2014"/>
              </a:rPr>
              <a:t> | toFixed:0 | </a:t>
            </a:r>
            <a:r>
              <a:rPr lang="de-DE" sz="2900" b="1" dirty="0" err="1">
                <a:latin typeface="DIN 2014"/>
              </a:rPr>
              <a:t>thousandsSeparator</a:t>
            </a:r>
            <a:r>
              <a:rPr lang="de-DE" sz="2900" b="1" dirty="0">
                <a:latin typeface="DIN 2014"/>
              </a:rPr>
              <a:t>} USD</a:t>
            </a:r>
            <a:endParaRPr lang="en-US" sz="2900" b="1" dirty="0">
              <a:latin typeface="DIN 2014"/>
            </a:endParaRP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Rotor Sail units assembled, tested and ready for installation. Delivery EXW 2026, Dafeng, China.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 err="1">
                <a:latin typeface="DIN 2014"/>
              </a:rPr>
              <a:t>Norsepower</a:t>
            </a:r>
            <a:r>
              <a:rPr lang="en-US" sz="2500" dirty="0">
                <a:latin typeface="DIN 2014"/>
              </a:rPr>
              <a:t> Control</a:t>
            </a:r>
            <a:r>
              <a:rPr lang="en-GB" sz="2500" dirty="0">
                <a:effectLst/>
                <a:latin typeface="Calibri"/>
                <a:ea typeface="Calibri"/>
                <a:cs typeface="Times New Roman"/>
              </a:rPr>
              <a:t> ™</a:t>
            </a:r>
            <a:r>
              <a:rPr lang="en-US" sz="2500" dirty="0">
                <a:latin typeface="DIN 2014"/>
              </a:rPr>
              <a:t> automation system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Project management, installation supervision and commissioning</a:t>
            </a:r>
          </a:p>
          <a:p>
            <a:pPr marL="1009650" lvl="2" indent="-285750">
              <a:spcBef>
                <a:spcPts val="400"/>
              </a:spcBef>
            </a:pPr>
            <a:endParaRPr lang="en-US" dirty="0"/>
          </a:p>
          <a:p>
            <a:pPr indent="-419100">
              <a:spcBef>
                <a:spcPts val="400"/>
              </a:spcBef>
              <a:spcAft>
                <a:spcPts val="600"/>
              </a:spcAft>
            </a:pPr>
            <a:r>
              <a:rPr lang="en-US" sz="2900" dirty="0">
                <a:solidFill>
                  <a:srgbClr val="0083BF"/>
                </a:solidFill>
                <a:latin typeface="DIN 2014"/>
              </a:rPr>
              <a:t>Not in Norsepower scope of supply </a:t>
            </a:r>
            <a:r>
              <a:rPr lang="en-US" sz="2900" dirty="0">
                <a:latin typeface="DIN 2014"/>
              </a:rPr>
              <a:t>– </a:t>
            </a:r>
            <a:r>
              <a:rPr lang="de-DE" sz="2900" dirty="0" err="1">
                <a:latin typeface="DIN 2014"/>
              </a:rPr>
              <a:t>Expected</a:t>
            </a:r>
            <a:r>
              <a:rPr lang="de-DE" sz="2900" dirty="0">
                <a:latin typeface="DIN 2014"/>
              </a:rPr>
              <a:t> </a:t>
            </a:r>
            <a:r>
              <a:rPr lang="de-DE" sz="2900" dirty="0" err="1">
                <a:latin typeface="DIN 2014"/>
              </a:rPr>
              <a:t>costs</a:t>
            </a:r>
            <a:r>
              <a:rPr lang="de-DE" sz="2900" dirty="0">
                <a:latin typeface="DIN 2014"/>
              </a:rPr>
              <a:t> </a:t>
            </a:r>
            <a:r>
              <a:rPr lang="en-US" sz="2900" dirty="0">
                <a:latin typeface="DIN 2014"/>
              </a:rPr>
              <a:t>of additional {</a:t>
            </a:r>
            <a:r>
              <a:rPr lang="en-US" sz="2900" dirty="0" err="1">
                <a:latin typeface="DIN 2014"/>
              </a:rPr>
              <a:t>simulationInput.caseStudy.additionalCostPercentage</a:t>
            </a:r>
            <a:r>
              <a:rPr lang="en-US" sz="2900" dirty="0">
                <a:latin typeface="DIN 2014"/>
              </a:rPr>
              <a:t> * 100}% to the Norsepower CAPEX.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Manufacturing and installation of the foundations.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Installation of cabling and power hook-up.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Mechanical installation work.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Transportation to the installation location</a:t>
            </a:r>
            <a:endParaRPr lang="de-DE" dirty="0">
              <a:latin typeface="DIN 2014"/>
            </a:endParaRPr>
          </a:p>
          <a:p>
            <a:pPr marL="723900" lvl="2" indent="0">
              <a:spcBef>
                <a:spcPts val="400"/>
              </a:spcBef>
              <a:spcAft>
                <a:spcPts val="600"/>
              </a:spcAft>
              <a:buNone/>
            </a:pPr>
            <a:endParaRPr lang="en-US" sz="2500" dirty="0">
              <a:solidFill>
                <a:srgbClr val="0C2446"/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83BF"/>
                </a:solidFill>
                <a:latin typeface="DIN 2014"/>
              </a:rPr>
              <a:t>OPEX</a:t>
            </a:r>
          </a:p>
          <a:p>
            <a:pPr indent="-419100">
              <a:spcBef>
                <a:spcPts val="400"/>
              </a:spcBef>
              <a:spcAft>
                <a:spcPts val="600"/>
              </a:spcAft>
            </a:pPr>
            <a:r>
              <a:rPr lang="en-US" sz="2900" dirty="0" err="1">
                <a:solidFill>
                  <a:srgbClr val="0083BF"/>
                </a:solidFill>
                <a:latin typeface="DIN 2014"/>
              </a:rPr>
              <a:t>Norsepower</a:t>
            </a:r>
            <a:r>
              <a:rPr lang="en-US" sz="2900" dirty="0">
                <a:solidFill>
                  <a:srgbClr val="0083BF"/>
                </a:solidFill>
                <a:latin typeface="DIN 2014"/>
              </a:rPr>
              <a:t> Service Agreement </a:t>
            </a:r>
            <a:r>
              <a:rPr lang="en-US" sz="2900" dirty="0">
                <a:latin typeface="DIN 2014"/>
              </a:rPr>
              <a:t>– </a:t>
            </a:r>
            <a:r>
              <a:rPr lang="de-DE" sz="2900" dirty="0" err="1">
                <a:latin typeface="DIN 2014"/>
              </a:rPr>
              <a:t>Indicative</a:t>
            </a:r>
            <a:r>
              <a:rPr lang="de-DE" sz="2900" dirty="0">
                <a:latin typeface="DIN 2014"/>
              </a:rPr>
              <a:t> </a:t>
            </a:r>
            <a:r>
              <a:rPr lang="de-DE" sz="2900" dirty="0" err="1">
                <a:latin typeface="DIN 2014"/>
              </a:rPr>
              <a:t>price</a:t>
            </a:r>
            <a:r>
              <a:rPr lang="de-DE" sz="2900" dirty="0">
                <a:latin typeface="DIN 2014"/>
              </a:rPr>
              <a:t>: </a:t>
            </a:r>
            <a:r>
              <a:rPr lang="en-US" sz="2900" b="1" dirty="0">
                <a:latin typeface="DIN 2014"/>
              </a:rPr>
              <a:t>{</a:t>
            </a:r>
            <a:r>
              <a:rPr lang="en-US" sz="2900" b="1" dirty="0" err="1">
                <a:latin typeface="DIN 2014"/>
              </a:rPr>
              <a:t>simulationResults.rotorSailsSummary.sumMaintenancePrice</a:t>
            </a:r>
            <a:r>
              <a:rPr lang="en-US" sz="2900" b="1" dirty="0">
                <a:latin typeface="DIN 2014"/>
              </a:rPr>
              <a:t> | toFixed:0 | </a:t>
            </a:r>
            <a:r>
              <a:rPr lang="en-US" sz="2900" b="1" dirty="0" err="1">
                <a:latin typeface="DIN 2014"/>
              </a:rPr>
              <a:t>thousandsSeparator</a:t>
            </a:r>
            <a:r>
              <a:rPr lang="en-US" sz="2900" b="1" dirty="0">
                <a:latin typeface="DIN 2014"/>
              </a:rPr>
              <a:t>} USD/year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All wear parts.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Remote monitoring of the sails operation. Monthly reports with KPIs of the sails performance and availability.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Remote expert support for possible troubleshooting and corrective maintenance work.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Discounts in additional services, such as spare parts and service visits.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Full scope of the NP Remote Service Agreement can be provided as per customer´s request.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2877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4E280-5E2D-47C5-ACC2-AF9A30148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5118" y="1432093"/>
            <a:ext cx="10378358" cy="4896544"/>
          </a:xfrm>
        </p:spPr>
        <p:txBody>
          <a:bodyPr/>
          <a:lstStyle/>
          <a:p>
            <a:r>
              <a:rPr lang="en-US" sz="1800" b="1" dirty="0"/>
              <a:t>Alternative: Leasing agreement (Owned by Leasing JV and leased to Customer)</a:t>
            </a:r>
          </a:p>
          <a:p>
            <a:r>
              <a:rPr lang="en-US" sz="1600" dirty="0"/>
              <a:t>A leasing option can be offered for the rotor sail with the following main terms:</a:t>
            </a:r>
          </a:p>
          <a:p>
            <a:pPr marL="552450" lvl="1" indent="-285750">
              <a:spcBef>
                <a:spcPts val="600"/>
              </a:spcBef>
            </a:pPr>
            <a:r>
              <a:rPr lang="en-US" sz="1400" dirty="0"/>
              <a:t>Lease term is in minimum 5 years. Fixed monthly payments are made as agreed.</a:t>
            </a:r>
          </a:p>
          <a:p>
            <a:pPr marL="552450" lvl="1" indent="-285750">
              <a:spcBef>
                <a:spcPts val="600"/>
              </a:spcBef>
            </a:pPr>
            <a:r>
              <a:rPr lang="en-US" sz="1400" dirty="0"/>
              <a:t>After the lease term the customer has the option of</a:t>
            </a:r>
          </a:p>
          <a:p>
            <a:pPr marL="539750" lvl="2" indent="0">
              <a:spcBef>
                <a:spcPts val="600"/>
              </a:spcBef>
              <a:buNone/>
            </a:pPr>
            <a:r>
              <a:rPr lang="en-US" sz="1400" dirty="0"/>
              <a:t>	</a:t>
            </a:r>
            <a:r>
              <a:rPr lang="en-US" sz="1400" dirty="0" err="1"/>
              <a:t>i</a:t>
            </a:r>
            <a:r>
              <a:rPr lang="en-US" sz="1400" dirty="0"/>
              <a:t>) purchasing the rotor sails with a pre-agreed price or</a:t>
            </a:r>
          </a:p>
          <a:p>
            <a:pPr marL="539750" lvl="2" indent="0">
              <a:spcBef>
                <a:spcPts val="600"/>
              </a:spcBef>
              <a:buNone/>
            </a:pPr>
            <a:r>
              <a:rPr lang="en-US" sz="1400" dirty="0"/>
              <a:t>	ii) extending the lease term (subject to lease extension agreement).</a:t>
            </a:r>
          </a:p>
          <a:p>
            <a:pPr marL="552450" lvl="1" indent="-285750">
              <a:spcBef>
                <a:spcPts val="600"/>
              </a:spcBef>
            </a:pPr>
            <a:r>
              <a:rPr lang="en-US" sz="1400" dirty="0"/>
              <a:t>The lease may cover not only rotor sails but also foundation etc. which remains on the ship.</a:t>
            </a:r>
          </a:p>
          <a:p>
            <a:pPr lvl="1" indent="0">
              <a:buNone/>
            </a:pPr>
            <a:endParaRPr lang="en-US" sz="1600" dirty="0"/>
          </a:p>
          <a:p>
            <a:pPr lvl="1" indent="0">
              <a:buNone/>
            </a:pPr>
            <a:endParaRPr lang="en-US" sz="1600" dirty="0"/>
          </a:p>
          <a:p>
            <a:r>
              <a:rPr lang="en-US" altLang="ja-JP" sz="1800" b="1" dirty="0"/>
              <a:t>Next Steps: Information sharing with Mizuho Leasing and Iino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In order to provide indicative proposal of leasing fee, we shall disclose outline of project (type and number of rotor sails etc.) to Mizuho Leasing and Iino Lines.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sz="1600" dirty="0"/>
              <a:t>Company name, address and registration number will be requested for preparing the leasing proposal.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sz="1600" dirty="0"/>
              <a:t>Please inform us in case you don’t want us to share information with Mizuho Leasing or Iino Lines.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Further information may be requested.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03425-D5CF-83AA-3BEF-9C863D5E6579}"/>
              </a:ext>
            </a:extLst>
          </p:cNvPr>
          <p:cNvSpPr txBox="1">
            <a:spLocks/>
          </p:cNvSpPr>
          <p:nvPr/>
        </p:nvSpPr>
        <p:spPr>
          <a:xfrm>
            <a:off x="1035117" y="310257"/>
            <a:ext cx="10378358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Leasing Model</a:t>
            </a:r>
            <a:endParaRPr lang="en-US" sz="3600" strike="sngStrike" dirty="0">
              <a:latin typeface="Kobenhavn Sans Black"/>
            </a:endParaRPr>
          </a:p>
        </p:txBody>
      </p:sp>
    </p:spTree>
    <p:extLst>
      <p:ext uri="{BB962C8B-B14F-4D97-AF65-F5344CB8AC3E}">
        <p14:creationId xmlns:p14="http://schemas.microsoft.com/office/powerpoint/2010/main" val="60520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53AB6-2E7C-D018-2E6E-EA8D7314C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FDF70B7-A63C-9B74-F4CB-4C7D1D236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277439"/>
            <a:ext cx="10121766" cy="1121836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3600" dirty="0"/>
              <a:t>Net savings calculation</a:t>
            </a:r>
            <a:endParaRPr sz="36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9AAC32-DB59-A1BC-39BD-49EB4B35B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841271"/>
              </p:ext>
            </p:extLst>
          </p:nvPr>
        </p:nvGraphicFramePr>
        <p:xfrm>
          <a:off x="2038173" y="1399275"/>
          <a:ext cx="8458200" cy="6428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24796225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5745507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81625965"/>
                    </a:ext>
                  </a:extLst>
                </a:gridCol>
              </a:tblGrid>
              <a:tr h="1375848"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dirty="0">
                          <a:effectLst/>
                        </a:rPr>
                        <a:t>Low fuel cost scenario {</a:t>
                      </a:r>
                      <a:r>
                        <a:rPr lang="en-GB" sz="1800" b="1" u="none" strike="noStrike" dirty="0" err="1">
                          <a:effectLst/>
                        </a:rPr>
                        <a:t>simulationResults.fuelPrice.fuelCostSavingMinFuel.fuelPrice</a:t>
                      </a:r>
                      <a:r>
                        <a:rPr lang="en-GB" sz="1800" b="1" u="none" strike="noStrike" dirty="0">
                          <a:effectLst/>
                        </a:rPr>
                        <a:t>} USD/ton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fuel cost scenario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en-GB" sz="1800" b="1" u="none" strike="noStrike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simulationResults.fuelPrice.fuelCostSavingMaxFuel.fuelPrice</a:t>
                      </a:r>
                      <a:r>
                        <a:rPr lang="en-GB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 USD/ton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5006310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Fuel cost saving (USD/year)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{simulationResults.fuelPrice.fuelCostSavingMinFuel.fuelCostSaving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{simulationResults.fuelPrice.fuelCostSavingMaxFuel.fuelCostSaving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398346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EU ETS saving (USD/year)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simulationResults.combinedSavings.EUETSSavings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5856695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0" u="none" strike="noStrike" kern="120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FuelEU</a:t>
                      </a:r>
                      <a:r>
                        <a:rPr lang="en-GB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saving (USD/year)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simulationResults.GHG.monetaryBenefit.usd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9249617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R</a:t>
                      </a:r>
                      <a:r>
                        <a:rPr lang="en-GB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emote support (USD/year)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- {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simulationResults.rotorSailsSummary.sumMaintenancePrice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4433180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1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Total net annual saving </a:t>
                      </a:r>
                      <a:r>
                        <a:rPr lang="en-GB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(USD/year)</a:t>
                      </a:r>
                      <a:endParaRPr lang="en-GB" sz="1800" b="1" u="none" strike="noStrike" kern="1200">
                        <a:solidFill>
                          <a:schemeClr val="tx1"/>
                        </a:solidFill>
                        <a:effectLst/>
                        <a:latin typeface="DIN 2014" panose="020B0504020202020204" pitchFamily="34" charset="0"/>
                        <a:ea typeface="DIN 2014" panose="020B050402020202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{simulationResults.fuelPrice.fuelCostSavingMinFuel.totalNetSavings | toNearest:1000 | </a:t>
                      </a:r>
                      <a:r>
                        <a:rPr lang="en-GB" sz="18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{simulationResults.fuelPrice.fuelCostSavingMaxFuel.totalNetSavings | toNearest:1000 | </a:t>
                      </a:r>
                      <a:r>
                        <a:rPr lang="en-GB" sz="18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51077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191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93214" y="282759"/>
            <a:ext cx="10362874" cy="1121836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3600" dirty="0"/>
              <a:t>Business case – Net Present Values</a:t>
            </a:r>
            <a:endParaRPr sz="3600" dirty="0"/>
          </a:p>
        </p:txBody>
      </p:sp>
      <p:pic>
        <p:nvPicPr>
          <p:cNvPr id="5" name="Picture 9" descr="{%simulationResults.chart_fuelSavings}">
            <a:extLst>
              <a:ext uri="{FF2B5EF4-FFF2-40B4-BE49-F238E27FC236}">
                <a16:creationId xmlns:a16="http://schemas.microsoft.com/office/drawing/2014/main" id="{5AEA801A-8679-5530-FD7D-7600356B9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305" y="1352265"/>
            <a:ext cx="10001250" cy="37909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3AC244-4402-B30A-EDF4-54534006F896}"/>
              </a:ext>
            </a:extLst>
          </p:cNvPr>
          <p:cNvSpPr txBox="1"/>
          <p:nvPr/>
        </p:nvSpPr>
        <p:spPr>
          <a:xfrm>
            <a:off x="2338033" y="4965414"/>
            <a:ext cx="762979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{</a:t>
            </a:r>
            <a:r>
              <a:rPr lang="en-US" dirty="0" err="1"/>
              <a:t>simulationResults.fuelPrice.fuelCostSavingMinFuel.fuelPrice</a:t>
            </a:r>
            <a:r>
              <a:rPr lang="en-US" dirty="0"/>
              <a:t>} USD/ton	Payback time: {</a:t>
            </a:r>
            <a:r>
              <a:rPr lang="en-US" dirty="0" err="1"/>
              <a:t>simulationResults.fuelPrice.fuelCostSavingMinFuel.paybackPeriod</a:t>
            </a:r>
            <a:r>
              <a:rPr lang="en-US" dirty="0"/>
              <a:t> | toFixed:2} years – discount rate {</a:t>
            </a:r>
            <a:r>
              <a:rPr lang="en-US" dirty="0" err="1"/>
              <a:t>simulationInput.caseStudy.discountRate</a:t>
            </a:r>
            <a:r>
              <a:rPr lang="en-US" dirty="0"/>
              <a:t>} %</a:t>
            </a:r>
          </a:p>
          <a:p>
            <a:r>
              <a:rPr lang="en-US" dirty="0"/>
              <a:t>		25 years cumulative savings: {simulationResults.fuelPrice.fuelCostSavingMinFuel.cumulativeNetAnnualSavings[25] / 1000000 | toFixed:1} Million USD</a:t>
            </a:r>
          </a:p>
          <a:p>
            <a:r>
              <a:rPr lang="en-US" dirty="0"/>
              <a:t>		</a:t>
            </a:r>
          </a:p>
          <a:p>
            <a:r>
              <a:rPr lang="en-US" dirty="0"/>
              <a:t>{</a:t>
            </a:r>
            <a:r>
              <a:rPr lang="en-US" dirty="0" err="1"/>
              <a:t>simulationResults.fuelPrice.fuelCostSavingMaxFuel.fuelPrice</a:t>
            </a:r>
            <a:r>
              <a:rPr lang="en-US" dirty="0"/>
              <a:t>} USD/ton	Payback time: {</a:t>
            </a:r>
            <a:r>
              <a:rPr lang="en-US" dirty="0" err="1"/>
              <a:t>simulationResults.fuelPrice.fuelCostSavingMaxFuel.paybackPeriod</a:t>
            </a:r>
            <a:r>
              <a:rPr lang="en-US" dirty="0"/>
              <a:t> | toFixed:2} years – discount rate {</a:t>
            </a:r>
            <a:r>
              <a:rPr lang="en-US" dirty="0" err="1"/>
              <a:t>simulationInput.caseStudy.discountRate</a:t>
            </a:r>
            <a:r>
              <a:rPr lang="en-US" dirty="0"/>
              <a:t>} %</a:t>
            </a:r>
          </a:p>
          <a:p>
            <a:r>
              <a:rPr lang="en-US" dirty="0"/>
              <a:t>		25 years cumulative savings: {simulationResults.fuelPrice.fuelCostSavingMaxFuel.cumulativeNetAnnualSavings[25] / 1000000 | toFixed:1} Million USD</a:t>
            </a:r>
          </a:p>
        </p:txBody>
      </p:sp>
    </p:spTree>
    <p:extLst>
      <p:ext uri="{BB962C8B-B14F-4D97-AF65-F5344CB8AC3E}">
        <p14:creationId xmlns:p14="http://schemas.microsoft.com/office/powerpoint/2010/main" val="4081880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Suggested next steps</a:t>
            </a:r>
            <a:br>
              <a:rPr lang="en-US" dirty="0"/>
            </a:br>
            <a:endParaRPr lang="en-GB" strike="sngStrike" dirty="0"/>
          </a:p>
        </p:txBody>
      </p:sp>
    </p:spTree>
    <p:extLst>
      <p:ext uri="{BB962C8B-B14F-4D97-AF65-F5344CB8AC3E}">
        <p14:creationId xmlns:p14="http://schemas.microsoft.com/office/powerpoint/2010/main" val="410267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F47B760-1E36-561F-CC7B-0CCF1DB6B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273" y="1932707"/>
            <a:ext cx="6242434" cy="4045097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4A9A9FD-2BE1-FC6C-8AFF-C8412447C9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12249" y="-22225"/>
          <a:ext cx="6586537" cy="690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4A9A9FD-2BE1-FC6C-8AFF-C8412447C9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12249" y="-22225"/>
                        <a:ext cx="6586537" cy="690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2">
            <a:extLst>
              <a:ext uri="{FF2B5EF4-FFF2-40B4-BE49-F238E27FC236}">
                <a16:creationId xmlns:a16="http://schemas.microsoft.com/office/drawing/2014/main" id="{EA555263-851A-CA7B-D87E-8DC49DEFC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852"/>
            <a:ext cx="10121766" cy="1121836"/>
          </a:xfrm>
        </p:spPr>
        <p:txBody>
          <a:bodyPr anchor="ctr">
            <a:normAutofit/>
          </a:bodyPr>
          <a:lstStyle/>
          <a:p>
            <a:r>
              <a:rPr lang="en-GB" altLang="en-US" sz="3600" dirty="0">
                <a:ea typeface="ＭＳ Ｐゴシック" pitchFamily="34" charset="-128"/>
              </a:rPr>
              <a:t>Suggested next steps </a:t>
            </a:r>
            <a:endParaRPr lang="en-FI" sz="3600" dirty="0">
              <a:ea typeface="ＭＳ Ｐゴシック" pitchFamily="34" charset="-128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C07A2A-5D5A-A69F-4F36-3E4B48966EEA}"/>
              </a:ext>
            </a:extLst>
          </p:cNvPr>
          <p:cNvSpPr txBox="1">
            <a:spLocks/>
          </p:cNvSpPr>
          <p:nvPr/>
        </p:nvSpPr>
        <p:spPr>
          <a:xfrm>
            <a:off x="863600" y="1827213"/>
            <a:ext cx="5257800" cy="4392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Review the case study together in video meeting.</a:t>
            </a:r>
          </a:p>
          <a:p>
            <a:r>
              <a:rPr lang="en-US" dirty="0"/>
              <a:t>More detailed technical analysis regarding locations, integration to the deck/hull structures and stability.</a:t>
            </a:r>
          </a:p>
          <a:p>
            <a:r>
              <a:rPr lang="en-US" dirty="0"/>
              <a:t>Offer for an agreed configuration</a:t>
            </a:r>
            <a:br>
              <a:rPr lang="en-US" dirty="0"/>
            </a:br>
            <a:r>
              <a:rPr lang="en-US" dirty="0"/>
              <a:t>and scope.</a:t>
            </a:r>
          </a:p>
          <a:p>
            <a:r>
              <a:rPr lang="en-US" dirty="0"/>
              <a:t>Mutually beneficial co-operation leading to fleet-wide agreement.</a:t>
            </a:r>
          </a:p>
        </p:txBody>
      </p:sp>
    </p:spTree>
    <p:extLst>
      <p:ext uri="{BB962C8B-B14F-4D97-AF65-F5344CB8AC3E}">
        <p14:creationId xmlns:p14="http://schemas.microsoft.com/office/powerpoint/2010/main" val="2187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E5EABA-2210-5B86-AE98-EC5E39C39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4533499"/>
            <a:ext cx="10121766" cy="1719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For more information contact us at sales@norsepower.com or visit www.norsepower.com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8BB4D2-A017-2AFF-7787-55B1F3CF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2251677"/>
            <a:ext cx="10121766" cy="115651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Thank you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6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5352E-7AF4-43E5-B0CB-8DF280EC9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215487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/>
              <a:t>Introduction</a:t>
            </a:r>
            <a:endParaRPr lang="en-FI" sz="3600" dirty="0"/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641EBF37-C9D2-42F9-8EDB-49894EBD5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8" y="1537406"/>
            <a:ext cx="10121766" cy="487197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 err="1"/>
              <a:t>Norsepower</a:t>
            </a:r>
            <a:r>
              <a:rPr lang="en-US" sz="1800" dirty="0"/>
              <a:t> has carried out a customized performance simulation based on “{</a:t>
            </a:r>
            <a:r>
              <a:rPr lang="en-US" sz="1800" dirty="0" err="1"/>
              <a:t>simulationInput.ship.name</a:t>
            </a:r>
            <a:r>
              <a:rPr lang="en-US" sz="1800" dirty="0"/>
              <a:t>}” data. In this case study we present the predicted fuel an emission savings, benefits due to regulation compliance and the  business case calculations for project of installation of </a:t>
            </a:r>
            <a:r>
              <a:rPr lang="en-US" sz="1800" dirty="0" err="1"/>
              <a:t>Norsepower</a:t>
            </a:r>
            <a:r>
              <a:rPr lang="en-US" sz="1800" dirty="0"/>
              <a:t> Rotor Sails</a:t>
            </a:r>
            <a:r>
              <a:rPr lang="en-GB" altLang="en-US" sz="1800" dirty="0">
                <a:ea typeface="ＭＳ Ｐゴシック" pitchFamily="34" charset="-128"/>
                <a:cs typeface="Century Gothic" pitchFamily="34" charset="0"/>
              </a:rPr>
              <a:t>™</a:t>
            </a:r>
            <a:r>
              <a:rPr lang="en-US" sz="1800" dirty="0"/>
              <a:t> in your vessel.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 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The case study is based on: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Full-scale performance measurement of </a:t>
            </a:r>
            <a:r>
              <a:rPr lang="en-US" sz="1800" dirty="0" err="1"/>
              <a:t>Norsepower</a:t>
            </a:r>
            <a:r>
              <a:rPr lang="en-US" sz="1800" dirty="0"/>
              <a:t> rotor sails in operation at sea.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Ship specific technical data and operational profile.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20 years of historical global wind data from European Union Space program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IMO and EU regulation framework</a:t>
            </a:r>
          </a:p>
          <a:p>
            <a:endParaRPr lang="en-US" sz="1800" dirty="0"/>
          </a:p>
          <a:p>
            <a:r>
              <a:rPr lang="en-US" sz="1800" dirty="0" err="1"/>
              <a:t>Norsepower</a:t>
            </a:r>
            <a:r>
              <a:rPr lang="en-US" sz="1800" dirty="0"/>
              <a:t> Rotor Sails™ performance has been extensively tested and verified by third parties such as LR, ABB, DNV, NAPA and SSPA/RISE, during measurements campaigns in several ship’s installations.</a:t>
            </a:r>
          </a:p>
        </p:txBody>
      </p:sp>
    </p:spTree>
    <p:extLst>
      <p:ext uri="{BB962C8B-B14F-4D97-AF65-F5344CB8AC3E}">
        <p14:creationId xmlns:p14="http://schemas.microsoft.com/office/powerpoint/2010/main" val="18016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380DD0-0A64-AED2-9334-624304A7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1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7BBFCF4-F719-7710-E96D-8A113F786FFC}"/>
              </a:ext>
            </a:extLst>
          </p:cNvPr>
          <p:cNvSpPr txBox="1">
            <a:spLocks/>
          </p:cNvSpPr>
          <p:nvPr/>
        </p:nvSpPr>
        <p:spPr>
          <a:xfrm>
            <a:off x="1035117" y="215487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Executive Summary</a:t>
            </a:r>
            <a:endParaRPr lang="en-FI" sz="3600" dirty="0"/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641EBF37-C9D2-42F9-8EDB-49894EBD5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527452"/>
            <a:ext cx="1100448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The expected capex for the proposed configuration is {</a:t>
            </a:r>
            <a:r>
              <a:rPr lang="en-US" sz="1800" dirty="0" err="1"/>
              <a:t>simulationResults.rotorSailsSummary.sumPrice</a:t>
            </a:r>
            <a:r>
              <a:rPr lang="en-US" sz="1800" dirty="0"/>
              <a:t> | toFixed:0 | </a:t>
            </a:r>
            <a:r>
              <a:rPr lang="en-US" sz="1800" dirty="0" err="1"/>
              <a:t>thousandsSeparator</a:t>
            </a:r>
            <a:r>
              <a:rPr lang="en-US" sz="1800" dirty="0"/>
              <a:t>} USD.</a:t>
            </a:r>
          </a:p>
          <a:p>
            <a:endParaRPr lang="en-US" sz="1800" dirty="0"/>
          </a:p>
          <a:p>
            <a:r>
              <a:rPr lang="en-US" sz="1800" dirty="0"/>
              <a:t>The expected annual fuel savings are {</a:t>
            </a:r>
            <a:r>
              <a:rPr lang="en-US" sz="1800" dirty="0" err="1"/>
              <a:t>simulationResults.combinedSavings.averageRouteFuelSavings</a:t>
            </a:r>
            <a:r>
              <a:rPr lang="en-US" sz="1800" dirty="0"/>
              <a:t> | toFixed:0 | </a:t>
            </a:r>
            <a:r>
              <a:rPr lang="en-US" sz="1800" dirty="0" err="1"/>
              <a:t>thousandsSeparator</a:t>
            </a:r>
            <a:r>
              <a:rPr lang="en-US" sz="1800" dirty="0"/>
              <a:t>} tons.</a:t>
            </a:r>
          </a:p>
          <a:p>
            <a:endParaRPr lang="en-US" sz="1800" dirty="0"/>
          </a:p>
          <a:p>
            <a:r>
              <a:rPr lang="en-US" sz="1800" dirty="0"/>
              <a:t>Total net annual savings (including OPEX) from </a:t>
            </a:r>
            <a:r>
              <a:rPr lang="en-GB" sz="1800" dirty="0"/>
              <a:t>{simulationResults.fuelPrice.fuelCostSavingMinFuel.totalNetSavings | toNearest:1000 | </a:t>
            </a:r>
            <a:r>
              <a:rPr lang="en-GB" sz="1800" dirty="0" err="1"/>
              <a:t>thousandsSeparator</a:t>
            </a:r>
            <a:r>
              <a:rPr lang="en-GB" sz="1800" dirty="0"/>
              <a:t>} </a:t>
            </a:r>
            <a:r>
              <a:rPr lang="en-US" sz="1800" dirty="0"/>
              <a:t>to </a:t>
            </a:r>
            <a:r>
              <a:rPr lang="en-GB" sz="1800" dirty="0"/>
              <a:t>{simulationResults.fuelPrice.fuelCostSavingMaxFuel.totalNetSavings | toNearest:1000 | </a:t>
            </a:r>
            <a:r>
              <a:rPr lang="en-GB" sz="1800" dirty="0" err="1"/>
              <a:t>thousandsSeparator</a:t>
            </a:r>
            <a:r>
              <a:rPr lang="en-GB" sz="1800" dirty="0"/>
              <a:t>} </a:t>
            </a:r>
            <a:r>
              <a:rPr lang="en-US" sz="1800" dirty="0"/>
              <a:t>USD per year.</a:t>
            </a:r>
          </a:p>
          <a:p>
            <a:endParaRPr lang="en-US" sz="1800" dirty="0"/>
          </a:p>
          <a:p>
            <a:r>
              <a:rPr lang="en-US" sz="1800" dirty="0"/>
              <a:t>Payback period, including installation costs, from {</a:t>
            </a:r>
            <a:r>
              <a:rPr lang="en-US" sz="1800" dirty="0" err="1"/>
              <a:t>simulationResults.fuelPrice.fuelCostSavingMaxFuel.paybackPeriod</a:t>
            </a:r>
            <a:r>
              <a:rPr lang="en-US" sz="1800" dirty="0"/>
              <a:t> | toFixed:2} to {</a:t>
            </a:r>
            <a:r>
              <a:rPr lang="en-US" sz="1800" dirty="0" err="1"/>
              <a:t>simulationResults.fuelPrice.fuelCostSavingMinFuel.paybackPeriod</a:t>
            </a:r>
            <a:r>
              <a:rPr lang="en-US" sz="1800" dirty="0"/>
              <a:t> | toFixed:2} years.</a:t>
            </a:r>
          </a:p>
          <a:p>
            <a:endParaRPr lang="en-US" sz="1800" dirty="0"/>
          </a:p>
          <a:p>
            <a:r>
              <a:rPr lang="en-US" sz="1800" dirty="0"/>
              <a:t>Accumulated net savings of {simulationResults.fuelPrice.fuelCostSavingMaxFuel.cumulativeNetAnnualSavings[25] / 1000000 | toFixed:1} million USD for the whole lifetime of the sails (25 years)</a:t>
            </a:r>
          </a:p>
        </p:txBody>
      </p:sp>
    </p:spTree>
    <p:extLst>
      <p:ext uri="{BB962C8B-B14F-4D97-AF65-F5344CB8AC3E}">
        <p14:creationId xmlns:p14="http://schemas.microsoft.com/office/powerpoint/2010/main" val="170772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16FA-1654-4572-943C-F7E1CC3BC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inputs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8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7859B1-A290-1806-8F70-CED60065C1AE}"/>
              </a:ext>
            </a:extLst>
          </p:cNvPr>
          <p:cNvSpPr txBox="1">
            <a:spLocks/>
          </p:cNvSpPr>
          <p:nvPr/>
        </p:nvSpPr>
        <p:spPr>
          <a:xfrm>
            <a:off x="1035117" y="542573"/>
            <a:ext cx="10121766" cy="1589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6500" dirty="0"/>
              <a:t>Proposed sails configuration: </a:t>
            </a:r>
          </a:p>
          <a:p>
            <a:r>
              <a:rPr lang="en-US" dirty="0"/>
              <a:t>{#</a:t>
            </a:r>
            <a:r>
              <a:rPr lang="en-US" dirty="0" err="1"/>
              <a:t>simulationInput.caseStudy.rotorSails</a:t>
            </a:r>
            <a:r>
              <a:rPr lang="en-US" dirty="0"/>
              <a:t>}{</a:t>
            </a:r>
            <a:r>
              <a:rPr lang="en-US" dirty="0" err="1"/>
              <a:t>amountText</a:t>
            </a:r>
            <a:r>
              <a:rPr lang="en-US" dirty="0"/>
              <a:t>} {height}m x {diameter}m </a:t>
            </a:r>
            <a:r>
              <a:rPr lang="en-US" dirty="0" err="1"/>
              <a:t>Norsepower</a:t>
            </a:r>
            <a:r>
              <a:rPr lang="en-US" dirty="0"/>
              <a:t> Rotor Sail{amount &gt; 1 ? "s" : ""}™ on {type} foundation{amount &gt; 1 ? "s" : ""}{/</a:t>
            </a:r>
            <a:r>
              <a:rPr lang="en-US" dirty="0" err="1"/>
              <a:t>simulationInput.caseStudy.rotorSails</a:t>
            </a:r>
            <a:r>
              <a:rPr lang="en-US" dirty="0"/>
              <a:t>}</a:t>
            </a:r>
          </a:p>
        </p:txBody>
      </p:sp>
      <p:sp>
        <p:nvSpPr>
          <p:cNvPr id="11" name="text_field">
            <a:extLst>
              <a:ext uri="{FF2B5EF4-FFF2-40B4-BE49-F238E27FC236}">
                <a16:creationId xmlns:a16="http://schemas.microsoft.com/office/drawing/2014/main" id="{FEDA2FC9-C35C-CEE7-6A14-D63751832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233027"/>
          </a:xfrm>
        </p:spPr>
        <p:txBody>
          <a:bodyPr>
            <a:normAutofit/>
          </a:bodyPr>
          <a:lstStyle/>
          <a:p>
            <a:r>
              <a:rPr lang="en-US" sz="1400" dirty="0"/>
              <a:t>Ship length: {</a:t>
            </a:r>
            <a:r>
              <a:rPr lang="en-US" sz="1400" dirty="0" err="1"/>
              <a:t>simulationInput.ship</a:t>
            </a:r>
            <a:r>
              <a:rPr lang="en-US" sz="1400" dirty="0"/>
              <a:t> .length | toFixed:1} m</a:t>
            </a:r>
          </a:p>
          <a:p>
            <a:r>
              <a:rPr lang="en-US" sz="1400" dirty="0"/>
              <a:t>Beam: {</a:t>
            </a:r>
            <a:r>
              <a:rPr lang="en-US" sz="1400" dirty="0" err="1"/>
              <a:t>simulationInput.ship.width</a:t>
            </a:r>
            <a:r>
              <a:rPr lang="en-US" sz="1400" dirty="0"/>
              <a:t> | toFixed:1} m</a:t>
            </a:r>
          </a:p>
          <a:p>
            <a:r>
              <a:rPr lang="en-US" sz="1400" dirty="0"/>
              <a:t>Laden draft: {</a:t>
            </a:r>
            <a:r>
              <a:rPr lang="en-US" sz="1400" dirty="0" err="1"/>
              <a:t>simulationInput.ship.ladenDraft</a:t>
            </a:r>
            <a:r>
              <a:rPr lang="en-US" sz="1400" dirty="0"/>
              <a:t> | toFixed:1} m</a:t>
            </a:r>
          </a:p>
          <a:p>
            <a:r>
              <a:rPr lang="en-US" sz="1400" dirty="0"/>
              <a:t>Ballast draft: {</a:t>
            </a:r>
            <a:r>
              <a:rPr lang="en-US" sz="1400" dirty="0" err="1"/>
              <a:t>simulationInput.ship.ballastDraft</a:t>
            </a:r>
            <a:r>
              <a:rPr lang="en-US" sz="1400" dirty="0"/>
              <a:t> | toFixed:1} m</a:t>
            </a:r>
          </a:p>
          <a:p>
            <a:r>
              <a:rPr lang="en-US" sz="1400" dirty="0"/>
              <a:t>Installation height: {</a:t>
            </a:r>
            <a:r>
              <a:rPr lang="en-US" sz="1400" dirty="0" err="1"/>
              <a:t>simulationInput.ship.installationHeight</a:t>
            </a:r>
            <a:r>
              <a:rPr lang="en-US" sz="1400" dirty="0"/>
              <a:t> | toFixed:1} 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3FA1A7-8595-B542-D195-2E309DD415D0}"/>
              </a:ext>
            </a:extLst>
          </p:cNvPr>
          <p:cNvSpPr txBox="1"/>
          <p:nvPr/>
        </p:nvSpPr>
        <p:spPr>
          <a:xfrm>
            <a:off x="3949874" y="6255490"/>
            <a:ext cx="7379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Preliminary sketch: Vessel with {#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simulationInput.caseStudy.rotorSails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}{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amountText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} {height}m x {diameter}m 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Norsepower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 Rotor Sail{amount &gt; 1 ? "s" : ""}™ on {type} foundation{amount &gt; 1 ? "s" : ""}{/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simulationInput.caseStudy.rotorSails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1496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E6BDB62-333D-6568-26B7-1C09845F8FC4}"/>
              </a:ext>
            </a:extLst>
          </p:cNvPr>
          <p:cNvSpPr txBox="1">
            <a:spLocks/>
          </p:cNvSpPr>
          <p:nvPr/>
        </p:nvSpPr>
        <p:spPr>
          <a:xfrm>
            <a:off x="1035117" y="216069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Ship operation profile</a:t>
            </a:r>
            <a:endParaRPr lang="en-FI" sz="3600" dirty="0"/>
          </a:p>
        </p:txBody>
      </p:sp>
      <p:pic>
        <p:nvPicPr>
          <p:cNvPr id="10" name="Picture Placeholder 9" descr="A large red ship in the water&#10;&#10;Description automatically generated">
            <a:extLst>
              <a:ext uri="{FF2B5EF4-FFF2-40B4-BE49-F238E27FC236}">
                <a16:creationId xmlns:a16="http://schemas.microsoft.com/office/drawing/2014/main" id="{F22B8FBE-CA5B-3B9E-12E2-10D1DB875E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61" t="202" r="-691" b="-11142"/>
          <a:stretch/>
        </p:blipFill>
        <p:spPr>
          <a:xfrm>
            <a:off x="6485265" y="1825622"/>
            <a:ext cx="5063604" cy="4351339"/>
          </a:xfrm>
        </p:spPr>
      </p:pic>
      <p:graphicFrame>
        <p:nvGraphicFramePr>
          <p:cNvPr id="4" name="simParams_field">
            <a:extLst>
              <a:ext uri="{FF2B5EF4-FFF2-40B4-BE49-F238E27FC236}">
                <a16:creationId xmlns:a16="http://schemas.microsoft.com/office/drawing/2014/main" id="{3C9AD59F-91E6-8444-5C49-2766C73495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728418"/>
              </p:ext>
            </p:extLst>
          </p:nvPr>
        </p:nvGraphicFramePr>
        <p:xfrm>
          <a:off x="1190440" y="1417998"/>
          <a:ext cx="4905560" cy="6569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0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53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500" b="1" noProof="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Parameters</a:t>
                      </a:r>
                    </a:p>
                  </a:txBody>
                  <a:tcPr marL="36000" marR="36000" marT="72000" marB="72000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i-FI" sz="1500" b="1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72000" marB="72000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Total propulsion efficiency </a:t>
                      </a:r>
                      <a:r>
                        <a:rPr lang="fi-FI" sz="1500" b="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[%]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{(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simulationInput.ship.propulsionEfficiency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toFixed:1) * 100}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500" b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Time-at-</a:t>
                      </a:r>
                      <a:r>
                        <a:rPr lang="fi-FI" sz="1500" b="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sea</a:t>
                      </a:r>
                      <a:r>
                        <a:rPr lang="fi-FI" sz="1500" b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[%]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{(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simulationInput.caseStudy.timeAtSeaRatio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) * 100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cs typeface="+mn-cs"/>
                        </a:rPr>
                        <a:t>| toNearest</a:t>
                      </a:r>
                      <a:r>
                        <a:rPr lang="en-GB" sz="1600" b="0" kern="120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cs typeface="+mn-cs"/>
                        </a:rPr>
                        <a:t>:0.1</a:t>
                      </a:r>
                      <a:r>
                        <a:rPr lang="en-GB" sz="1500">
                          <a:solidFill>
                            <a:schemeClr val="tx1"/>
                          </a:solidFill>
                        </a:rPr>
                        <a:t>}</a:t>
                      </a:r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298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/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Service speed laden [knots] 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simulationInput.ship.ladenServiceSpeed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toFixed:1}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5619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Service 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speed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ballast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knots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] 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simulationInput.ship.ballastServiceSpeed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toFixed:1}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1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  <a:cs typeface="+mn-cs"/>
                        </a:rPr>
                        <a:t>Fuel type</a:t>
                      </a:r>
                      <a:endParaRPr lang="fi-FI" sz="1500" kern="120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simulationInput.ship.fuelType.abbreviation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8997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B0504020202020204" pitchFamily="34" charset="0"/>
                          <a:cs typeface="+mn-cs"/>
                        </a:rPr>
                        <a:t>Prop. Power laden [kW]</a:t>
                      </a:r>
                      <a:endParaRPr lang="fi-FI" sz="1500" kern="120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simulationInput.ship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ladenServicePower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| toFixed:0}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0588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Prop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. Power 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ballast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[kW]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simulationInput.ship.ballastServicePower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7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GB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SFOC [g/kWh]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simulationInput.ship.sfoc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87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380DD0-0A64-AED2-9334-624304A7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and emission savings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02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C2446"/>
      </a:dk1>
      <a:lt1>
        <a:sysClr val="window" lastClr="FFFFFF"/>
      </a:lt1>
      <a:dk2>
        <a:srgbClr val="0C2446"/>
      </a:dk2>
      <a:lt2>
        <a:srgbClr val="D8F6F8"/>
      </a:lt2>
      <a:accent1>
        <a:srgbClr val="209EA7"/>
      </a:accent1>
      <a:accent2>
        <a:srgbClr val="A72920"/>
      </a:accent2>
      <a:accent3>
        <a:srgbClr val="17EDB5"/>
      </a:accent3>
      <a:accent4>
        <a:srgbClr val="0083BF"/>
      </a:accent4>
      <a:accent5>
        <a:srgbClr val="8BDBFF"/>
      </a:accent5>
      <a:accent6>
        <a:srgbClr val="CAF2F4"/>
      </a:accent6>
      <a:hlink>
        <a:srgbClr val="0563C1"/>
      </a:hlink>
      <a:folHlink>
        <a:srgbClr val="209E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basic template ver. 13.potx" id="{B8F0393E-9C57-4C89-937A-FB40BB14850E}" vid="{F8B2CA44-37FE-42A1-A06B-50E556EC6D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normal template 2023-02-01 JPe10</Template>
  <TotalTime>20823</TotalTime>
  <Words>2859</Words>
  <Application>Microsoft Office PowerPoint</Application>
  <PresentationFormat>Widescreen</PresentationFormat>
  <Paragraphs>237</Paragraphs>
  <Slides>26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ＭＳ Ｐゴシック</vt:lpstr>
      <vt:lpstr>-apple-system</vt:lpstr>
      <vt:lpstr>Aptos Narrow</vt:lpstr>
      <vt:lpstr>Arial</vt:lpstr>
      <vt:lpstr>Calibri</vt:lpstr>
      <vt:lpstr>Cambria Math</vt:lpstr>
      <vt:lpstr>DIN 2014</vt:lpstr>
      <vt:lpstr>Kobenhavn Sans Black</vt:lpstr>
      <vt:lpstr>Symbol</vt:lpstr>
      <vt:lpstr>ui-monospace</vt:lpstr>
      <vt:lpstr>1_Office Theme</vt:lpstr>
      <vt:lpstr>CorelDRAW Standard</vt:lpstr>
      <vt:lpstr>Case study for  {simulationInput.caseStudy.company}/  {simulationInput.ship.name}</vt:lpstr>
      <vt:lpstr>Contents</vt:lpstr>
      <vt:lpstr>Introduction</vt:lpstr>
      <vt:lpstr>Executive Summary</vt:lpstr>
      <vt:lpstr>PowerPoint Presentation</vt:lpstr>
      <vt:lpstr>Simulation inputs</vt:lpstr>
      <vt:lpstr>PowerPoint Presentation</vt:lpstr>
      <vt:lpstr>PowerPoint Presentation</vt:lpstr>
      <vt:lpstr>Fuel and emission savings</vt:lpstr>
      <vt:lpstr>PowerPoint Presentation</vt:lpstr>
      <vt:lpstr>PowerPoint Presentation</vt:lpstr>
      <vt:lpstr>PowerPoint Presentation</vt:lpstr>
      <vt:lpstr>Impact in IMO and EU regulations</vt:lpstr>
      <vt:lpstr>FuelEU Maritime regulatory benefit (1/2)</vt:lpstr>
      <vt:lpstr>FuelEU Maritime regulatory benefit (2/2)</vt:lpstr>
      <vt:lpstr>EU ETS regulatory benefit</vt:lpstr>
      <vt:lpstr>EEDI/EEXI and CII</vt:lpstr>
      <vt:lpstr>Combination with Voyage Optimization</vt:lpstr>
      <vt:lpstr>Indicative pricing &amp; business case calculation</vt:lpstr>
      <vt:lpstr>Indicative CAPEX and OPEX </vt:lpstr>
      <vt:lpstr>PowerPoint Presentation</vt:lpstr>
      <vt:lpstr>Net savings calculation</vt:lpstr>
      <vt:lpstr>Business case – Net Present Values</vt:lpstr>
      <vt:lpstr>Suggested next steps </vt:lpstr>
      <vt:lpstr>Suggested next steps 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 for a  Norsepower Rotor Sails™ for LMG Shipping / Topeka RoRo</dc:title>
  <dc:creator>Jufo Peltomaa</dc:creator>
  <cp:lastModifiedBy>Victor Bravo</cp:lastModifiedBy>
  <cp:revision>695</cp:revision>
  <dcterms:created xsi:type="dcterms:W3CDTF">2023-04-17T14:15:07Z</dcterms:created>
  <dcterms:modified xsi:type="dcterms:W3CDTF">2025-11-30T15:18:17Z</dcterms:modified>
</cp:coreProperties>
</file>