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6"/>
  </p:notesMasterIdLst>
  <p:sldIdLst>
    <p:sldId id="666" r:id="rId3"/>
    <p:sldId id="421" r:id="rId4"/>
    <p:sldId id="407" r:id="rId5"/>
    <p:sldId id="410" r:id="rId6"/>
    <p:sldId id="414" r:id="rId7"/>
    <p:sldId id="305" r:id="rId8"/>
    <p:sldId id="269" r:id="rId9"/>
    <p:sldId id="403" r:id="rId10"/>
    <p:sldId id="415" r:id="rId11"/>
    <p:sldId id="662" r:id="rId12"/>
    <p:sldId id="299" r:id="rId13"/>
    <p:sldId id="416" r:id="rId14"/>
    <p:sldId id="663" r:id="rId15"/>
    <p:sldId id="259" r:id="rId16"/>
    <p:sldId id="418" r:id="rId17"/>
    <p:sldId id="404" r:id="rId18"/>
    <p:sldId id="271" r:id="rId19"/>
    <p:sldId id="665" r:id="rId20"/>
    <p:sldId id="303" r:id="rId21"/>
    <p:sldId id="408" r:id="rId22"/>
    <p:sldId id="398" r:id="rId23"/>
    <p:sldId id="399" r:id="rId24"/>
    <p:sldId id="6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6CC811-985B-39B1-6ED9-72421B2D605C}" name="Marcus Sannholm" initials="MS" userId="S::marcus.sannholm@norsepower.com::f138b8f7-8853-4ef7-8311-13c23e0c2cbd" providerId="AD"/>
  <p188:author id="{3FD7C390-9092-7225-DC5A-BC0A0659183C}" name="Sam Geens" initials="SG" userId="6ad8ba26055d599b" providerId="Windows Live"/>
  <p188:author id="{4CCA0DEB-CE00-176F-A069-D9E27C16D680}" name="Ville Paakkari" initials="VP" userId="Ville Paakkar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5AE"/>
    <a:srgbClr val="59C9DD"/>
    <a:srgbClr val="C95CC6"/>
    <a:srgbClr val="37E328"/>
    <a:srgbClr val="EBDA33"/>
    <a:srgbClr val="D01913"/>
    <a:srgbClr val="B8EEF2"/>
    <a:srgbClr val="0083BF"/>
    <a:srgbClr val="619E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8844C-931D-479B-92B7-AD1FD99E374C}" v="10" dt="2025-04-28T06:52:58.59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2041" autoAdjust="0"/>
  </p:normalViewPr>
  <p:slideViewPr>
    <p:cSldViewPr snapToGrid="0">
      <p:cViewPr varScale="1">
        <p:scale>
          <a:sx n="77" d="100"/>
          <a:sy n="77" d="100"/>
        </p:scale>
        <p:origin x="208" y="8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Bravo" userId="9231e3c9-a4cd-4882-81b4-d19c2e49efe8" providerId="ADAL" clId="{9878844C-931D-479B-92B7-AD1FD99E374C}"/>
    <pc:docChg chg="undo custSel modSld">
      <pc:chgData name="Victor Bravo" userId="9231e3c9-a4cd-4882-81b4-d19c2e49efe8" providerId="ADAL" clId="{9878844C-931D-479B-92B7-AD1FD99E374C}" dt="2025-04-28T08:03:57.537" v="109" actId="13926"/>
      <pc:docMkLst>
        <pc:docMk/>
      </pc:docMkLst>
      <pc:sldChg chg="modSp mod">
        <pc:chgData name="Victor Bravo" userId="9231e3c9-a4cd-4882-81b4-d19c2e49efe8" providerId="ADAL" clId="{9878844C-931D-479B-92B7-AD1FD99E374C}" dt="2025-04-28T07:54:29.430" v="102" actId="20577"/>
        <pc:sldMkLst>
          <pc:docMk/>
          <pc:sldMk cId="1287729847" sldId="271"/>
        </pc:sldMkLst>
        <pc:spChg chg="mod">
          <ac:chgData name="Victor Bravo" userId="9231e3c9-a4cd-4882-81b4-d19c2e49efe8" providerId="ADAL" clId="{9878844C-931D-479B-92B7-AD1FD99E374C}" dt="2025-04-28T07:54:29.430" v="102" actId="20577"/>
          <ac:spMkLst>
            <pc:docMk/>
            <pc:sldMk cId="1287729847" sldId="271"/>
            <ac:spMk id="3" creationId="{B492932C-7911-4D50-8BD8-7A6B12B7E393}"/>
          </ac:spMkLst>
        </pc:spChg>
      </pc:sldChg>
      <pc:sldChg chg="addSp modSp mod">
        <pc:chgData name="Victor Bravo" userId="9231e3c9-a4cd-4882-81b4-d19c2e49efe8" providerId="ADAL" clId="{9878844C-931D-479B-92B7-AD1FD99E374C}" dt="2025-04-28T08:03:09.597" v="108" actId="13926"/>
        <pc:sldMkLst>
          <pc:docMk/>
          <pc:sldMk cId="3023775528" sldId="299"/>
        </pc:sldMkLst>
        <pc:spChg chg="mod">
          <ac:chgData name="Victor Bravo" userId="9231e3c9-a4cd-4882-81b4-d19c2e49efe8" providerId="ADAL" clId="{9878844C-931D-479B-92B7-AD1FD99E374C}" dt="2025-04-24T11:07:16.142" v="21" actId="20577"/>
          <ac:spMkLst>
            <pc:docMk/>
            <pc:sldMk cId="3023775528" sldId="299"/>
            <ac:spMk id="11" creationId="{792B3327-0517-F143-1FA8-84AE303E9BCD}"/>
          </ac:spMkLst>
        </pc:spChg>
        <pc:spChg chg="add mod">
          <ac:chgData name="Victor Bravo" userId="9231e3c9-a4cd-4882-81b4-d19c2e49efe8" providerId="ADAL" clId="{9878844C-931D-479B-92B7-AD1FD99E374C}" dt="2025-04-28T06:52:38.663" v="70"/>
          <ac:spMkLst>
            <pc:docMk/>
            <pc:sldMk cId="3023775528" sldId="299"/>
            <ac:spMk id="15" creationId="{E0271879-3F5B-4B54-B16E-A56F117704E5}"/>
          </ac:spMkLst>
        </pc:spChg>
        <pc:graphicFrameChg chg="modGraphic">
          <ac:chgData name="Victor Bravo" userId="9231e3c9-a4cd-4882-81b4-d19c2e49efe8" providerId="ADAL" clId="{9878844C-931D-479B-92B7-AD1FD99E374C}" dt="2025-04-28T08:03:09.597" v="108" actId="13926"/>
          <ac:graphicFrameMkLst>
            <pc:docMk/>
            <pc:sldMk cId="3023775528" sldId="299"/>
            <ac:graphicFrameMk id="10" creationId="{7EDF9C95-AC05-BCDB-454B-2C21FBCB2056}"/>
          </ac:graphicFrameMkLst>
        </pc:graphicFrameChg>
      </pc:sldChg>
      <pc:sldChg chg="modSp mod">
        <pc:chgData name="Victor Bravo" userId="9231e3c9-a4cd-4882-81b4-d19c2e49efe8" providerId="ADAL" clId="{9878844C-931D-479B-92B7-AD1FD99E374C}" dt="2025-04-28T08:03:57.537" v="109" actId="13926"/>
        <pc:sldMkLst>
          <pc:docMk/>
          <pc:sldMk cId="4081880749" sldId="303"/>
        </pc:sldMkLst>
        <pc:spChg chg="mod">
          <ac:chgData name="Victor Bravo" userId="9231e3c9-a4cd-4882-81b4-d19c2e49efe8" providerId="ADAL" clId="{9878844C-931D-479B-92B7-AD1FD99E374C}" dt="2025-04-28T08:03:57.537" v="109" actId="13926"/>
          <ac:spMkLst>
            <pc:docMk/>
            <pc:sldMk cId="4081880749" sldId="303"/>
            <ac:spMk id="8" creationId="{723AC244-4402-B30A-EDF4-54534006F896}"/>
          </ac:spMkLst>
        </pc:spChg>
      </pc:sldChg>
      <pc:sldChg chg="addSp modSp">
        <pc:chgData name="Victor Bravo" userId="9231e3c9-a4cd-4882-81b4-d19c2e49efe8" providerId="ADAL" clId="{9878844C-931D-479B-92B7-AD1FD99E374C}" dt="2025-04-28T06:52:53.830" v="73"/>
        <pc:sldMkLst>
          <pc:docMk/>
          <pc:sldMk cId="3149681581" sldId="305"/>
        </pc:sldMkLst>
        <pc:spChg chg="add mod">
          <ac:chgData name="Victor Bravo" userId="9231e3c9-a4cd-4882-81b4-d19c2e49efe8" providerId="ADAL" clId="{9878844C-931D-479B-92B7-AD1FD99E374C}" dt="2025-04-28T06:52:53.830" v="73"/>
          <ac:spMkLst>
            <pc:docMk/>
            <pc:sldMk cId="3149681581" sldId="305"/>
            <ac:spMk id="6" creationId="{19325B07-3DBC-AF36-CEA5-7F0204596A39}"/>
          </ac:spMkLst>
        </pc:spChg>
      </pc:sldChg>
      <pc:sldChg chg="modSp mod">
        <pc:chgData name="Victor Bravo" userId="9231e3c9-a4cd-4882-81b4-d19c2e49efe8" providerId="ADAL" clId="{9878844C-931D-479B-92B7-AD1FD99E374C}" dt="2025-04-24T11:07:53.223" v="22" actId="14100"/>
        <pc:sldMkLst>
          <pc:docMk/>
          <pc:sldMk cId="1801614363" sldId="410"/>
        </pc:sldMkLst>
        <pc:spChg chg="mod">
          <ac:chgData name="Victor Bravo" userId="9231e3c9-a4cd-4882-81b4-d19c2e49efe8" providerId="ADAL" clId="{9878844C-931D-479B-92B7-AD1FD99E374C}" dt="2025-04-24T11:07:53.223" v="22" actId="14100"/>
          <ac:spMkLst>
            <pc:docMk/>
            <pc:sldMk cId="1801614363" sldId="410"/>
            <ac:spMk id="3" creationId="{641EBF37-C9D2-42F9-8EDB-49894EBD5021}"/>
          </ac:spMkLst>
        </pc:spChg>
      </pc:sldChg>
      <pc:sldChg chg="addSp modSp mod">
        <pc:chgData name="Victor Bravo" userId="9231e3c9-a4cd-4882-81b4-d19c2e49efe8" providerId="ADAL" clId="{9878844C-931D-479B-92B7-AD1FD99E374C}" dt="2025-04-28T07:17:17.137" v="99" actId="14100"/>
        <pc:sldMkLst>
          <pc:docMk/>
          <pc:sldMk cId="614123645" sldId="414"/>
        </pc:sldMkLst>
        <pc:spChg chg="mod">
          <ac:chgData name="Victor Bravo" userId="9231e3c9-a4cd-4882-81b4-d19c2e49efe8" providerId="ADAL" clId="{9878844C-931D-479B-92B7-AD1FD99E374C}" dt="2025-04-28T07:17:17.137" v="99" actId="14100"/>
          <ac:spMkLst>
            <pc:docMk/>
            <pc:sldMk cId="614123645" sldId="414"/>
            <ac:spMk id="3" creationId="{641EBF37-C9D2-42F9-8EDB-49894EBD5021}"/>
          </ac:spMkLst>
        </pc:spChg>
        <pc:spChg chg="add mod">
          <ac:chgData name="Victor Bravo" userId="9231e3c9-a4cd-4882-81b4-d19c2e49efe8" providerId="ADAL" clId="{9878844C-931D-479B-92B7-AD1FD99E374C}" dt="2025-04-28T06:52:57.211" v="74"/>
          <ac:spMkLst>
            <pc:docMk/>
            <pc:sldMk cId="614123645" sldId="414"/>
            <ac:spMk id="7" creationId="{E6B8D447-6843-AC38-FFF2-97B18E2820B3}"/>
          </ac:spMkLst>
        </pc:spChg>
      </pc:sldChg>
      <pc:sldChg chg="addSp modSp">
        <pc:chgData name="Victor Bravo" userId="9231e3c9-a4cd-4882-81b4-d19c2e49efe8" providerId="ADAL" clId="{9878844C-931D-479B-92B7-AD1FD99E374C}" dt="2025-04-28T06:52:50.562" v="72"/>
        <pc:sldMkLst>
          <pc:docMk/>
          <pc:sldMk cId="2383329060" sldId="415"/>
        </pc:sldMkLst>
        <pc:spChg chg="add mod">
          <ac:chgData name="Victor Bravo" userId="9231e3c9-a4cd-4882-81b4-d19c2e49efe8" providerId="ADAL" clId="{9878844C-931D-479B-92B7-AD1FD99E374C}" dt="2025-04-28T06:52:50.562" v="72"/>
          <ac:spMkLst>
            <pc:docMk/>
            <pc:sldMk cId="2383329060" sldId="415"/>
            <ac:spMk id="11" creationId="{CFFDC592-A4EE-7A70-7600-84C6E04BFBED}"/>
          </ac:spMkLst>
        </pc:spChg>
      </pc:sldChg>
      <pc:sldChg chg="modSp mod">
        <pc:chgData name="Victor Bravo" userId="9231e3c9-a4cd-4882-81b4-d19c2e49efe8" providerId="ADAL" clId="{9878844C-931D-479B-92B7-AD1FD99E374C}" dt="2025-04-28T06:49:58.252" v="37" actId="1076"/>
        <pc:sldMkLst>
          <pc:docMk/>
          <pc:sldMk cId="3891576362" sldId="418"/>
        </pc:sldMkLst>
        <pc:spChg chg="mod">
          <ac:chgData name="Victor Bravo" userId="9231e3c9-a4cd-4882-81b4-d19c2e49efe8" providerId="ADAL" clId="{9878844C-931D-479B-92B7-AD1FD99E374C}" dt="2025-04-28T06:49:58.252" v="37" actId="1076"/>
          <ac:spMkLst>
            <pc:docMk/>
            <pc:sldMk cId="3891576362" sldId="418"/>
            <ac:spMk id="4" creationId="{FCDC4D12-2CD9-4448-B91B-9F51DA8E73C8}"/>
          </ac:spMkLst>
        </pc:spChg>
      </pc:sldChg>
      <pc:sldChg chg="addSp modSp">
        <pc:chgData name="Victor Bravo" userId="9231e3c9-a4cd-4882-81b4-d19c2e49efe8" providerId="ADAL" clId="{9878844C-931D-479B-92B7-AD1FD99E374C}" dt="2025-04-28T06:52:44.048" v="71"/>
        <pc:sldMkLst>
          <pc:docMk/>
          <pc:sldMk cId="1904907315" sldId="662"/>
        </pc:sldMkLst>
        <pc:spChg chg="add mod">
          <ac:chgData name="Victor Bravo" userId="9231e3c9-a4cd-4882-81b4-d19c2e49efe8" providerId="ADAL" clId="{9878844C-931D-479B-92B7-AD1FD99E374C}" dt="2025-04-28T06:52:44.048" v="71"/>
          <ac:spMkLst>
            <pc:docMk/>
            <pc:sldMk cId="1904907315" sldId="662"/>
            <ac:spMk id="9" creationId="{8C4C4E05-C746-4398-B8B4-C54BD4BC3310}"/>
          </ac:spMkLst>
        </pc:spChg>
      </pc:sldChg>
      <pc:sldChg chg="modSp mod">
        <pc:chgData name="Victor Bravo" userId="9231e3c9-a4cd-4882-81b4-d19c2e49efe8" providerId="ADAL" clId="{9878844C-931D-479B-92B7-AD1FD99E374C}" dt="2025-04-28T07:59:30.534" v="107" actId="13926"/>
        <pc:sldMkLst>
          <pc:docMk/>
          <pc:sldMk cId="3442191500" sldId="665"/>
        </pc:sldMkLst>
        <pc:graphicFrameChg chg="modGraphic">
          <ac:chgData name="Victor Bravo" userId="9231e3c9-a4cd-4882-81b4-d19c2e49efe8" providerId="ADAL" clId="{9878844C-931D-479B-92B7-AD1FD99E374C}" dt="2025-04-28T07:59:30.534" v="107" actId="13926"/>
          <ac:graphicFrameMkLst>
            <pc:docMk/>
            <pc:sldMk cId="3442191500" sldId="665"/>
            <ac:graphicFrameMk id="2" creationId="{019AAC32-DB59-A1BC-39BD-49EB4B35B69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E069E-14E5-4FDF-A267-FB66872C5750}" type="datetimeFigureOut">
              <a:rPr lang="en-GB" smtClean="0"/>
              <a:t>08/06/2025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EFDBE-DB43-463E-A274-3759DDE33770}" type="slidenum">
              <a:rPr lang="en-GB" smtClean="0"/>
              <a:t>‹#›</a:t>
            </a:fld>
            <a:endParaRPr lang="en-GB"/>
          </a:p>
        </p:txBody>
      </p:sp>
    </p:spTree>
    <p:extLst>
      <p:ext uri="{BB962C8B-B14F-4D97-AF65-F5344CB8AC3E}">
        <p14:creationId xmlns:p14="http://schemas.microsoft.com/office/powerpoint/2010/main" val="296764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AEFDBE-DB43-463E-A274-3759DDE33770}" type="slidenum">
              <a:rPr lang="en-GB" smtClean="0"/>
              <a:t>4</a:t>
            </a:fld>
            <a:endParaRPr lang="en-GB"/>
          </a:p>
        </p:txBody>
      </p:sp>
    </p:spTree>
    <p:extLst>
      <p:ext uri="{BB962C8B-B14F-4D97-AF65-F5344CB8AC3E}">
        <p14:creationId xmlns:p14="http://schemas.microsoft.com/office/powerpoint/2010/main" val="243489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7433AF5E-FD69-491E-AFAB-164BB50459F4}" type="slidenum">
              <a:rPr lang="en-GB" smtClean="0"/>
              <a:pPr/>
              <a:t>6</a:t>
            </a:fld>
            <a:endParaRPr lang="en-GB"/>
          </a:p>
        </p:txBody>
      </p:sp>
    </p:spTree>
    <p:extLst>
      <p:ext uri="{BB962C8B-B14F-4D97-AF65-F5344CB8AC3E}">
        <p14:creationId xmlns:p14="http://schemas.microsoft.com/office/powerpoint/2010/main" val="128846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3AEFDBE-DB43-463E-A274-3759DDE33770}" type="slidenum">
              <a:rPr lang="en-GB" smtClean="0"/>
              <a:t>7</a:t>
            </a:fld>
            <a:endParaRPr lang="en-GB"/>
          </a:p>
        </p:txBody>
      </p:sp>
    </p:spTree>
    <p:extLst>
      <p:ext uri="{BB962C8B-B14F-4D97-AF65-F5344CB8AC3E}">
        <p14:creationId xmlns:p14="http://schemas.microsoft.com/office/powerpoint/2010/main" val="114778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AEFDBE-DB43-463E-A274-3759DDE33770}" type="slidenum">
              <a:rPr lang="en-GB" smtClean="0"/>
              <a:t>11</a:t>
            </a:fld>
            <a:endParaRPr lang="en-GB"/>
          </a:p>
        </p:txBody>
      </p:sp>
    </p:spTree>
    <p:extLst>
      <p:ext uri="{BB962C8B-B14F-4D97-AF65-F5344CB8AC3E}">
        <p14:creationId xmlns:p14="http://schemas.microsoft.com/office/powerpoint/2010/main" val="156427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AEFDBE-DB43-463E-A274-3759DDE33770}" type="slidenum">
              <a:rPr lang="en-GB" smtClean="0"/>
              <a:t>15</a:t>
            </a:fld>
            <a:endParaRPr lang="en-GB"/>
          </a:p>
        </p:txBody>
      </p:sp>
    </p:spTree>
    <p:extLst>
      <p:ext uri="{BB962C8B-B14F-4D97-AF65-F5344CB8AC3E}">
        <p14:creationId xmlns:p14="http://schemas.microsoft.com/office/powerpoint/2010/main" val="44209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3AEFDBE-DB43-463E-A274-3759DDE33770}" type="slidenum">
              <a:rPr lang="en-GB" smtClean="0"/>
              <a:t>17</a:t>
            </a:fld>
            <a:endParaRPr lang="en-GB"/>
          </a:p>
        </p:txBody>
      </p:sp>
    </p:spTree>
    <p:extLst>
      <p:ext uri="{BB962C8B-B14F-4D97-AF65-F5344CB8AC3E}">
        <p14:creationId xmlns:p14="http://schemas.microsoft.com/office/powerpoint/2010/main" val="31212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3AEFDBE-DB43-463E-A274-3759DDE33770}" type="slidenum">
              <a:rPr lang="en-GB" smtClean="0"/>
              <a:t>18</a:t>
            </a:fld>
            <a:endParaRPr lang="en-GB"/>
          </a:p>
        </p:txBody>
      </p:sp>
    </p:spTree>
    <p:extLst>
      <p:ext uri="{BB962C8B-B14F-4D97-AF65-F5344CB8AC3E}">
        <p14:creationId xmlns:p14="http://schemas.microsoft.com/office/powerpoint/2010/main" val="117035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3AEFDBE-DB43-463E-A274-3759DDE33770}" type="slidenum">
              <a:rPr lang="en-GB" smtClean="0"/>
              <a:t>19</a:t>
            </a:fld>
            <a:endParaRPr lang="en-GB"/>
          </a:p>
        </p:txBody>
      </p:sp>
    </p:spTree>
    <p:extLst>
      <p:ext uri="{BB962C8B-B14F-4D97-AF65-F5344CB8AC3E}">
        <p14:creationId xmlns:p14="http://schemas.microsoft.com/office/powerpoint/2010/main" val="2965786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ext, night sky&#10;&#10;Description automatically generated">
            <a:extLst>
              <a:ext uri="{FF2B5EF4-FFF2-40B4-BE49-F238E27FC236}">
                <a16:creationId xmlns:a16="http://schemas.microsoft.com/office/drawing/2014/main" id="{CA4410A8-2283-D06C-747D-746ACAA7DB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3847" r="53229" b="65412"/>
          <a:stretch/>
        </p:blipFill>
        <p:spPr>
          <a:xfrm>
            <a:off x="0" y="0"/>
            <a:ext cx="12192000" cy="6996600"/>
          </a:xfrm>
          <a:prstGeom prst="rect">
            <a:avLst/>
          </a:prstGeom>
        </p:spPr>
      </p:pic>
      <p:sp>
        <p:nvSpPr>
          <p:cNvPr id="8" name="Oval 7">
            <a:extLst>
              <a:ext uri="{FF2B5EF4-FFF2-40B4-BE49-F238E27FC236}">
                <a16:creationId xmlns:a16="http://schemas.microsoft.com/office/drawing/2014/main" id="{461EE649-9D5E-7A0A-2FCA-5AE2ADA3689B}"/>
              </a:ext>
            </a:extLst>
          </p:cNvPr>
          <p:cNvSpPr/>
          <p:nvPr userDrawn="1"/>
        </p:nvSpPr>
        <p:spPr>
          <a:xfrm>
            <a:off x="7496175" y="-4975796"/>
            <a:ext cx="11982450" cy="11982450"/>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2" name="Title 1">
            <a:extLst>
              <a:ext uri="{FF2B5EF4-FFF2-40B4-BE49-F238E27FC236}">
                <a16:creationId xmlns:a16="http://schemas.microsoft.com/office/drawing/2014/main" id="{31814E62-7076-03A0-DAE2-6CE42A9253C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CDC37CC-FCC8-5469-1CA1-5A611CF8BC5D}"/>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AF308839-982C-473A-6F31-7B3FDA690F04}"/>
              </a:ext>
            </a:extLst>
          </p:cNvPr>
          <p:cNvSpPr>
            <a:spLocks noGrp="1"/>
          </p:cNvSpPr>
          <p:nvPr>
            <p:ph type="dt" sz="half" idx="10"/>
          </p:nvPr>
        </p:nvSpPr>
        <p:spPr>
          <a:xfrm>
            <a:off x="1540846" y="6356350"/>
            <a:ext cx="2743200" cy="365125"/>
          </a:xfrm>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28B3EAB4-627C-DCE5-BAD8-DF23D0E1E492}"/>
              </a:ext>
            </a:extLst>
          </p:cNvPr>
          <p:cNvSpPr>
            <a:spLocks noGrp="1"/>
          </p:cNvSpPr>
          <p:nvPr>
            <p:ph type="ftr" sz="quarter" idx="11"/>
          </p:nvPr>
        </p:nvSpPr>
        <p:spPr>
          <a:xfrm>
            <a:off x="7158566" y="6356350"/>
            <a:ext cx="994833" cy="365125"/>
          </a:xfrm>
        </p:spPr>
        <p:txBody>
          <a:bodyPr/>
          <a:lstStyle/>
          <a:p>
            <a:endParaRPr lang="en-GB" dirty="0"/>
          </a:p>
        </p:txBody>
      </p:sp>
      <p:sp>
        <p:nvSpPr>
          <p:cNvPr id="6" name="Slide Number Placeholder 5">
            <a:extLst>
              <a:ext uri="{FF2B5EF4-FFF2-40B4-BE49-F238E27FC236}">
                <a16:creationId xmlns:a16="http://schemas.microsoft.com/office/drawing/2014/main" id="{469F4368-F8BB-F48D-968D-B7E71EC617AF}"/>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9" name="Picture 8" descr="A picture containing text, clipart, tableware&#10;&#10;Description automatically generated">
            <a:extLst>
              <a:ext uri="{FF2B5EF4-FFF2-40B4-BE49-F238E27FC236}">
                <a16:creationId xmlns:a16="http://schemas.microsoft.com/office/drawing/2014/main" id="{624AE9DA-5170-5F72-DD4A-34667F906B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03643" y="325791"/>
            <a:ext cx="1356875" cy="232192"/>
          </a:xfrm>
          <a:prstGeom prst="rect">
            <a:avLst/>
          </a:prstGeom>
        </p:spPr>
      </p:pic>
      <p:graphicFrame>
        <p:nvGraphicFramePr>
          <p:cNvPr id="10" name="Object 9">
            <a:extLst>
              <a:ext uri="{FF2B5EF4-FFF2-40B4-BE49-F238E27FC236}">
                <a16:creationId xmlns:a16="http://schemas.microsoft.com/office/drawing/2014/main" id="{E1BEA3AA-27C9-E3B9-1FC7-A162826F269A}"/>
              </a:ext>
            </a:extLst>
          </p:cNvPr>
          <p:cNvGraphicFramePr>
            <a:graphicFrameLocks noChangeAspect="1"/>
          </p:cNvGraphicFramePr>
          <p:nvPr userDrawn="1">
            <p:extLst>
              <p:ext uri="{D42A27DB-BD31-4B8C-83A1-F6EECF244321}">
                <p14:modId xmlns:p14="http://schemas.microsoft.com/office/powerpoint/2010/main" val="2715366979"/>
              </p:ext>
            </p:extLst>
          </p:nvPr>
        </p:nvGraphicFramePr>
        <p:xfrm>
          <a:off x="-4769628" y="-2629712"/>
          <a:ext cx="11279520" cy="11993846"/>
        </p:xfrm>
        <a:graphic>
          <a:graphicData uri="http://schemas.openxmlformats.org/presentationml/2006/ole">
            <mc:AlternateContent xmlns:mc="http://schemas.openxmlformats.org/markup-compatibility/2006">
              <mc:Choice xmlns:v="urn:schemas-microsoft-com:vml" Requires="v">
                <p:oleObj name="CorelDRAW Standard" r:id="rId4" imgW="6937532" imgH="7690625" progId="CorelDRAWStandard.Graphic.23">
                  <p:embed/>
                </p:oleObj>
              </mc:Choice>
              <mc:Fallback>
                <p:oleObj name="CorelDRAW Standard" r:id="rId4" imgW="6937532" imgH="7690625" progId="CorelDRAWStandard.Graphic.23">
                  <p:embed/>
                  <p:pic>
                    <p:nvPicPr>
                      <p:cNvPr id="10" name="Object 9">
                        <a:extLst>
                          <a:ext uri="{FF2B5EF4-FFF2-40B4-BE49-F238E27FC236}">
                            <a16:creationId xmlns:a16="http://schemas.microsoft.com/office/drawing/2014/main" id="{E1BEA3AA-27C9-E3B9-1FC7-A162826F269A}"/>
                          </a:ext>
                        </a:extLst>
                      </p:cNvPr>
                      <p:cNvPicPr/>
                      <p:nvPr/>
                    </p:nvPicPr>
                    <p:blipFill>
                      <a:blip r:embed="rId5"/>
                      <a:stretch>
                        <a:fillRect/>
                      </a:stretch>
                    </p:blipFill>
                    <p:spPr>
                      <a:xfrm>
                        <a:off x="-4769628" y="-2629712"/>
                        <a:ext cx="11279520" cy="11993846"/>
                      </a:xfrm>
                      <a:prstGeom prst="rect">
                        <a:avLst/>
                      </a:prstGeom>
                    </p:spPr>
                  </p:pic>
                </p:oleObj>
              </mc:Fallback>
            </mc:AlternateContent>
          </a:graphicData>
        </a:graphic>
      </p:graphicFrame>
    </p:spTree>
    <p:extLst>
      <p:ext uri="{BB962C8B-B14F-4D97-AF65-F5344CB8AC3E}">
        <p14:creationId xmlns:p14="http://schemas.microsoft.com/office/powerpoint/2010/main" val="1181226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45892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133E-C751-9E7D-4402-88F5535D4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CC7C3D-5B67-E1E1-310D-2EE47474B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BC6BE2-0083-E41A-377B-502BD9392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E57013-29A0-7A97-865E-193FA199DBCC}"/>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6" name="Footer Placeholder 5">
            <a:extLst>
              <a:ext uri="{FF2B5EF4-FFF2-40B4-BE49-F238E27FC236}">
                <a16:creationId xmlns:a16="http://schemas.microsoft.com/office/drawing/2014/main" id="{162BFDE9-A975-F49E-BC08-F7A0360960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38040A-7DE5-6863-DC88-8CA0F301C807}"/>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67217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3CFD-71A1-7D80-DD79-36F23C5B5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F18F5E-3122-8979-0D4C-01F547D84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F13297E-35FA-95DC-16FD-90366EE39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BC725-5015-CA54-4ED1-E60235E0EEF5}"/>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6" name="Footer Placeholder 5">
            <a:extLst>
              <a:ext uri="{FF2B5EF4-FFF2-40B4-BE49-F238E27FC236}">
                <a16:creationId xmlns:a16="http://schemas.microsoft.com/office/drawing/2014/main" id="{01A3CFD6-1A4C-44C8-228D-DF9F350B32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4C38F-2622-184A-B65B-CA0686E64CBA}"/>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1182091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3187-2121-2FE4-A4F7-416F7B64F2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8D9878-DCC1-8DB4-191C-350BEF557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FD26A4-E397-251F-8A7E-7C785DF22831}"/>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5555B891-1126-FD48-43A0-831BCA1296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7CFC0D-11B1-F167-9579-977BB864767B}"/>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848539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871C0-4D0E-4B65-F2BC-61BF62316A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EE8F96-FE07-4F4F-8D5F-94E4D54D15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0EB640-787F-58A3-C55E-5910CD9E0367}"/>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86B30D0E-8521-1BD5-B352-9D19762CE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6FEDC1-36AF-FF47-8236-89AA75AA10C5}"/>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844396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and PIC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43B788-D294-4F33-A341-F30D79E635DC}"/>
              </a:ext>
            </a:extLst>
          </p:cNvPr>
          <p:cNvSpPr>
            <a:spLocks noGrp="1"/>
          </p:cNvSpPr>
          <p:nvPr>
            <p:ph type="pic" sz="quarter" idx="10"/>
          </p:nvPr>
        </p:nvSpPr>
        <p:spPr>
          <a:xfrm>
            <a:off x="6842125" y="1700213"/>
            <a:ext cx="5349875" cy="4392612"/>
          </a:xfrm>
          <a:solidFill>
            <a:schemeClr val="bg1">
              <a:lumMod val="85000"/>
            </a:schemeClr>
          </a:solidFill>
        </p:spPr>
        <p:txBody>
          <a:bodyPr/>
          <a:lstStyle/>
          <a:p>
            <a:endParaRPr lang="en-FI"/>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3"/>
          <p:cNvSpPr>
            <a:spLocks noGrp="1"/>
          </p:cNvSpPr>
          <p:nvPr>
            <p:ph sz="half" idx="2"/>
          </p:nvPr>
        </p:nvSpPr>
        <p:spPr>
          <a:xfrm>
            <a:off x="838200" y="1700213"/>
            <a:ext cx="5257800" cy="439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4">
            <a:extLst>
              <a:ext uri="{FF2B5EF4-FFF2-40B4-BE49-F238E27FC236}">
                <a16:creationId xmlns:a16="http://schemas.microsoft.com/office/drawing/2014/main" id="{0994E9E7-F922-41AC-A778-198F85C5586A}"/>
              </a:ext>
            </a:extLst>
          </p:cNvPr>
          <p:cNvSpPr>
            <a:spLocks noGrp="1"/>
          </p:cNvSpPr>
          <p:nvPr>
            <p:ph type="ftr" sz="quarter" idx="3"/>
          </p:nvPr>
        </p:nvSpPr>
        <p:spPr>
          <a:xfrm>
            <a:off x="263352" y="6453187"/>
            <a:ext cx="11665296" cy="287114"/>
          </a:xfrm>
          <a:prstGeom prst="rect">
            <a:avLst/>
          </a:prstGeom>
        </p:spPr>
        <p:txBody>
          <a:bodyPr/>
          <a:lstStyle>
            <a:lvl1pPr>
              <a:defRPr sz="700"/>
            </a:lvl1pPr>
          </a:lstStyle>
          <a:p>
            <a:pPr algn="r"/>
            <a:r>
              <a:rPr lang="fi-FI" dirty="0"/>
              <a:t>	</a:t>
            </a:r>
            <a:r>
              <a:rPr lang="en-US" spc="50" dirty="0"/>
              <a:t>NORSEPOWER OY LTD   |   TALLBERGINKATU 2A, FI-00180, HELSINKI, FINLAND   			</a:t>
            </a:r>
            <a:r>
              <a:rPr lang="fi-FI" dirty="0"/>
              <a:t> </a:t>
            </a:r>
            <a:fld id="{B5B83F94-D255-BC46-AFB1-EB299EF5071D}" type="datetime1">
              <a:rPr lang="fi-FI" smtClean="0"/>
              <a:pPr algn="r"/>
              <a:t>8.6.2025</a:t>
            </a:fld>
            <a:r>
              <a:rPr lang="fi-FI" dirty="0"/>
              <a:t>   |  </a:t>
            </a:r>
            <a:r>
              <a:rPr lang="en-US" spc="50" dirty="0"/>
              <a:t>CONFIDENTIAL  |  </a:t>
            </a:r>
            <a:r>
              <a:rPr lang="en-US" dirty="0"/>
              <a:t> </a:t>
            </a:r>
            <a:fld id="{9B8CDF1A-3CDE-4195-AF23-CDCF2878DEB5}" type="slidenum">
              <a:rPr lang="en-US" smtClean="0"/>
              <a:pPr algn="r"/>
              <a:t>‹#›</a:t>
            </a:fld>
            <a:endParaRPr lang="en-US" spc="50" dirty="0"/>
          </a:p>
        </p:txBody>
      </p:sp>
    </p:spTree>
    <p:extLst>
      <p:ext uri="{BB962C8B-B14F-4D97-AF65-F5344CB8AC3E}">
        <p14:creationId xmlns:p14="http://schemas.microsoft.com/office/powerpoint/2010/main" val="36683878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700213"/>
            <a:ext cx="5113784" cy="439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40016" y="1700213"/>
            <a:ext cx="5113784" cy="439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CCA22BF3-3E07-41E2-89E8-6EA9EFDEDE21}"/>
              </a:ext>
            </a:extLst>
          </p:cNvPr>
          <p:cNvSpPr>
            <a:spLocks noGrp="1"/>
          </p:cNvSpPr>
          <p:nvPr>
            <p:ph type="ftr" sz="quarter" idx="3"/>
          </p:nvPr>
        </p:nvSpPr>
        <p:spPr>
          <a:xfrm>
            <a:off x="263352" y="6453187"/>
            <a:ext cx="11665296" cy="287114"/>
          </a:xfrm>
          <a:prstGeom prst="rect">
            <a:avLst/>
          </a:prstGeom>
        </p:spPr>
        <p:txBody>
          <a:bodyPr/>
          <a:lstStyle>
            <a:lvl1pPr>
              <a:defRPr sz="700"/>
            </a:lvl1pPr>
          </a:lstStyle>
          <a:p>
            <a:pPr algn="r"/>
            <a:r>
              <a:rPr lang="fi-FI" dirty="0"/>
              <a:t>	</a:t>
            </a:r>
            <a:r>
              <a:rPr lang="en-US" spc="50" dirty="0"/>
              <a:t>NORSEPOWER OY LTD   |   TALLBERGINKATU 2A, FI-00180, HELSINKI, FINLAND   			</a:t>
            </a:r>
            <a:r>
              <a:rPr lang="fi-FI" dirty="0"/>
              <a:t> </a:t>
            </a:r>
            <a:fld id="{B5B83F94-D255-BC46-AFB1-EB299EF5071D}" type="datetime1">
              <a:rPr lang="fi-FI" smtClean="0"/>
              <a:pPr algn="r"/>
              <a:t>8.6.2025</a:t>
            </a:fld>
            <a:r>
              <a:rPr lang="fi-FI" dirty="0"/>
              <a:t>   |  </a:t>
            </a:r>
            <a:r>
              <a:rPr lang="en-US" spc="50" dirty="0"/>
              <a:t>CONFIDENTIAL  |  </a:t>
            </a:r>
            <a:r>
              <a:rPr lang="en-US" dirty="0"/>
              <a:t> </a:t>
            </a:r>
            <a:fld id="{9B8CDF1A-3CDE-4195-AF23-CDCF2878DEB5}" type="slidenum">
              <a:rPr lang="en-US" smtClean="0"/>
              <a:pPr algn="r"/>
              <a:t>‹#›</a:t>
            </a:fld>
            <a:endParaRPr lang="en-US" spc="50" dirty="0"/>
          </a:p>
        </p:txBody>
      </p:sp>
      <p:sp>
        <p:nvSpPr>
          <p:cNvPr id="7" name="Picture Placeholder 6">
            <a:extLst>
              <a:ext uri="{FF2B5EF4-FFF2-40B4-BE49-F238E27FC236}">
                <a16:creationId xmlns:a16="http://schemas.microsoft.com/office/drawing/2014/main" id="{C6EA6889-C0C2-4FF3-83AA-95AE371CA3E7}"/>
              </a:ext>
            </a:extLst>
          </p:cNvPr>
          <p:cNvSpPr>
            <a:spLocks noGrp="1"/>
          </p:cNvSpPr>
          <p:nvPr>
            <p:ph type="pic" sz="quarter" idx="10"/>
          </p:nvPr>
        </p:nvSpPr>
        <p:spPr>
          <a:xfrm>
            <a:off x="6240462" y="3429000"/>
            <a:ext cx="5951538" cy="2663825"/>
          </a:xfrm>
          <a:solidFill>
            <a:schemeClr val="bg1">
              <a:lumMod val="85000"/>
            </a:schemeClr>
          </a:solidFill>
        </p:spPr>
        <p:txBody>
          <a:bodyPr/>
          <a:lstStyle/>
          <a:p>
            <a:endParaRPr lang="en-FI"/>
          </a:p>
        </p:txBody>
      </p:sp>
    </p:spTree>
    <p:extLst>
      <p:ext uri="{BB962C8B-B14F-4D97-AF65-F5344CB8AC3E}">
        <p14:creationId xmlns:p14="http://schemas.microsoft.com/office/powerpoint/2010/main" val="31211151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700213"/>
            <a:ext cx="5113784" cy="439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40016" y="1700213"/>
            <a:ext cx="5113784" cy="439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4">
            <a:extLst>
              <a:ext uri="{FF2B5EF4-FFF2-40B4-BE49-F238E27FC236}">
                <a16:creationId xmlns:a16="http://schemas.microsoft.com/office/drawing/2014/main" id="{CCA22BF3-3E07-41E2-89E8-6EA9EFDEDE21}"/>
              </a:ext>
            </a:extLst>
          </p:cNvPr>
          <p:cNvSpPr>
            <a:spLocks noGrp="1"/>
          </p:cNvSpPr>
          <p:nvPr>
            <p:ph type="ftr" sz="quarter" idx="3"/>
          </p:nvPr>
        </p:nvSpPr>
        <p:spPr>
          <a:xfrm>
            <a:off x="263352" y="6453187"/>
            <a:ext cx="11665296" cy="287114"/>
          </a:xfrm>
          <a:prstGeom prst="rect">
            <a:avLst/>
          </a:prstGeom>
        </p:spPr>
        <p:txBody>
          <a:bodyPr/>
          <a:lstStyle>
            <a:lvl1pPr>
              <a:defRPr sz="700"/>
            </a:lvl1pPr>
          </a:lstStyle>
          <a:p>
            <a:pPr algn="r"/>
            <a:r>
              <a:rPr lang="fi-FI" dirty="0"/>
              <a:t>	</a:t>
            </a:r>
            <a:r>
              <a:rPr lang="en-US" spc="50" dirty="0"/>
              <a:t>NORSEPOWER OY LTD   |   TALLBERGINKATU 2A, FI-00180, HELSINKI, FINLAND   			</a:t>
            </a:r>
            <a:r>
              <a:rPr lang="fi-FI" dirty="0"/>
              <a:t> </a:t>
            </a:r>
            <a:fld id="{B5B83F94-D255-BC46-AFB1-EB299EF5071D}" type="datetime1">
              <a:rPr lang="fi-FI" smtClean="0"/>
              <a:pPr algn="r"/>
              <a:t>8.6.2025</a:t>
            </a:fld>
            <a:r>
              <a:rPr lang="fi-FI" dirty="0"/>
              <a:t>   |  </a:t>
            </a:r>
            <a:r>
              <a:rPr lang="en-US" spc="50" dirty="0"/>
              <a:t>CONFIDENTIAL  |  </a:t>
            </a:r>
            <a:r>
              <a:rPr lang="en-US" dirty="0"/>
              <a:t> </a:t>
            </a:r>
            <a:fld id="{9B8CDF1A-3CDE-4195-AF23-CDCF2878DEB5}" type="slidenum">
              <a:rPr lang="en-US" smtClean="0"/>
              <a:pPr algn="r"/>
              <a:t>‹#›</a:t>
            </a:fld>
            <a:endParaRPr lang="en-US" spc="50" dirty="0"/>
          </a:p>
        </p:txBody>
      </p:sp>
    </p:spTree>
    <p:extLst>
      <p:ext uri="{BB962C8B-B14F-4D97-AF65-F5344CB8AC3E}">
        <p14:creationId xmlns:p14="http://schemas.microsoft.com/office/powerpoint/2010/main" val="26385646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and Subheader">
    <p:spTree>
      <p:nvGrpSpPr>
        <p:cNvPr id="1" name=""/>
        <p:cNvGrpSpPr/>
        <p:nvPr/>
      </p:nvGrpSpPr>
      <p:grpSpPr>
        <a:xfrm>
          <a:off x="0" y="0"/>
          <a:ext cx="0" cy="0"/>
          <a:chOff x="0" y="0"/>
          <a:chExt cx="0" cy="0"/>
        </a:xfrm>
      </p:grpSpPr>
      <p:sp>
        <p:nvSpPr>
          <p:cNvPr id="7" name="Text Placeholder 2"/>
          <p:cNvSpPr>
            <a:spLocks noGrp="1"/>
          </p:cNvSpPr>
          <p:nvPr>
            <p:ph type="body" idx="13"/>
          </p:nvPr>
        </p:nvSpPr>
        <p:spPr>
          <a:xfrm>
            <a:off x="839789" y="1715765"/>
            <a:ext cx="10512424" cy="287115"/>
          </a:xfrm>
        </p:spPr>
        <p:txBody>
          <a:bodyPr anchor="t" anchorCtr="0"/>
          <a:lstStyle>
            <a:lvl1pPr marL="0" indent="0">
              <a:spcBef>
                <a:spcPts val="0"/>
              </a:spcBef>
              <a:buNone/>
              <a:defRPr sz="16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8" name="Title 7"/>
          <p:cNvSpPr>
            <a:spLocks noGrp="1"/>
          </p:cNvSpPr>
          <p:nvPr>
            <p:ph type="title"/>
          </p:nvPr>
        </p:nvSpPr>
        <p:spPr>
          <a:xfrm>
            <a:off x="838199" y="404813"/>
            <a:ext cx="10514014" cy="647923"/>
          </a:xfrm>
        </p:spPr>
        <p:txBody>
          <a:bodyPr/>
          <a:lstStyle/>
          <a:p>
            <a:r>
              <a:rPr lang="en-GB"/>
              <a:t>Click to edit Master title style</a:t>
            </a:r>
            <a:endParaRPr lang="en-GB" dirty="0"/>
          </a:p>
        </p:txBody>
      </p:sp>
      <p:sp>
        <p:nvSpPr>
          <p:cNvPr id="10" name="Footer Placeholder 4">
            <a:extLst>
              <a:ext uri="{FF2B5EF4-FFF2-40B4-BE49-F238E27FC236}">
                <a16:creationId xmlns:a16="http://schemas.microsoft.com/office/drawing/2014/main" id="{8C51F46B-1DBE-4704-B8B6-BE058637BE3F}"/>
              </a:ext>
            </a:extLst>
          </p:cNvPr>
          <p:cNvSpPr>
            <a:spLocks noGrp="1"/>
          </p:cNvSpPr>
          <p:nvPr>
            <p:ph type="ftr" sz="quarter" idx="3"/>
          </p:nvPr>
        </p:nvSpPr>
        <p:spPr>
          <a:xfrm>
            <a:off x="263352" y="6453187"/>
            <a:ext cx="11665296" cy="287114"/>
          </a:xfrm>
          <a:prstGeom prst="rect">
            <a:avLst/>
          </a:prstGeom>
        </p:spPr>
        <p:txBody>
          <a:bodyPr/>
          <a:lstStyle>
            <a:lvl1pPr>
              <a:defRPr sz="700"/>
            </a:lvl1pPr>
          </a:lstStyle>
          <a:p>
            <a:pPr algn="r"/>
            <a:r>
              <a:rPr lang="fi-FI" dirty="0"/>
              <a:t>	</a:t>
            </a:r>
            <a:r>
              <a:rPr lang="en-US" spc="50" dirty="0"/>
              <a:t>NORSEPOWER OY LTD   |   TALLBERGINKATU 2A, FI-00180, HELSINKI, FINLAND   			</a:t>
            </a:r>
            <a:r>
              <a:rPr lang="fi-FI" dirty="0"/>
              <a:t> </a:t>
            </a:r>
            <a:fld id="{B5B83F94-D255-BC46-AFB1-EB299EF5071D}" type="datetime1">
              <a:rPr lang="fi-FI" smtClean="0"/>
              <a:pPr algn="r"/>
              <a:t>8.6.2025</a:t>
            </a:fld>
            <a:r>
              <a:rPr lang="fi-FI" dirty="0"/>
              <a:t>   |  </a:t>
            </a:r>
            <a:r>
              <a:rPr lang="en-US" spc="50" dirty="0"/>
              <a:t>CONFIDENTIAL  |  </a:t>
            </a:r>
            <a:r>
              <a:rPr lang="en-US" dirty="0"/>
              <a:t> </a:t>
            </a:r>
            <a:fld id="{9B8CDF1A-3CDE-4195-AF23-CDCF2878DEB5}" type="slidenum">
              <a:rPr lang="en-US" smtClean="0"/>
              <a:pPr algn="r"/>
              <a:t>‹#›</a:t>
            </a:fld>
            <a:endParaRPr lang="en-US" spc="50" dirty="0"/>
          </a:p>
        </p:txBody>
      </p:sp>
      <p:sp>
        <p:nvSpPr>
          <p:cNvPr id="4" name="Picture Placeholder 3">
            <a:extLst>
              <a:ext uri="{FF2B5EF4-FFF2-40B4-BE49-F238E27FC236}">
                <a16:creationId xmlns:a16="http://schemas.microsoft.com/office/drawing/2014/main" id="{C4E2A978-B1D9-411E-8081-BA0AE50B1773}"/>
              </a:ext>
            </a:extLst>
          </p:cNvPr>
          <p:cNvSpPr>
            <a:spLocks noGrp="1"/>
          </p:cNvSpPr>
          <p:nvPr>
            <p:ph type="pic" sz="quarter" idx="14"/>
          </p:nvPr>
        </p:nvSpPr>
        <p:spPr>
          <a:xfrm>
            <a:off x="838200" y="2022665"/>
            <a:ext cx="5759999" cy="1800000"/>
          </a:xfrm>
          <a:solidFill>
            <a:schemeClr val="bg1"/>
          </a:solidFill>
        </p:spPr>
        <p:txBody>
          <a:bodyPr/>
          <a:lstStyle/>
          <a:p>
            <a:endParaRPr lang="en-FI"/>
          </a:p>
        </p:txBody>
      </p:sp>
      <p:sp>
        <p:nvSpPr>
          <p:cNvPr id="9" name="Text Placeholder 2">
            <a:extLst>
              <a:ext uri="{FF2B5EF4-FFF2-40B4-BE49-F238E27FC236}">
                <a16:creationId xmlns:a16="http://schemas.microsoft.com/office/drawing/2014/main" id="{91364B02-42C6-4C7F-99C2-7F230468D403}"/>
              </a:ext>
            </a:extLst>
          </p:cNvPr>
          <p:cNvSpPr>
            <a:spLocks noGrp="1"/>
          </p:cNvSpPr>
          <p:nvPr>
            <p:ph type="body" idx="15"/>
          </p:nvPr>
        </p:nvSpPr>
        <p:spPr>
          <a:xfrm>
            <a:off x="839789" y="4093038"/>
            <a:ext cx="10512424" cy="287115"/>
          </a:xfrm>
        </p:spPr>
        <p:txBody>
          <a:bodyPr anchor="t" anchorCtr="0"/>
          <a:lstStyle>
            <a:lvl1pPr marL="0" indent="0">
              <a:spcBef>
                <a:spcPts val="0"/>
              </a:spcBef>
              <a:buNone/>
              <a:defRPr sz="16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Picture Placeholder 3">
            <a:extLst>
              <a:ext uri="{FF2B5EF4-FFF2-40B4-BE49-F238E27FC236}">
                <a16:creationId xmlns:a16="http://schemas.microsoft.com/office/drawing/2014/main" id="{D8BD441F-A410-43F3-90FD-E5F503C39319}"/>
              </a:ext>
            </a:extLst>
          </p:cNvPr>
          <p:cNvSpPr>
            <a:spLocks noGrp="1"/>
          </p:cNvSpPr>
          <p:nvPr>
            <p:ph type="pic" sz="quarter" idx="16"/>
          </p:nvPr>
        </p:nvSpPr>
        <p:spPr>
          <a:xfrm>
            <a:off x="838200" y="4399937"/>
            <a:ext cx="5759999" cy="1808529"/>
          </a:xfrm>
          <a:solidFill>
            <a:schemeClr val="bg1"/>
          </a:solidFill>
        </p:spPr>
        <p:txBody>
          <a:bodyPr/>
          <a:lstStyle/>
          <a:p>
            <a:endParaRPr lang="en-FI"/>
          </a:p>
        </p:txBody>
      </p:sp>
    </p:spTree>
    <p:extLst>
      <p:ext uri="{BB962C8B-B14F-4D97-AF65-F5344CB8AC3E}">
        <p14:creationId xmlns:p14="http://schemas.microsoft.com/office/powerpoint/2010/main" val="5059647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700213"/>
            <a:ext cx="5112195" cy="504651"/>
          </a:xfrm>
        </p:spPr>
        <p:txBody>
          <a:bodyPr anchor="t" anchorCtr="0"/>
          <a:lstStyle>
            <a:lvl1pPr marL="0" indent="0">
              <a:spcBef>
                <a:spcPts val="0"/>
              </a:spcBef>
              <a:buNone/>
              <a:defRPr sz="16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204864"/>
            <a:ext cx="5112196" cy="3887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hasCustomPrompt="1"/>
          </p:nvPr>
        </p:nvSpPr>
        <p:spPr>
          <a:xfrm>
            <a:off x="6240016" y="1700213"/>
            <a:ext cx="5115372" cy="504651"/>
          </a:xfrm>
        </p:spPr>
        <p:txBody>
          <a:bodyPr anchor="t" anchorCtr="0"/>
          <a:lstStyle>
            <a:lvl1pPr marL="0" indent="0">
              <a:spcBef>
                <a:spcPts val="0"/>
              </a:spcBef>
              <a:buNone/>
              <a:defRPr sz="16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40016" y="2204864"/>
            <a:ext cx="5115372" cy="3887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Text Placeholder 2"/>
          <p:cNvSpPr>
            <a:spLocks noGrp="1"/>
          </p:cNvSpPr>
          <p:nvPr>
            <p:ph type="body" idx="13"/>
          </p:nvPr>
        </p:nvSpPr>
        <p:spPr>
          <a:xfrm>
            <a:off x="839789" y="1052736"/>
            <a:ext cx="10512424" cy="431576"/>
          </a:xfrm>
        </p:spPr>
        <p:txBody>
          <a:bodyPr anchor="t" anchorCtr="0"/>
          <a:lstStyle>
            <a:lvl1pPr marL="0" indent="0">
              <a:spcBef>
                <a:spcPts val="0"/>
              </a:spcBef>
              <a:buNone/>
              <a:defRPr sz="1600" b="1" cap="all"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 name="Title 1"/>
          <p:cNvSpPr>
            <a:spLocks noGrp="1"/>
          </p:cNvSpPr>
          <p:nvPr>
            <p:ph type="title"/>
          </p:nvPr>
        </p:nvSpPr>
        <p:spPr>
          <a:xfrm>
            <a:off x="838199" y="404813"/>
            <a:ext cx="10514013" cy="647923"/>
          </a:xfrm>
        </p:spPr>
        <p:txBody>
          <a:bodyPr/>
          <a:lstStyle/>
          <a:p>
            <a:r>
              <a:rPr lang="en-GB"/>
              <a:t>Click to edit Master title style</a:t>
            </a:r>
            <a:endParaRPr lang="en-GB" dirty="0"/>
          </a:p>
        </p:txBody>
      </p:sp>
      <p:sp>
        <p:nvSpPr>
          <p:cNvPr id="9" name="Footer Placeholder 4">
            <a:extLst>
              <a:ext uri="{FF2B5EF4-FFF2-40B4-BE49-F238E27FC236}">
                <a16:creationId xmlns:a16="http://schemas.microsoft.com/office/drawing/2014/main" id="{8DFA7D5F-6D31-4FE3-BCF8-41D0F180CCEA}"/>
              </a:ext>
            </a:extLst>
          </p:cNvPr>
          <p:cNvSpPr>
            <a:spLocks noGrp="1"/>
          </p:cNvSpPr>
          <p:nvPr>
            <p:ph type="ftr" sz="quarter" idx="14"/>
          </p:nvPr>
        </p:nvSpPr>
        <p:spPr>
          <a:xfrm>
            <a:off x="263352" y="6453187"/>
            <a:ext cx="11665296" cy="287114"/>
          </a:xfrm>
          <a:prstGeom prst="rect">
            <a:avLst/>
          </a:prstGeom>
        </p:spPr>
        <p:txBody>
          <a:bodyPr/>
          <a:lstStyle>
            <a:lvl1pPr>
              <a:defRPr sz="700"/>
            </a:lvl1pPr>
          </a:lstStyle>
          <a:p>
            <a:pPr algn="r"/>
            <a:r>
              <a:rPr lang="fi-FI" dirty="0"/>
              <a:t>	</a:t>
            </a:r>
            <a:r>
              <a:rPr lang="en-US" spc="50" dirty="0"/>
              <a:t>NORSEPOWER OY LTD   |   TALLBERGINKATU 2A, FI-00180, HELSINKI, FINLAND   			</a:t>
            </a:r>
            <a:r>
              <a:rPr lang="fi-FI" dirty="0"/>
              <a:t> </a:t>
            </a:r>
            <a:fld id="{B5B83F94-D255-BC46-AFB1-EB299EF5071D}" type="datetime1">
              <a:rPr lang="fi-FI" smtClean="0"/>
              <a:pPr algn="r"/>
              <a:t>8.6.2025</a:t>
            </a:fld>
            <a:r>
              <a:rPr lang="fi-FI" dirty="0"/>
              <a:t>   |  </a:t>
            </a:r>
            <a:r>
              <a:rPr lang="en-US" spc="50" dirty="0"/>
              <a:t>CONFIDENTIAL  |  </a:t>
            </a:r>
            <a:r>
              <a:rPr lang="en-US" dirty="0"/>
              <a:t> </a:t>
            </a:r>
            <a:fld id="{9B8CDF1A-3CDE-4195-AF23-CDCF2878DEB5}" type="slidenum">
              <a:rPr lang="en-US" smtClean="0"/>
              <a:pPr algn="r"/>
              <a:t>‹#›</a:t>
            </a:fld>
            <a:endParaRPr lang="en-US" spc="50" dirty="0"/>
          </a:p>
        </p:txBody>
      </p:sp>
    </p:spTree>
    <p:extLst>
      <p:ext uri="{BB962C8B-B14F-4D97-AF65-F5344CB8AC3E}">
        <p14:creationId xmlns:p14="http://schemas.microsoft.com/office/powerpoint/2010/main" val="22873455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AAA5-605D-FE35-539B-4806169E11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C97D84-C5A5-18CB-F973-DA70D04ACF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219485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descr="A blue background with white spots&#10;&#10;Description automatically generated">
            <a:extLst>
              <a:ext uri="{FF2B5EF4-FFF2-40B4-BE49-F238E27FC236}">
                <a16:creationId xmlns:a16="http://schemas.microsoft.com/office/drawing/2014/main" id="{73063A0B-30A5-1280-CE8A-816DAB8413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95" y="0"/>
            <a:ext cx="12189410" cy="6858000"/>
          </a:xfrm>
          <a:prstGeom prst="rect">
            <a:avLst/>
          </a:prstGeom>
        </p:spPr>
      </p:pic>
      <p:sp>
        <p:nvSpPr>
          <p:cNvPr id="2" name="Title 1">
            <a:extLst>
              <a:ext uri="{FF2B5EF4-FFF2-40B4-BE49-F238E27FC236}">
                <a16:creationId xmlns:a16="http://schemas.microsoft.com/office/drawing/2014/main" id="{31814E62-7076-03A0-DAE2-6CE42A9253C4}"/>
              </a:ext>
            </a:extLst>
          </p:cNvPr>
          <p:cNvSpPr>
            <a:spLocks noGrp="1"/>
          </p:cNvSpPr>
          <p:nvPr>
            <p:ph type="ctrTitle"/>
          </p:nvPr>
        </p:nvSpPr>
        <p:spPr>
          <a:xfrm>
            <a:off x="1524000" y="2887133"/>
            <a:ext cx="9144000" cy="1879336"/>
          </a:xfrm>
        </p:spPr>
        <p:txBody>
          <a:bodyPr anchor="t"/>
          <a:lstStyle>
            <a:lvl1pPr algn="ctr">
              <a:lnSpc>
                <a:spcPct val="800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0CDC37CC-FCC8-5469-1CA1-5A611CF8BC5D}"/>
              </a:ext>
            </a:extLst>
          </p:cNvPr>
          <p:cNvSpPr>
            <a:spLocks noGrp="1"/>
          </p:cNvSpPr>
          <p:nvPr>
            <p:ph type="subTitle" idx="1"/>
          </p:nvPr>
        </p:nvSpPr>
        <p:spPr>
          <a:xfrm>
            <a:off x="1524000" y="4858544"/>
            <a:ext cx="9144000" cy="136128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AF308839-982C-473A-6F31-7B3FDA690F04}"/>
              </a:ext>
            </a:extLst>
          </p:cNvPr>
          <p:cNvSpPr>
            <a:spLocks noGrp="1"/>
          </p:cNvSpPr>
          <p:nvPr>
            <p:ph type="dt" sz="half" idx="10"/>
          </p:nvPr>
        </p:nvSpPr>
        <p:spPr>
          <a:xfrm>
            <a:off x="1540846" y="6356350"/>
            <a:ext cx="2743200" cy="365125"/>
          </a:xfrm>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28B3EAB4-627C-DCE5-BAD8-DF23D0E1E492}"/>
              </a:ext>
            </a:extLst>
          </p:cNvPr>
          <p:cNvSpPr>
            <a:spLocks noGrp="1"/>
          </p:cNvSpPr>
          <p:nvPr>
            <p:ph type="ftr" sz="quarter" idx="11"/>
          </p:nvPr>
        </p:nvSpPr>
        <p:spPr>
          <a:xfrm>
            <a:off x="7158566" y="6356350"/>
            <a:ext cx="994833" cy="365125"/>
          </a:xfrm>
        </p:spPr>
        <p:txBody>
          <a:bodyPr/>
          <a:lstStyle/>
          <a:p>
            <a:endParaRPr lang="en-GB" dirty="0"/>
          </a:p>
        </p:txBody>
      </p:sp>
      <p:sp>
        <p:nvSpPr>
          <p:cNvPr id="6" name="Slide Number Placeholder 5">
            <a:extLst>
              <a:ext uri="{FF2B5EF4-FFF2-40B4-BE49-F238E27FC236}">
                <a16:creationId xmlns:a16="http://schemas.microsoft.com/office/drawing/2014/main" id="{469F4368-F8BB-F48D-968D-B7E71EC617AF}"/>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11" name="Picture 10" descr="Icon&#10;&#10;Description automatically generated with medium confidence">
            <a:extLst>
              <a:ext uri="{FF2B5EF4-FFF2-40B4-BE49-F238E27FC236}">
                <a16:creationId xmlns:a16="http://schemas.microsoft.com/office/drawing/2014/main" id="{7A2E9078-7F49-3675-6498-DCEC17F3E22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57833" y="1383572"/>
            <a:ext cx="2593061" cy="1260516"/>
          </a:xfrm>
          <a:prstGeom prst="rect">
            <a:avLst/>
          </a:prstGeom>
        </p:spPr>
      </p:pic>
      <p:sp>
        <p:nvSpPr>
          <p:cNvPr id="16" name="TextBox 15">
            <a:extLst>
              <a:ext uri="{FF2B5EF4-FFF2-40B4-BE49-F238E27FC236}">
                <a16:creationId xmlns:a16="http://schemas.microsoft.com/office/drawing/2014/main" id="{15264E61-7376-88FA-4953-9E64331FBB15}"/>
              </a:ext>
            </a:extLst>
          </p:cNvPr>
          <p:cNvSpPr txBox="1"/>
          <p:nvPr userDrawn="1"/>
        </p:nvSpPr>
        <p:spPr>
          <a:xfrm rot="16200000">
            <a:off x="40030" y="5620948"/>
            <a:ext cx="1024466" cy="276999"/>
          </a:xfrm>
          <a:prstGeom prst="rect">
            <a:avLst/>
          </a:prstGeom>
          <a:noFill/>
        </p:spPr>
        <p:txBody>
          <a:bodyPr wrap="square" rtlCol="0">
            <a:spAutoFit/>
          </a:bodyPr>
          <a:lstStyle/>
          <a:p>
            <a:r>
              <a:rPr lang="en-US" sz="1200" dirty="0">
                <a:solidFill>
                  <a:schemeClr val="bg1"/>
                </a:solidFill>
              </a:rPr>
              <a:t>confidential</a:t>
            </a:r>
            <a:endParaRPr lang="en-GB" sz="1200" dirty="0">
              <a:solidFill>
                <a:schemeClr val="bg1"/>
              </a:solidFill>
            </a:endParaRPr>
          </a:p>
        </p:txBody>
      </p:sp>
      <p:sp>
        <p:nvSpPr>
          <p:cNvPr id="9" name="Rectangle 11">
            <a:extLst>
              <a:ext uri="{FF2B5EF4-FFF2-40B4-BE49-F238E27FC236}">
                <a16:creationId xmlns:a16="http://schemas.microsoft.com/office/drawing/2014/main" id="{CF746CB5-1A1B-06E7-60E3-695D5E7439E7}"/>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Tree>
    <p:extLst>
      <p:ext uri="{BB962C8B-B14F-4D97-AF65-F5344CB8AC3E}">
        <p14:creationId xmlns:p14="http://schemas.microsoft.com/office/powerpoint/2010/main" val="6684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AAA5-605D-FE35-539B-4806169E111F}"/>
              </a:ext>
            </a:extLst>
          </p:cNvPr>
          <p:cNvSpPr>
            <a:spLocks noGrp="1"/>
          </p:cNvSpPr>
          <p:nvPr>
            <p:ph type="title"/>
          </p:nvPr>
        </p:nvSpPr>
        <p:spPr>
          <a:xfrm>
            <a:off x="1035117" y="695852"/>
            <a:ext cx="10121766" cy="1121836"/>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C97D84-C5A5-18CB-F973-DA70D04ACF6B}"/>
              </a:ext>
            </a:extLst>
          </p:cNvPr>
          <p:cNvSpPr>
            <a:spLocks noGrp="1"/>
          </p:cNvSpPr>
          <p:nvPr>
            <p:ph idx="1"/>
          </p:nvPr>
        </p:nvSpPr>
        <p:spPr>
          <a:xfrm>
            <a:off x="1035117" y="1901825"/>
            <a:ext cx="10121766" cy="4351338"/>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115751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sky1">
    <p:spTree>
      <p:nvGrpSpPr>
        <p:cNvPr id="1" name=""/>
        <p:cNvGrpSpPr/>
        <p:nvPr/>
      </p:nvGrpSpPr>
      <p:grpSpPr>
        <a:xfrm>
          <a:off x="0" y="0"/>
          <a:ext cx="0" cy="0"/>
          <a:chOff x="0" y="0"/>
          <a:chExt cx="0" cy="0"/>
        </a:xfrm>
      </p:grpSpPr>
      <p:pic>
        <p:nvPicPr>
          <p:cNvPr id="12" name="Picture 11" descr="A blue background with white spots&#10;&#10;Description automatically generated">
            <a:extLst>
              <a:ext uri="{FF2B5EF4-FFF2-40B4-BE49-F238E27FC236}">
                <a16:creationId xmlns:a16="http://schemas.microsoft.com/office/drawing/2014/main" id="{1C58FCA4-6634-F584-8F5E-47BD9AE4A65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95" y="0"/>
            <a:ext cx="12189410" cy="6858000"/>
          </a:xfrm>
          <a:prstGeom prst="rect">
            <a:avLst/>
          </a:prstGeom>
        </p:spPr>
      </p:pic>
      <p:sp>
        <p:nvSpPr>
          <p:cNvPr id="2" name="Title 1">
            <a:extLst>
              <a:ext uri="{FF2B5EF4-FFF2-40B4-BE49-F238E27FC236}">
                <a16:creationId xmlns:a16="http://schemas.microsoft.com/office/drawing/2014/main" id="{C2C3AAA5-605D-FE35-539B-4806169E111F}"/>
              </a:ext>
            </a:extLst>
          </p:cNvPr>
          <p:cNvSpPr>
            <a:spLocks noGrp="1"/>
          </p:cNvSpPr>
          <p:nvPr>
            <p:ph type="title"/>
          </p:nvPr>
        </p:nvSpPr>
        <p:spPr>
          <a:xfrm>
            <a:off x="1035117" y="657194"/>
            <a:ext cx="10121766" cy="1156518"/>
          </a:xfrm>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4C97D84-C5A5-18CB-F973-DA70D04ACF6B}"/>
              </a:ext>
            </a:extLst>
          </p:cNvPr>
          <p:cNvSpPr>
            <a:spLocks noGrp="1"/>
          </p:cNvSpPr>
          <p:nvPr>
            <p:ph idx="1"/>
          </p:nvPr>
        </p:nvSpPr>
        <p:spPr>
          <a:xfrm>
            <a:off x="1035120" y="1901825"/>
            <a:ext cx="1012176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a:xfrm>
            <a:off x="956738" y="6356350"/>
            <a:ext cx="2743200" cy="365125"/>
          </a:xfrm>
        </p:spPr>
        <p:txBody>
          <a:bodyPr/>
          <a:lstStyle/>
          <a:p>
            <a:fld id="{2DA00E2D-3780-4701-9D44-D3A0E51AF604}" type="datetimeFigureOut">
              <a:rPr lang="en-GB" smtClean="0"/>
              <a:t>08/06/2025</a:t>
            </a:fld>
            <a:endParaRPr lang="en-GB" dirty="0"/>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16" name="Picture 15" descr="A picture containing text, clipart, tableware&#10;&#10;Description automatically generated">
            <a:extLst>
              <a:ext uri="{FF2B5EF4-FFF2-40B4-BE49-F238E27FC236}">
                <a16:creationId xmlns:a16="http://schemas.microsoft.com/office/drawing/2014/main" id="{DB4E6597-98F2-90D1-108E-F3A699611D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110532" y="3282961"/>
            <a:ext cx="1356875" cy="232192"/>
          </a:xfrm>
          <a:prstGeom prst="rect">
            <a:avLst/>
          </a:prstGeom>
        </p:spPr>
      </p:pic>
      <p:sp>
        <p:nvSpPr>
          <p:cNvPr id="19" name="TextBox 18">
            <a:extLst>
              <a:ext uri="{FF2B5EF4-FFF2-40B4-BE49-F238E27FC236}">
                <a16:creationId xmlns:a16="http://schemas.microsoft.com/office/drawing/2014/main" id="{1F75E8FE-40DA-0ECD-0B85-573099862713}"/>
              </a:ext>
            </a:extLst>
          </p:cNvPr>
          <p:cNvSpPr txBox="1"/>
          <p:nvPr userDrawn="1"/>
        </p:nvSpPr>
        <p:spPr>
          <a:xfrm rot="16200000">
            <a:off x="40030" y="5620948"/>
            <a:ext cx="1024466" cy="276999"/>
          </a:xfrm>
          <a:prstGeom prst="rect">
            <a:avLst/>
          </a:prstGeom>
          <a:noFill/>
        </p:spPr>
        <p:txBody>
          <a:bodyPr wrap="square" rtlCol="0">
            <a:spAutoFit/>
          </a:bodyPr>
          <a:lstStyle/>
          <a:p>
            <a:r>
              <a:rPr lang="en-US" sz="1200" dirty="0">
                <a:solidFill>
                  <a:schemeClr val="bg1"/>
                </a:solidFill>
              </a:rPr>
              <a:t>confidential</a:t>
            </a:r>
            <a:endParaRPr lang="en-GB" sz="1200" dirty="0">
              <a:solidFill>
                <a:schemeClr val="bg1"/>
              </a:solidFill>
            </a:endParaRPr>
          </a:p>
        </p:txBody>
      </p:sp>
      <p:sp>
        <p:nvSpPr>
          <p:cNvPr id="7" name="Rectangle 11">
            <a:extLst>
              <a:ext uri="{FF2B5EF4-FFF2-40B4-BE49-F238E27FC236}">
                <a16:creationId xmlns:a16="http://schemas.microsoft.com/office/drawing/2014/main" id="{6F033117-46DC-C51F-E765-1828EC1E36B4}"/>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Tree>
    <p:extLst>
      <p:ext uri="{BB962C8B-B14F-4D97-AF65-F5344CB8AC3E}">
        <p14:creationId xmlns:p14="http://schemas.microsoft.com/office/powerpoint/2010/main" val="13619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sky2">
    <p:spTree>
      <p:nvGrpSpPr>
        <p:cNvPr id="1" name=""/>
        <p:cNvGrpSpPr/>
        <p:nvPr/>
      </p:nvGrpSpPr>
      <p:grpSpPr>
        <a:xfrm>
          <a:off x="0" y="0"/>
          <a:ext cx="0" cy="0"/>
          <a:chOff x="0" y="0"/>
          <a:chExt cx="0" cy="0"/>
        </a:xfrm>
      </p:grpSpPr>
      <p:pic>
        <p:nvPicPr>
          <p:cNvPr id="13" name="Picture 12" descr="A blue background with white spots&#10;&#10;Description automatically generated">
            <a:extLst>
              <a:ext uri="{FF2B5EF4-FFF2-40B4-BE49-F238E27FC236}">
                <a16:creationId xmlns:a16="http://schemas.microsoft.com/office/drawing/2014/main" id="{8F15DF42-7D73-95DB-1F73-E028EBB045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04" y="0"/>
            <a:ext cx="12190991" cy="6858000"/>
          </a:xfrm>
          <a:prstGeom prst="rect">
            <a:avLst/>
          </a:prstGeom>
        </p:spPr>
      </p:pic>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a:xfrm>
            <a:off x="939804" y="6356350"/>
            <a:ext cx="2743200" cy="365125"/>
          </a:xfrm>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15" name="Picture 14" descr="A picture containing text, clipart, tableware&#10;&#10;Description automatically generated">
            <a:extLst>
              <a:ext uri="{FF2B5EF4-FFF2-40B4-BE49-F238E27FC236}">
                <a16:creationId xmlns:a16="http://schemas.microsoft.com/office/drawing/2014/main" id="{709EAF15-3B95-388D-4F71-97FEC5F4DC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110532" y="3282961"/>
            <a:ext cx="1356875" cy="232192"/>
          </a:xfrm>
          <a:prstGeom prst="rect">
            <a:avLst/>
          </a:prstGeom>
        </p:spPr>
      </p:pic>
      <p:sp>
        <p:nvSpPr>
          <p:cNvPr id="16" name="Content Placeholder 2">
            <a:extLst>
              <a:ext uri="{FF2B5EF4-FFF2-40B4-BE49-F238E27FC236}">
                <a16:creationId xmlns:a16="http://schemas.microsoft.com/office/drawing/2014/main" id="{E23CD154-439F-4BC6-1F8F-4DB1D95A97D0}"/>
              </a:ext>
            </a:extLst>
          </p:cNvPr>
          <p:cNvSpPr>
            <a:spLocks noGrp="1"/>
          </p:cNvSpPr>
          <p:nvPr>
            <p:ph idx="1"/>
          </p:nvPr>
        </p:nvSpPr>
        <p:spPr>
          <a:xfrm>
            <a:off x="1035117" y="1901825"/>
            <a:ext cx="1012176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Box 16">
            <a:extLst>
              <a:ext uri="{FF2B5EF4-FFF2-40B4-BE49-F238E27FC236}">
                <a16:creationId xmlns:a16="http://schemas.microsoft.com/office/drawing/2014/main" id="{3EE4C910-3437-1AB9-08C8-28510DCC4653}"/>
              </a:ext>
            </a:extLst>
          </p:cNvPr>
          <p:cNvSpPr txBox="1"/>
          <p:nvPr userDrawn="1"/>
        </p:nvSpPr>
        <p:spPr>
          <a:xfrm rot="16200000">
            <a:off x="40030" y="5620948"/>
            <a:ext cx="1024466" cy="276999"/>
          </a:xfrm>
          <a:prstGeom prst="rect">
            <a:avLst/>
          </a:prstGeom>
          <a:noFill/>
        </p:spPr>
        <p:txBody>
          <a:bodyPr wrap="square" rtlCol="0">
            <a:spAutoFit/>
          </a:bodyPr>
          <a:lstStyle/>
          <a:p>
            <a:r>
              <a:rPr lang="en-US" sz="1200" dirty="0">
                <a:solidFill>
                  <a:schemeClr val="bg1"/>
                </a:solidFill>
              </a:rPr>
              <a:t>confidential</a:t>
            </a:r>
            <a:endParaRPr lang="en-GB" sz="1200" dirty="0">
              <a:solidFill>
                <a:schemeClr val="bg1"/>
              </a:solidFill>
            </a:endParaRPr>
          </a:p>
        </p:txBody>
      </p:sp>
      <p:sp>
        <p:nvSpPr>
          <p:cNvPr id="2" name="Rectangle 11">
            <a:extLst>
              <a:ext uri="{FF2B5EF4-FFF2-40B4-BE49-F238E27FC236}">
                <a16:creationId xmlns:a16="http://schemas.microsoft.com/office/drawing/2014/main" id="{D077C3DB-C94F-D610-052C-025354A6184C}"/>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3" name="Title 1">
            <a:extLst>
              <a:ext uri="{FF2B5EF4-FFF2-40B4-BE49-F238E27FC236}">
                <a16:creationId xmlns:a16="http://schemas.microsoft.com/office/drawing/2014/main" id="{A3CB2194-1868-FD0F-5A14-E42056F7A40E}"/>
              </a:ext>
            </a:extLst>
          </p:cNvPr>
          <p:cNvSpPr>
            <a:spLocks noGrp="1"/>
          </p:cNvSpPr>
          <p:nvPr>
            <p:ph type="title"/>
          </p:nvPr>
        </p:nvSpPr>
        <p:spPr>
          <a:xfrm>
            <a:off x="1035114" y="657194"/>
            <a:ext cx="10121766" cy="1156518"/>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5482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sky3">
    <p:spTree>
      <p:nvGrpSpPr>
        <p:cNvPr id="1" name=""/>
        <p:cNvGrpSpPr/>
        <p:nvPr/>
      </p:nvGrpSpPr>
      <p:grpSpPr>
        <a:xfrm>
          <a:off x="0" y="0"/>
          <a:ext cx="0" cy="0"/>
          <a:chOff x="0" y="0"/>
          <a:chExt cx="0" cy="0"/>
        </a:xfrm>
      </p:grpSpPr>
      <p:pic>
        <p:nvPicPr>
          <p:cNvPr id="12" name="Picture 11" descr="A blue and black background&#10;&#10;Description automatically generated with medium confidence">
            <a:extLst>
              <a:ext uri="{FF2B5EF4-FFF2-40B4-BE49-F238E27FC236}">
                <a16:creationId xmlns:a16="http://schemas.microsoft.com/office/drawing/2014/main" id="{4A2C58D9-87FE-52D2-0B5B-B5A11226E3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94" y="0"/>
            <a:ext cx="12191011" cy="6858000"/>
          </a:xfrm>
          <a:prstGeom prst="rect">
            <a:avLst/>
          </a:prstGeom>
        </p:spPr>
      </p:pic>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a:xfrm>
            <a:off x="931337" y="6356350"/>
            <a:ext cx="2743200" cy="365125"/>
          </a:xfrm>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14" name="Picture 13" descr="A picture containing text, clipart, tableware&#10;&#10;Description automatically generated">
            <a:extLst>
              <a:ext uri="{FF2B5EF4-FFF2-40B4-BE49-F238E27FC236}">
                <a16:creationId xmlns:a16="http://schemas.microsoft.com/office/drawing/2014/main" id="{058EE5D9-BC89-6518-817B-BF2CDE9765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110532" y="3282961"/>
            <a:ext cx="1356875" cy="232192"/>
          </a:xfrm>
          <a:prstGeom prst="rect">
            <a:avLst/>
          </a:prstGeom>
        </p:spPr>
      </p:pic>
      <p:sp>
        <p:nvSpPr>
          <p:cNvPr id="15" name="Content Placeholder 2">
            <a:extLst>
              <a:ext uri="{FF2B5EF4-FFF2-40B4-BE49-F238E27FC236}">
                <a16:creationId xmlns:a16="http://schemas.microsoft.com/office/drawing/2014/main" id="{648BDD4F-FBC8-9847-6D72-9805EF8C412C}"/>
              </a:ext>
            </a:extLst>
          </p:cNvPr>
          <p:cNvSpPr>
            <a:spLocks noGrp="1"/>
          </p:cNvSpPr>
          <p:nvPr>
            <p:ph idx="1"/>
          </p:nvPr>
        </p:nvSpPr>
        <p:spPr>
          <a:xfrm>
            <a:off x="1035117" y="1901825"/>
            <a:ext cx="10121766"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Box 15">
            <a:extLst>
              <a:ext uri="{FF2B5EF4-FFF2-40B4-BE49-F238E27FC236}">
                <a16:creationId xmlns:a16="http://schemas.microsoft.com/office/drawing/2014/main" id="{67888757-4844-4E8E-6982-BB0E75CDD05E}"/>
              </a:ext>
            </a:extLst>
          </p:cNvPr>
          <p:cNvSpPr txBox="1"/>
          <p:nvPr userDrawn="1"/>
        </p:nvSpPr>
        <p:spPr>
          <a:xfrm rot="16200000">
            <a:off x="40030" y="5620948"/>
            <a:ext cx="1024466" cy="276999"/>
          </a:xfrm>
          <a:prstGeom prst="rect">
            <a:avLst/>
          </a:prstGeom>
          <a:noFill/>
        </p:spPr>
        <p:txBody>
          <a:bodyPr wrap="square" rtlCol="0">
            <a:spAutoFit/>
          </a:bodyPr>
          <a:lstStyle/>
          <a:p>
            <a:r>
              <a:rPr lang="en-US" sz="1200" dirty="0">
                <a:solidFill>
                  <a:schemeClr val="bg1"/>
                </a:solidFill>
              </a:rPr>
              <a:t>confidential</a:t>
            </a:r>
            <a:endParaRPr lang="en-GB" sz="1200" dirty="0">
              <a:solidFill>
                <a:schemeClr val="bg1"/>
              </a:solidFill>
            </a:endParaRPr>
          </a:p>
        </p:txBody>
      </p:sp>
      <p:sp>
        <p:nvSpPr>
          <p:cNvPr id="2" name="Rectangle 11">
            <a:extLst>
              <a:ext uri="{FF2B5EF4-FFF2-40B4-BE49-F238E27FC236}">
                <a16:creationId xmlns:a16="http://schemas.microsoft.com/office/drawing/2014/main" id="{774F04FB-A5D0-D38F-C701-3210651D9D69}"/>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3" name="Title 1">
            <a:extLst>
              <a:ext uri="{FF2B5EF4-FFF2-40B4-BE49-F238E27FC236}">
                <a16:creationId xmlns:a16="http://schemas.microsoft.com/office/drawing/2014/main" id="{774ABFF8-BA82-B979-0D2B-41B56ED6D81D}"/>
              </a:ext>
            </a:extLst>
          </p:cNvPr>
          <p:cNvSpPr>
            <a:spLocks noGrp="1"/>
          </p:cNvSpPr>
          <p:nvPr>
            <p:ph type="title"/>
          </p:nvPr>
        </p:nvSpPr>
        <p:spPr>
          <a:xfrm>
            <a:off x="1035114" y="657194"/>
            <a:ext cx="10121766" cy="1156518"/>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46500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A1AF-6BC7-869C-BA7A-383FD2480C7F}"/>
              </a:ext>
            </a:extLst>
          </p:cNvPr>
          <p:cNvSpPr>
            <a:spLocks noGrp="1"/>
          </p:cNvSpPr>
          <p:nvPr>
            <p:ph type="title"/>
          </p:nvPr>
        </p:nvSpPr>
        <p:spPr>
          <a:xfrm>
            <a:off x="948271" y="1709738"/>
            <a:ext cx="10515600" cy="2852737"/>
          </a:xfrm>
        </p:spPr>
        <p:txBody>
          <a:bodyPr anchor="b">
            <a:normAutofit/>
          </a:bodyPr>
          <a:lstStyle>
            <a:lvl1pPr>
              <a:defRPr sz="54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DD0C4B5-020E-8C16-8D94-3998D675AE38}"/>
              </a:ext>
            </a:extLst>
          </p:cNvPr>
          <p:cNvSpPr>
            <a:spLocks noGrp="1"/>
          </p:cNvSpPr>
          <p:nvPr>
            <p:ph type="body" idx="1"/>
          </p:nvPr>
        </p:nvSpPr>
        <p:spPr>
          <a:xfrm>
            <a:off x="948271"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191B4-50C2-F2A6-DF36-9CA4986EBD8E}"/>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AE3727A0-5900-55F0-0BD9-3CFDE572D4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44F048-C057-6C92-EA27-107B9FA973AB}"/>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332985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F9B2-8B16-9BDC-049A-C0B5F8343F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D2724-4B7F-2BA0-77B0-9FF57301350F}"/>
              </a:ext>
            </a:extLst>
          </p:cNvPr>
          <p:cNvSpPr>
            <a:spLocks noGrp="1"/>
          </p:cNvSpPr>
          <p:nvPr>
            <p:ph sz="half" idx="1"/>
          </p:nvPr>
        </p:nvSpPr>
        <p:spPr>
          <a:xfrm>
            <a:off x="1035117"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66B3461-4305-2D7D-73A3-E281FF5264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EC530B-2A5A-4487-6BCC-6A17B427B42B}"/>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6" name="Footer Placeholder 5">
            <a:extLst>
              <a:ext uri="{FF2B5EF4-FFF2-40B4-BE49-F238E27FC236}">
                <a16:creationId xmlns:a16="http://schemas.microsoft.com/office/drawing/2014/main" id="{F2AF8E21-50D9-ECDD-A7D2-2C881988C0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C27C22-A1EF-37EF-3815-D152959A9805}"/>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318219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C509-DA0F-4F88-053D-5061BC585652}"/>
              </a:ext>
            </a:extLst>
          </p:cNvPr>
          <p:cNvSpPr>
            <a:spLocks noGrp="1"/>
          </p:cNvSpPr>
          <p:nvPr>
            <p:ph type="title"/>
          </p:nvPr>
        </p:nvSpPr>
        <p:spPr>
          <a:xfrm>
            <a:off x="948271" y="365125"/>
            <a:ext cx="10138829"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9410D1-3E6C-0737-5D03-DC30CB1FF0FD}"/>
              </a:ext>
            </a:extLst>
          </p:cNvPr>
          <p:cNvSpPr>
            <a:spLocks noGrp="1"/>
          </p:cNvSpPr>
          <p:nvPr>
            <p:ph type="body" idx="1"/>
          </p:nvPr>
        </p:nvSpPr>
        <p:spPr>
          <a:xfrm>
            <a:off x="94827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75540-E360-2FFA-A47A-20702E7751AE}"/>
              </a:ext>
            </a:extLst>
          </p:cNvPr>
          <p:cNvSpPr>
            <a:spLocks noGrp="1"/>
          </p:cNvSpPr>
          <p:nvPr>
            <p:ph sz="half" idx="2"/>
          </p:nvPr>
        </p:nvSpPr>
        <p:spPr>
          <a:xfrm>
            <a:off x="94827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ACC75919-E33F-198D-CF53-A6130D6C063B}"/>
              </a:ext>
            </a:extLst>
          </p:cNvPr>
          <p:cNvSpPr>
            <a:spLocks noGrp="1"/>
          </p:cNvSpPr>
          <p:nvPr>
            <p:ph type="body" sz="quarter" idx="3"/>
          </p:nvPr>
        </p:nvSpPr>
        <p:spPr>
          <a:xfrm>
            <a:off x="628068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DE5C13-0FE3-13DB-B676-B4F6D25C480C}"/>
              </a:ext>
            </a:extLst>
          </p:cNvPr>
          <p:cNvSpPr>
            <a:spLocks noGrp="1"/>
          </p:cNvSpPr>
          <p:nvPr>
            <p:ph sz="quarter" idx="4"/>
          </p:nvPr>
        </p:nvSpPr>
        <p:spPr>
          <a:xfrm>
            <a:off x="628068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F7F44D-AED4-07BE-82C9-AA8B16F35A1B}"/>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8" name="Footer Placeholder 7">
            <a:extLst>
              <a:ext uri="{FF2B5EF4-FFF2-40B4-BE49-F238E27FC236}">
                <a16:creationId xmlns:a16="http://schemas.microsoft.com/office/drawing/2014/main" id="{B0877C03-F475-D9C6-4788-841CB53A6F1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A8569D-2C29-7B79-DA48-C61771D6ACAE}"/>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84794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haped image on righ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EC10-776A-45BE-5DF1-1D115DE2C3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35DE4C-BCF2-B6CD-5D59-C5BA9084AFFD}"/>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4" name="Footer Placeholder 3">
            <a:extLst>
              <a:ext uri="{FF2B5EF4-FFF2-40B4-BE49-F238E27FC236}">
                <a16:creationId xmlns:a16="http://schemas.microsoft.com/office/drawing/2014/main" id="{4A3A4BF8-A532-4F34-5E07-71A2652C03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A48DF9-4A49-0D6A-1044-209B2D3CC4A5}"/>
              </a:ext>
            </a:extLst>
          </p:cNvPr>
          <p:cNvSpPr>
            <a:spLocks noGrp="1"/>
          </p:cNvSpPr>
          <p:nvPr>
            <p:ph type="sldNum" sz="quarter" idx="12"/>
          </p:nvPr>
        </p:nvSpPr>
        <p:spPr/>
        <p:txBody>
          <a:bodyPr/>
          <a:lstStyle/>
          <a:p>
            <a:fld id="{C759D935-2A1D-44A7-A0F4-C6A7B34A71E8}" type="slidenum">
              <a:rPr lang="en-GB" smtClean="0"/>
              <a:t>‹#›</a:t>
            </a:fld>
            <a:endParaRPr lang="en-GB"/>
          </a:p>
        </p:txBody>
      </p:sp>
      <p:sp>
        <p:nvSpPr>
          <p:cNvPr id="6" name="Content Placeholder 2">
            <a:extLst>
              <a:ext uri="{FF2B5EF4-FFF2-40B4-BE49-F238E27FC236}">
                <a16:creationId xmlns:a16="http://schemas.microsoft.com/office/drawing/2014/main" id="{EEC05F32-79FB-2A65-DDF7-0F2965F3416C}"/>
              </a:ext>
            </a:extLst>
          </p:cNvPr>
          <p:cNvSpPr>
            <a:spLocks noGrp="1"/>
          </p:cNvSpPr>
          <p:nvPr>
            <p:ph sz="half" idx="1"/>
          </p:nvPr>
        </p:nvSpPr>
        <p:spPr>
          <a:xfrm>
            <a:off x="1035117" y="1825625"/>
            <a:ext cx="49333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4C482619-583F-9B2A-206B-AE5778981DFA}"/>
              </a:ext>
            </a:extLst>
          </p:cNvPr>
          <p:cNvSpPr>
            <a:spLocks noGrp="1"/>
          </p:cNvSpPr>
          <p:nvPr>
            <p:ph type="pic" sz="quarter" idx="13" hasCustomPrompt="1"/>
          </p:nvPr>
        </p:nvSpPr>
        <p:spPr>
          <a:xfrm>
            <a:off x="6223522" y="1825622"/>
            <a:ext cx="5063604" cy="435133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93743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9525 h 6867525"/>
              <a:gd name="connsiteX1" fmla="*/ 10912793 w 12125325"/>
              <a:gd name="connsiteY1" fmla="*/ 0 h 6867525"/>
              <a:gd name="connsiteX2" fmla="*/ 12125325 w 12125325"/>
              <a:gd name="connsiteY2" fmla="*/ 6867525 h 6867525"/>
              <a:gd name="connsiteX3" fmla="*/ 0 w 12125325"/>
              <a:gd name="connsiteY3" fmla="*/ 6867525 h 6867525"/>
              <a:gd name="connsiteX4" fmla="*/ 0 w 12125325"/>
              <a:gd name="connsiteY4" fmla="*/ 9525 h 6867525"/>
              <a:gd name="connsiteX0" fmla="*/ 0 w 12125325"/>
              <a:gd name="connsiteY0" fmla="*/ 0 h 6858000"/>
              <a:gd name="connsiteX1" fmla="*/ 10908030 w 12125325"/>
              <a:gd name="connsiteY1" fmla="*/ 4763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4762 h 6862762"/>
              <a:gd name="connsiteX1" fmla="*/ 10922318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 name="connsiteX0" fmla="*/ 0 w 12125325"/>
              <a:gd name="connsiteY0" fmla="*/ 4762 h 6862762"/>
              <a:gd name="connsiteX1" fmla="*/ 10908030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 name="connsiteX0" fmla="*/ 1260585 w 13385910"/>
              <a:gd name="connsiteY0" fmla="*/ 4762 h 6881483"/>
              <a:gd name="connsiteX1" fmla="*/ 12168615 w 13385910"/>
              <a:gd name="connsiteY1" fmla="*/ 0 h 6881483"/>
              <a:gd name="connsiteX2" fmla="*/ 13385910 w 13385910"/>
              <a:gd name="connsiteY2" fmla="*/ 6862762 h 6881483"/>
              <a:gd name="connsiteX3" fmla="*/ 0 w 13385910"/>
              <a:gd name="connsiteY3" fmla="*/ 6881483 h 6881483"/>
              <a:gd name="connsiteX4" fmla="*/ 1260585 w 13385910"/>
              <a:gd name="connsiteY4" fmla="*/ 4762 h 6881483"/>
              <a:gd name="connsiteX0" fmla="*/ 49924 w 13385910"/>
              <a:gd name="connsiteY0" fmla="*/ 17243 h 6881483"/>
              <a:gd name="connsiteX1" fmla="*/ 12168615 w 13385910"/>
              <a:gd name="connsiteY1" fmla="*/ 0 h 6881483"/>
              <a:gd name="connsiteX2" fmla="*/ 13385910 w 13385910"/>
              <a:gd name="connsiteY2" fmla="*/ 6862762 h 6881483"/>
              <a:gd name="connsiteX3" fmla="*/ 0 w 13385910"/>
              <a:gd name="connsiteY3" fmla="*/ 6881483 h 6881483"/>
              <a:gd name="connsiteX4" fmla="*/ 49924 w 13385910"/>
              <a:gd name="connsiteY4" fmla="*/ 17243 h 6881483"/>
              <a:gd name="connsiteX0" fmla="*/ 12481 w 13385910"/>
              <a:gd name="connsiteY0" fmla="*/ 17243 h 6881483"/>
              <a:gd name="connsiteX1" fmla="*/ 12168615 w 13385910"/>
              <a:gd name="connsiteY1" fmla="*/ 0 h 6881483"/>
              <a:gd name="connsiteX2" fmla="*/ 13385910 w 13385910"/>
              <a:gd name="connsiteY2" fmla="*/ 6862762 h 6881483"/>
              <a:gd name="connsiteX3" fmla="*/ 0 w 13385910"/>
              <a:gd name="connsiteY3" fmla="*/ 6881483 h 6881483"/>
              <a:gd name="connsiteX4" fmla="*/ 12481 w 13385910"/>
              <a:gd name="connsiteY4" fmla="*/ 17243 h 6881483"/>
              <a:gd name="connsiteX0" fmla="*/ 553 w 13398944"/>
              <a:gd name="connsiteY0" fmla="*/ 17243 h 6881483"/>
              <a:gd name="connsiteX1" fmla="*/ 12181649 w 13398944"/>
              <a:gd name="connsiteY1" fmla="*/ 0 h 6881483"/>
              <a:gd name="connsiteX2" fmla="*/ 13398944 w 13398944"/>
              <a:gd name="connsiteY2" fmla="*/ 6862762 h 6881483"/>
              <a:gd name="connsiteX3" fmla="*/ 13034 w 13398944"/>
              <a:gd name="connsiteY3" fmla="*/ 6881483 h 6881483"/>
              <a:gd name="connsiteX4" fmla="*/ 553 w 13398944"/>
              <a:gd name="connsiteY4" fmla="*/ 17243 h 6881483"/>
              <a:gd name="connsiteX0" fmla="*/ 756 w 13392906"/>
              <a:gd name="connsiteY0" fmla="*/ 17243 h 6881483"/>
              <a:gd name="connsiteX1" fmla="*/ 12175611 w 13392906"/>
              <a:gd name="connsiteY1" fmla="*/ 0 h 6881483"/>
              <a:gd name="connsiteX2" fmla="*/ 13392906 w 13392906"/>
              <a:gd name="connsiteY2" fmla="*/ 6862762 h 6881483"/>
              <a:gd name="connsiteX3" fmla="*/ 6996 w 13392906"/>
              <a:gd name="connsiteY3" fmla="*/ 6881483 h 6881483"/>
              <a:gd name="connsiteX4" fmla="*/ 756 w 13392906"/>
              <a:gd name="connsiteY4" fmla="*/ 17243 h 6881483"/>
              <a:gd name="connsiteX0" fmla="*/ 756 w 13642527"/>
              <a:gd name="connsiteY0" fmla="*/ 17243 h 6881483"/>
              <a:gd name="connsiteX1" fmla="*/ 12175611 w 13642527"/>
              <a:gd name="connsiteY1" fmla="*/ 0 h 6881483"/>
              <a:gd name="connsiteX2" fmla="*/ 13642527 w 13642527"/>
              <a:gd name="connsiteY2" fmla="*/ 6862762 h 6881483"/>
              <a:gd name="connsiteX3" fmla="*/ 6996 w 13642527"/>
              <a:gd name="connsiteY3" fmla="*/ 6881483 h 6881483"/>
              <a:gd name="connsiteX4" fmla="*/ 756 w 13642527"/>
              <a:gd name="connsiteY4" fmla="*/ 17243 h 6881483"/>
              <a:gd name="connsiteX0" fmla="*/ 756 w 13642527"/>
              <a:gd name="connsiteY0" fmla="*/ 11002 h 6875242"/>
              <a:gd name="connsiteX1" fmla="*/ 12381548 w 13642527"/>
              <a:gd name="connsiteY1" fmla="*/ 0 h 6875242"/>
              <a:gd name="connsiteX2" fmla="*/ 13642527 w 13642527"/>
              <a:gd name="connsiteY2" fmla="*/ 6856521 h 6875242"/>
              <a:gd name="connsiteX3" fmla="*/ 6996 w 13642527"/>
              <a:gd name="connsiteY3" fmla="*/ 6875242 h 6875242"/>
              <a:gd name="connsiteX4" fmla="*/ 756 w 13642527"/>
              <a:gd name="connsiteY4" fmla="*/ 11002 h 6875242"/>
              <a:gd name="connsiteX0" fmla="*/ 756 w 14899026"/>
              <a:gd name="connsiteY0" fmla="*/ 11002 h 6883837"/>
              <a:gd name="connsiteX1" fmla="*/ 12381548 w 14899026"/>
              <a:gd name="connsiteY1" fmla="*/ 0 h 6883837"/>
              <a:gd name="connsiteX2" fmla="*/ 14899026 w 14899026"/>
              <a:gd name="connsiteY2" fmla="*/ 6883837 h 6883837"/>
              <a:gd name="connsiteX3" fmla="*/ 6996 w 14899026"/>
              <a:gd name="connsiteY3" fmla="*/ 6875242 h 6883837"/>
              <a:gd name="connsiteX4" fmla="*/ 756 w 14899026"/>
              <a:gd name="connsiteY4" fmla="*/ 11002 h 6883837"/>
              <a:gd name="connsiteX0" fmla="*/ 756 w 14899026"/>
              <a:gd name="connsiteY0" fmla="*/ 0 h 6872835"/>
              <a:gd name="connsiteX1" fmla="*/ 13719993 w 14899026"/>
              <a:gd name="connsiteY1" fmla="*/ 2656 h 6872835"/>
              <a:gd name="connsiteX2" fmla="*/ 14899026 w 14899026"/>
              <a:gd name="connsiteY2" fmla="*/ 6872835 h 6872835"/>
              <a:gd name="connsiteX3" fmla="*/ 6996 w 14899026"/>
              <a:gd name="connsiteY3" fmla="*/ 6864240 h 6872835"/>
              <a:gd name="connsiteX4" fmla="*/ 756 w 14899026"/>
              <a:gd name="connsiteY4" fmla="*/ 0 h 6872835"/>
              <a:gd name="connsiteX0" fmla="*/ 6495591 w 14892030"/>
              <a:gd name="connsiteY0" fmla="*/ 0 h 6887852"/>
              <a:gd name="connsiteX1" fmla="*/ 13712997 w 14892030"/>
              <a:gd name="connsiteY1" fmla="*/ 17673 h 6887852"/>
              <a:gd name="connsiteX2" fmla="*/ 14892030 w 14892030"/>
              <a:gd name="connsiteY2" fmla="*/ 6887852 h 6887852"/>
              <a:gd name="connsiteX3" fmla="*/ 0 w 14892030"/>
              <a:gd name="connsiteY3" fmla="*/ 6879257 h 6887852"/>
              <a:gd name="connsiteX4" fmla="*/ 6495591 w 14892030"/>
              <a:gd name="connsiteY4" fmla="*/ 0 h 6887852"/>
              <a:gd name="connsiteX0" fmla="*/ 1557 w 8397996"/>
              <a:gd name="connsiteY0" fmla="*/ 0 h 6887852"/>
              <a:gd name="connsiteX1" fmla="*/ 7218963 w 8397996"/>
              <a:gd name="connsiteY1" fmla="*/ 17673 h 6887852"/>
              <a:gd name="connsiteX2" fmla="*/ 8397996 w 8397996"/>
              <a:gd name="connsiteY2" fmla="*/ 6887852 h 6887852"/>
              <a:gd name="connsiteX3" fmla="*/ 0 w 8397996"/>
              <a:gd name="connsiteY3" fmla="*/ 6886766 h 6887852"/>
              <a:gd name="connsiteX4" fmla="*/ 1557 w 8397996"/>
              <a:gd name="connsiteY4" fmla="*/ 0 h 6887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7996" h="6887852">
                <a:moveTo>
                  <a:pt x="1557" y="0"/>
                </a:moveTo>
                <a:lnTo>
                  <a:pt x="7218963" y="17673"/>
                </a:lnTo>
                <a:cubicBezTo>
                  <a:pt x="8152413" y="2254143"/>
                  <a:pt x="8382757" y="5135252"/>
                  <a:pt x="8397996" y="6887852"/>
                </a:cubicBezTo>
                <a:lnTo>
                  <a:pt x="0" y="6886766"/>
                </a:lnTo>
                <a:cubicBezTo>
                  <a:pt x="4160" y="4598686"/>
                  <a:pt x="-2603" y="2288080"/>
                  <a:pt x="1557" y="0"/>
                </a:cubicBezTo>
                <a:close/>
              </a:path>
            </a:pathLst>
          </a:custGeom>
        </p:spPr>
        <p:txBody>
          <a:bodyPr/>
          <a:lstStyle>
            <a:lvl1pPr>
              <a:defRPr/>
            </a:lvl1pPr>
          </a:lstStyle>
          <a:p>
            <a:r>
              <a:rPr lang="en-US" dirty="0"/>
              <a:t>Insert a shaped image by</a:t>
            </a:r>
            <a:br>
              <a:rPr lang="en-US" dirty="0"/>
            </a:br>
            <a:r>
              <a:rPr lang="en-US" dirty="0"/>
              <a:t>clicking the symbol in the middle.</a:t>
            </a:r>
            <a:br>
              <a:rPr lang="en-US" dirty="0"/>
            </a:br>
            <a:endParaRPr lang="en-GB" dirty="0"/>
          </a:p>
        </p:txBody>
      </p:sp>
    </p:spTree>
    <p:extLst>
      <p:ext uri="{BB962C8B-B14F-4D97-AF65-F5344CB8AC3E}">
        <p14:creationId xmlns:p14="http://schemas.microsoft.com/office/powerpoint/2010/main" val="195949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aped full screen for dark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56E6F3-3E9D-7043-990D-97E588A2EE23}"/>
              </a:ext>
            </a:extLst>
          </p:cNvPr>
          <p:cNvSpPr>
            <a:spLocks noGrp="1"/>
          </p:cNvSpPr>
          <p:nvPr>
            <p:ph type="pic" sz="quarter" idx="13" hasCustomPrompt="1"/>
          </p:nvPr>
        </p:nvSpPr>
        <p:spPr>
          <a:xfrm>
            <a:off x="-1" y="-4762"/>
            <a:ext cx="12125325" cy="686276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93743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9525 h 6867525"/>
              <a:gd name="connsiteX1" fmla="*/ 10912793 w 12125325"/>
              <a:gd name="connsiteY1" fmla="*/ 0 h 6867525"/>
              <a:gd name="connsiteX2" fmla="*/ 12125325 w 12125325"/>
              <a:gd name="connsiteY2" fmla="*/ 6867525 h 6867525"/>
              <a:gd name="connsiteX3" fmla="*/ 0 w 12125325"/>
              <a:gd name="connsiteY3" fmla="*/ 6867525 h 6867525"/>
              <a:gd name="connsiteX4" fmla="*/ 0 w 12125325"/>
              <a:gd name="connsiteY4" fmla="*/ 9525 h 6867525"/>
              <a:gd name="connsiteX0" fmla="*/ 0 w 12125325"/>
              <a:gd name="connsiteY0" fmla="*/ 0 h 6858000"/>
              <a:gd name="connsiteX1" fmla="*/ 10908030 w 12125325"/>
              <a:gd name="connsiteY1" fmla="*/ 4763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4762 h 6862762"/>
              <a:gd name="connsiteX1" fmla="*/ 10922318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 name="connsiteX0" fmla="*/ 0 w 12125325"/>
              <a:gd name="connsiteY0" fmla="*/ 4762 h 6862762"/>
              <a:gd name="connsiteX1" fmla="*/ 10908030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325" h="6862762">
                <a:moveTo>
                  <a:pt x="0" y="4762"/>
                </a:moveTo>
                <a:lnTo>
                  <a:pt x="10908030" y="0"/>
                </a:lnTo>
                <a:cubicBezTo>
                  <a:pt x="11841480" y="2236470"/>
                  <a:pt x="12110086" y="5110162"/>
                  <a:pt x="12125325" y="6862762"/>
                </a:cubicBezTo>
                <a:lnTo>
                  <a:pt x="0" y="6862762"/>
                </a:lnTo>
                <a:lnTo>
                  <a:pt x="0" y="4762"/>
                </a:lnTo>
                <a:close/>
              </a:path>
            </a:pathLst>
          </a:custGeom>
        </p:spPr>
        <p:txBody>
          <a:bodyPr>
            <a:normAutofit/>
          </a:bodyPr>
          <a:lstStyle>
            <a:lvl1pPr>
              <a:defRPr sz="1600"/>
            </a:lvl1pPr>
          </a:lstStyle>
          <a:p>
            <a:r>
              <a:rPr lang="en-US" dirty="0"/>
              <a:t>Insert an full screen, shaped background image by clicking the symbol in the middle.</a:t>
            </a:r>
            <a:br>
              <a:rPr lang="en-US" dirty="0"/>
            </a:br>
            <a:r>
              <a:rPr lang="en-US" dirty="0"/>
              <a:t>Please note that this will hide the logo, confidential text and the footer</a:t>
            </a:r>
            <a:br>
              <a:rPr lang="en-US" dirty="0"/>
            </a:br>
            <a:r>
              <a:rPr lang="en-US" dirty="0"/>
              <a:t>from this slide. The heading will be white, so the image should not be too light</a:t>
            </a:r>
            <a:endParaRPr lang="en-GB" dirty="0"/>
          </a:p>
        </p:txBody>
      </p:sp>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a:xfrm>
            <a:off x="948273" y="6356350"/>
            <a:ext cx="2743200" cy="365125"/>
          </a:xfrm>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7" name="Picture 6" descr="A red and white logo&#10;&#10;Description automatically generated with low confidence">
            <a:extLst>
              <a:ext uri="{FF2B5EF4-FFF2-40B4-BE49-F238E27FC236}">
                <a16:creationId xmlns:a16="http://schemas.microsoft.com/office/drawing/2014/main" id="{92CFC704-8B23-527E-F907-FA63196CDA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94625" y="3230732"/>
            <a:ext cx="1508125" cy="301625"/>
          </a:xfrm>
          <a:prstGeom prst="rect">
            <a:avLst/>
          </a:prstGeom>
        </p:spPr>
      </p:pic>
      <p:sp>
        <p:nvSpPr>
          <p:cNvPr id="8" name="Title 1">
            <a:extLst>
              <a:ext uri="{FF2B5EF4-FFF2-40B4-BE49-F238E27FC236}">
                <a16:creationId xmlns:a16="http://schemas.microsoft.com/office/drawing/2014/main" id="{973B0E84-F070-7E06-6EFA-3836B5D352FA}"/>
              </a:ext>
            </a:extLst>
          </p:cNvPr>
          <p:cNvSpPr>
            <a:spLocks noGrp="1"/>
          </p:cNvSpPr>
          <p:nvPr>
            <p:ph type="title"/>
          </p:nvPr>
        </p:nvSpPr>
        <p:spPr>
          <a:xfrm>
            <a:off x="1035117" y="695852"/>
            <a:ext cx="10121766" cy="1121836"/>
          </a:xfrm>
        </p:spPr>
        <p:txBody>
          <a:bodyPr/>
          <a:lstStyle>
            <a:lvl1pPr>
              <a:defRPr>
                <a:solidFill>
                  <a:schemeClr val="bg1"/>
                </a:solidFill>
              </a:defRPr>
            </a:lvl1pPr>
          </a:lstStyle>
          <a:p>
            <a:r>
              <a:rPr lang="en-US"/>
              <a:t>Click to edit Master title style</a:t>
            </a:r>
            <a:endParaRPr lang="en-GB" dirty="0"/>
          </a:p>
        </p:txBody>
      </p:sp>
      <p:sp>
        <p:nvSpPr>
          <p:cNvPr id="5" name="Rectangle 11">
            <a:extLst>
              <a:ext uri="{FF2B5EF4-FFF2-40B4-BE49-F238E27FC236}">
                <a16:creationId xmlns:a16="http://schemas.microsoft.com/office/drawing/2014/main" id="{1404B9FC-E476-6E9C-25BD-A5E7140A95D3}"/>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Tree>
    <p:extLst>
      <p:ext uri="{BB962C8B-B14F-4D97-AF65-F5344CB8AC3E}">
        <p14:creationId xmlns:p14="http://schemas.microsoft.com/office/powerpoint/2010/main" val="324864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A picture containing text, night sky&#10;&#10;Description automatically generated">
            <a:extLst>
              <a:ext uri="{FF2B5EF4-FFF2-40B4-BE49-F238E27FC236}">
                <a16:creationId xmlns:a16="http://schemas.microsoft.com/office/drawing/2014/main" id="{250DB769-5D18-3900-63BC-9DFDDFCA30B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3847" r="53229" b="65412"/>
          <a:stretch/>
        </p:blipFill>
        <p:spPr>
          <a:xfrm>
            <a:off x="0" y="0"/>
            <a:ext cx="12192000" cy="6996600"/>
          </a:xfrm>
          <a:prstGeom prst="rect">
            <a:avLst/>
          </a:prstGeom>
        </p:spPr>
      </p:pic>
      <p:graphicFrame>
        <p:nvGraphicFramePr>
          <p:cNvPr id="7" name="Object 6">
            <a:extLst>
              <a:ext uri="{FF2B5EF4-FFF2-40B4-BE49-F238E27FC236}">
                <a16:creationId xmlns:a16="http://schemas.microsoft.com/office/drawing/2014/main" id="{2A215CDF-B402-0A71-3D3E-B2F8D305F29D}"/>
              </a:ext>
            </a:extLst>
          </p:cNvPr>
          <p:cNvGraphicFramePr>
            <a:graphicFrameLocks noChangeAspect="1"/>
          </p:cNvGraphicFramePr>
          <p:nvPr userDrawn="1">
            <p:extLst>
              <p:ext uri="{D42A27DB-BD31-4B8C-83A1-F6EECF244321}">
                <p14:modId xmlns:p14="http://schemas.microsoft.com/office/powerpoint/2010/main" val="3904835617"/>
              </p:ext>
            </p:extLst>
          </p:nvPr>
        </p:nvGraphicFramePr>
        <p:xfrm>
          <a:off x="-4769628" y="-2629712"/>
          <a:ext cx="11279520" cy="11993846"/>
        </p:xfrm>
        <a:graphic>
          <a:graphicData uri="http://schemas.openxmlformats.org/presentationml/2006/ole">
            <mc:AlternateContent xmlns:mc="http://schemas.openxmlformats.org/markup-compatibility/2006">
              <mc:Choice xmlns:v="urn:schemas-microsoft-com:vml" Requires="v">
                <p:oleObj name="CorelDRAW Standard" r:id="rId3" imgW="6937532" imgH="7690625" progId="CorelDRAWStandard.Graphic.23">
                  <p:embed/>
                </p:oleObj>
              </mc:Choice>
              <mc:Fallback>
                <p:oleObj name="CorelDRAW Standard" r:id="rId3" imgW="6937532" imgH="7690625" progId="CorelDRAWStandard.Graphic.23">
                  <p:embed/>
                  <p:pic>
                    <p:nvPicPr>
                      <p:cNvPr id="7" name="Object 6">
                        <a:extLst>
                          <a:ext uri="{FF2B5EF4-FFF2-40B4-BE49-F238E27FC236}">
                            <a16:creationId xmlns:a16="http://schemas.microsoft.com/office/drawing/2014/main" id="{2A215CDF-B402-0A71-3D3E-B2F8D305F29D}"/>
                          </a:ext>
                        </a:extLst>
                      </p:cNvPr>
                      <p:cNvPicPr/>
                      <p:nvPr/>
                    </p:nvPicPr>
                    <p:blipFill>
                      <a:blip r:embed="rId4"/>
                      <a:stretch>
                        <a:fillRect/>
                      </a:stretch>
                    </p:blipFill>
                    <p:spPr>
                      <a:xfrm>
                        <a:off x="-4769628" y="-2629712"/>
                        <a:ext cx="11279520" cy="1199384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2C3AAA5-605D-FE35-539B-4806169E111F}"/>
              </a:ext>
            </a:extLst>
          </p:cNvPr>
          <p:cNvSpPr>
            <a:spLocks noGrp="1"/>
          </p:cNvSpPr>
          <p:nvPr>
            <p:ph type="title"/>
          </p:nvPr>
        </p:nvSpPr>
        <p:spPr>
          <a:xfrm>
            <a:off x="1145406" y="492125"/>
            <a:ext cx="10208394" cy="1325563"/>
          </a:xfrm>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4C97D84-C5A5-18CB-F973-DA70D04ACF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sp>
        <p:nvSpPr>
          <p:cNvPr id="9" name="Oval 8">
            <a:extLst>
              <a:ext uri="{FF2B5EF4-FFF2-40B4-BE49-F238E27FC236}">
                <a16:creationId xmlns:a16="http://schemas.microsoft.com/office/drawing/2014/main" id="{BAC0AB6E-380E-5FCA-1F88-CF0F4ACD8D9C}"/>
              </a:ext>
            </a:extLst>
          </p:cNvPr>
          <p:cNvSpPr/>
          <p:nvPr userDrawn="1"/>
        </p:nvSpPr>
        <p:spPr>
          <a:xfrm>
            <a:off x="7496175" y="-4975796"/>
            <a:ext cx="11982450" cy="11982450"/>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10" name="Picture 9" descr="A picture containing text, clipart, tableware&#10;&#10;Description automatically generated">
            <a:extLst>
              <a:ext uri="{FF2B5EF4-FFF2-40B4-BE49-F238E27FC236}">
                <a16:creationId xmlns:a16="http://schemas.microsoft.com/office/drawing/2014/main" id="{B678EE35-9725-96D1-7020-F1C84CE9F0A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03643" y="325791"/>
            <a:ext cx="1356875" cy="232192"/>
          </a:xfrm>
          <a:prstGeom prst="rect">
            <a:avLst/>
          </a:prstGeom>
        </p:spPr>
      </p:pic>
    </p:spTree>
    <p:extLst>
      <p:ext uri="{BB962C8B-B14F-4D97-AF65-F5344CB8AC3E}">
        <p14:creationId xmlns:p14="http://schemas.microsoft.com/office/powerpoint/2010/main" val="904020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aped full screen for light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56E6F3-3E9D-7043-990D-97E588A2EE23}"/>
              </a:ext>
            </a:extLst>
          </p:cNvPr>
          <p:cNvSpPr>
            <a:spLocks noGrp="1"/>
          </p:cNvSpPr>
          <p:nvPr>
            <p:ph type="pic" sz="quarter" idx="13" hasCustomPrompt="1"/>
          </p:nvPr>
        </p:nvSpPr>
        <p:spPr>
          <a:xfrm>
            <a:off x="-1" y="-4762"/>
            <a:ext cx="12125325" cy="6862762"/>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93743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9525 h 6867525"/>
              <a:gd name="connsiteX1" fmla="*/ 10912793 w 12125325"/>
              <a:gd name="connsiteY1" fmla="*/ 0 h 6867525"/>
              <a:gd name="connsiteX2" fmla="*/ 12125325 w 12125325"/>
              <a:gd name="connsiteY2" fmla="*/ 6867525 h 6867525"/>
              <a:gd name="connsiteX3" fmla="*/ 0 w 12125325"/>
              <a:gd name="connsiteY3" fmla="*/ 6867525 h 6867525"/>
              <a:gd name="connsiteX4" fmla="*/ 0 w 12125325"/>
              <a:gd name="connsiteY4" fmla="*/ 9525 h 6867525"/>
              <a:gd name="connsiteX0" fmla="*/ 0 w 12125325"/>
              <a:gd name="connsiteY0" fmla="*/ 0 h 6858000"/>
              <a:gd name="connsiteX1" fmla="*/ 10908030 w 12125325"/>
              <a:gd name="connsiteY1" fmla="*/ 4763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4762 h 6862762"/>
              <a:gd name="connsiteX1" fmla="*/ 10922318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 name="connsiteX0" fmla="*/ 0 w 12125325"/>
              <a:gd name="connsiteY0" fmla="*/ 4762 h 6862762"/>
              <a:gd name="connsiteX1" fmla="*/ 10908030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5325" h="6862762">
                <a:moveTo>
                  <a:pt x="0" y="4762"/>
                </a:moveTo>
                <a:lnTo>
                  <a:pt x="10908030" y="0"/>
                </a:lnTo>
                <a:cubicBezTo>
                  <a:pt x="11841480" y="2236470"/>
                  <a:pt x="12110086" y="5110162"/>
                  <a:pt x="12125325" y="6862762"/>
                </a:cubicBezTo>
                <a:lnTo>
                  <a:pt x="0" y="6862762"/>
                </a:lnTo>
                <a:lnTo>
                  <a:pt x="0" y="4762"/>
                </a:lnTo>
                <a:close/>
              </a:path>
            </a:pathLst>
          </a:custGeom>
        </p:spPr>
        <p:txBody>
          <a:bodyPr>
            <a:normAutofit/>
          </a:bodyPr>
          <a:lstStyle>
            <a:lvl1pPr>
              <a:defRPr sz="1600"/>
            </a:lvl1pPr>
          </a:lstStyle>
          <a:p>
            <a:r>
              <a:rPr lang="en-US" dirty="0"/>
              <a:t>Insert an full screen, shaped background image by clicking the symbol in the middle.</a:t>
            </a:r>
            <a:br>
              <a:rPr lang="en-US" dirty="0"/>
            </a:br>
            <a:r>
              <a:rPr lang="en-US" dirty="0"/>
              <a:t>Please note that this will hide the logo, confidential text and the footer</a:t>
            </a:r>
            <a:br>
              <a:rPr lang="en-US" dirty="0"/>
            </a:br>
            <a:r>
              <a:rPr lang="en-US" dirty="0"/>
              <a:t>from this slide. The heading will be blue, so the image should not be too dark.</a:t>
            </a:r>
            <a:endParaRPr lang="en-GB" dirty="0"/>
          </a:p>
        </p:txBody>
      </p:sp>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a:xfrm>
            <a:off x="948273" y="6356350"/>
            <a:ext cx="2743200" cy="365125"/>
          </a:xfrm>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7" name="Picture 6" descr="A red and white logo&#10;&#10;Description automatically generated with low confidence">
            <a:extLst>
              <a:ext uri="{FF2B5EF4-FFF2-40B4-BE49-F238E27FC236}">
                <a16:creationId xmlns:a16="http://schemas.microsoft.com/office/drawing/2014/main" id="{92CFC704-8B23-527E-F907-FA63196CDA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94625" y="3230732"/>
            <a:ext cx="1508125" cy="301625"/>
          </a:xfrm>
          <a:prstGeom prst="rect">
            <a:avLst/>
          </a:prstGeom>
        </p:spPr>
      </p:pic>
      <p:sp>
        <p:nvSpPr>
          <p:cNvPr id="8" name="Title 1">
            <a:extLst>
              <a:ext uri="{FF2B5EF4-FFF2-40B4-BE49-F238E27FC236}">
                <a16:creationId xmlns:a16="http://schemas.microsoft.com/office/drawing/2014/main" id="{973B0E84-F070-7E06-6EFA-3836B5D352FA}"/>
              </a:ext>
            </a:extLst>
          </p:cNvPr>
          <p:cNvSpPr>
            <a:spLocks noGrp="1"/>
          </p:cNvSpPr>
          <p:nvPr>
            <p:ph type="title"/>
          </p:nvPr>
        </p:nvSpPr>
        <p:spPr>
          <a:xfrm>
            <a:off x="1035117" y="695852"/>
            <a:ext cx="10121766" cy="1121836"/>
          </a:xfrm>
        </p:spPr>
        <p:txBody>
          <a:bodyPr/>
          <a:lstStyle>
            <a:lvl1pPr>
              <a:defRPr>
                <a:solidFill>
                  <a:srgbClr val="0083BF"/>
                </a:solidFill>
              </a:defRPr>
            </a:lvl1pPr>
          </a:lstStyle>
          <a:p>
            <a:r>
              <a:rPr lang="en-US"/>
              <a:t>Click to edit Master title style</a:t>
            </a:r>
            <a:endParaRPr lang="en-GB" dirty="0"/>
          </a:p>
        </p:txBody>
      </p:sp>
    </p:spTree>
    <p:extLst>
      <p:ext uri="{BB962C8B-B14F-4D97-AF65-F5344CB8AC3E}">
        <p14:creationId xmlns:p14="http://schemas.microsoft.com/office/powerpoint/2010/main" val="246446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shaped image with titl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56E6F3-3E9D-7043-990D-97E588A2EE23}"/>
              </a:ext>
            </a:extLst>
          </p:cNvPr>
          <p:cNvSpPr>
            <a:spLocks noGrp="1"/>
          </p:cNvSpPr>
          <p:nvPr>
            <p:ph type="pic" sz="quarter" idx="13" hasCustomPrompt="1"/>
          </p:nvPr>
        </p:nvSpPr>
        <p:spPr>
          <a:xfrm>
            <a:off x="951923" y="1436424"/>
            <a:ext cx="10390787" cy="479321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088898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88980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0 h 6858000"/>
              <a:gd name="connsiteX1" fmla="*/ 10893743 w 12125325"/>
              <a:gd name="connsiteY1" fmla="*/ 0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9525 h 6867525"/>
              <a:gd name="connsiteX1" fmla="*/ 10912793 w 12125325"/>
              <a:gd name="connsiteY1" fmla="*/ 0 h 6867525"/>
              <a:gd name="connsiteX2" fmla="*/ 12125325 w 12125325"/>
              <a:gd name="connsiteY2" fmla="*/ 6867525 h 6867525"/>
              <a:gd name="connsiteX3" fmla="*/ 0 w 12125325"/>
              <a:gd name="connsiteY3" fmla="*/ 6867525 h 6867525"/>
              <a:gd name="connsiteX4" fmla="*/ 0 w 12125325"/>
              <a:gd name="connsiteY4" fmla="*/ 9525 h 6867525"/>
              <a:gd name="connsiteX0" fmla="*/ 0 w 12125325"/>
              <a:gd name="connsiteY0" fmla="*/ 0 h 6858000"/>
              <a:gd name="connsiteX1" fmla="*/ 10908030 w 12125325"/>
              <a:gd name="connsiteY1" fmla="*/ 4763 h 6858000"/>
              <a:gd name="connsiteX2" fmla="*/ 12125325 w 12125325"/>
              <a:gd name="connsiteY2" fmla="*/ 6858000 h 6858000"/>
              <a:gd name="connsiteX3" fmla="*/ 0 w 12125325"/>
              <a:gd name="connsiteY3" fmla="*/ 6858000 h 6858000"/>
              <a:gd name="connsiteX4" fmla="*/ 0 w 12125325"/>
              <a:gd name="connsiteY4" fmla="*/ 0 h 6858000"/>
              <a:gd name="connsiteX0" fmla="*/ 0 w 12125325"/>
              <a:gd name="connsiteY0" fmla="*/ 4762 h 6862762"/>
              <a:gd name="connsiteX1" fmla="*/ 10922318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 name="connsiteX0" fmla="*/ 0 w 12125325"/>
              <a:gd name="connsiteY0" fmla="*/ 4762 h 6862762"/>
              <a:gd name="connsiteX1" fmla="*/ 10908030 w 12125325"/>
              <a:gd name="connsiteY1" fmla="*/ 0 h 6862762"/>
              <a:gd name="connsiteX2" fmla="*/ 12125325 w 12125325"/>
              <a:gd name="connsiteY2" fmla="*/ 6862762 h 6862762"/>
              <a:gd name="connsiteX3" fmla="*/ 0 w 12125325"/>
              <a:gd name="connsiteY3" fmla="*/ 6862762 h 6862762"/>
              <a:gd name="connsiteX4" fmla="*/ 0 w 12125325"/>
              <a:gd name="connsiteY4" fmla="*/ 4762 h 6862762"/>
              <a:gd name="connsiteX0" fmla="*/ 1260585 w 13385910"/>
              <a:gd name="connsiteY0" fmla="*/ 4762 h 6881483"/>
              <a:gd name="connsiteX1" fmla="*/ 12168615 w 13385910"/>
              <a:gd name="connsiteY1" fmla="*/ 0 h 6881483"/>
              <a:gd name="connsiteX2" fmla="*/ 13385910 w 13385910"/>
              <a:gd name="connsiteY2" fmla="*/ 6862762 h 6881483"/>
              <a:gd name="connsiteX3" fmla="*/ 0 w 13385910"/>
              <a:gd name="connsiteY3" fmla="*/ 6881483 h 6881483"/>
              <a:gd name="connsiteX4" fmla="*/ 1260585 w 13385910"/>
              <a:gd name="connsiteY4" fmla="*/ 4762 h 6881483"/>
              <a:gd name="connsiteX0" fmla="*/ 49924 w 13385910"/>
              <a:gd name="connsiteY0" fmla="*/ 17243 h 6881483"/>
              <a:gd name="connsiteX1" fmla="*/ 12168615 w 13385910"/>
              <a:gd name="connsiteY1" fmla="*/ 0 h 6881483"/>
              <a:gd name="connsiteX2" fmla="*/ 13385910 w 13385910"/>
              <a:gd name="connsiteY2" fmla="*/ 6862762 h 6881483"/>
              <a:gd name="connsiteX3" fmla="*/ 0 w 13385910"/>
              <a:gd name="connsiteY3" fmla="*/ 6881483 h 6881483"/>
              <a:gd name="connsiteX4" fmla="*/ 49924 w 13385910"/>
              <a:gd name="connsiteY4" fmla="*/ 17243 h 6881483"/>
              <a:gd name="connsiteX0" fmla="*/ 12481 w 13385910"/>
              <a:gd name="connsiteY0" fmla="*/ 17243 h 6881483"/>
              <a:gd name="connsiteX1" fmla="*/ 12168615 w 13385910"/>
              <a:gd name="connsiteY1" fmla="*/ 0 h 6881483"/>
              <a:gd name="connsiteX2" fmla="*/ 13385910 w 13385910"/>
              <a:gd name="connsiteY2" fmla="*/ 6862762 h 6881483"/>
              <a:gd name="connsiteX3" fmla="*/ 0 w 13385910"/>
              <a:gd name="connsiteY3" fmla="*/ 6881483 h 6881483"/>
              <a:gd name="connsiteX4" fmla="*/ 12481 w 13385910"/>
              <a:gd name="connsiteY4" fmla="*/ 17243 h 6881483"/>
              <a:gd name="connsiteX0" fmla="*/ 553 w 13398944"/>
              <a:gd name="connsiteY0" fmla="*/ 17243 h 6881483"/>
              <a:gd name="connsiteX1" fmla="*/ 12181649 w 13398944"/>
              <a:gd name="connsiteY1" fmla="*/ 0 h 6881483"/>
              <a:gd name="connsiteX2" fmla="*/ 13398944 w 13398944"/>
              <a:gd name="connsiteY2" fmla="*/ 6862762 h 6881483"/>
              <a:gd name="connsiteX3" fmla="*/ 13034 w 13398944"/>
              <a:gd name="connsiteY3" fmla="*/ 6881483 h 6881483"/>
              <a:gd name="connsiteX4" fmla="*/ 553 w 13398944"/>
              <a:gd name="connsiteY4" fmla="*/ 17243 h 6881483"/>
              <a:gd name="connsiteX0" fmla="*/ 756 w 13392906"/>
              <a:gd name="connsiteY0" fmla="*/ 17243 h 6881483"/>
              <a:gd name="connsiteX1" fmla="*/ 12175611 w 13392906"/>
              <a:gd name="connsiteY1" fmla="*/ 0 h 6881483"/>
              <a:gd name="connsiteX2" fmla="*/ 13392906 w 13392906"/>
              <a:gd name="connsiteY2" fmla="*/ 6862762 h 6881483"/>
              <a:gd name="connsiteX3" fmla="*/ 6996 w 13392906"/>
              <a:gd name="connsiteY3" fmla="*/ 6881483 h 6881483"/>
              <a:gd name="connsiteX4" fmla="*/ 756 w 13392906"/>
              <a:gd name="connsiteY4" fmla="*/ 17243 h 6881483"/>
              <a:gd name="connsiteX0" fmla="*/ 756 w 13642527"/>
              <a:gd name="connsiteY0" fmla="*/ 17243 h 6881483"/>
              <a:gd name="connsiteX1" fmla="*/ 12175611 w 13642527"/>
              <a:gd name="connsiteY1" fmla="*/ 0 h 6881483"/>
              <a:gd name="connsiteX2" fmla="*/ 13642527 w 13642527"/>
              <a:gd name="connsiteY2" fmla="*/ 6862762 h 6881483"/>
              <a:gd name="connsiteX3" fmla="*/ 6996 w 13642527"/>
              <a:gd name="connsiteY3" fmla="*/ 6881483 h 6881483"/>
              <a:gd name="connsiteX4" fmla="*/ 756 w 13642527"/>
              <a:gd name="connsiteY4" fmla="*/ 17243 h 6881483"/>
              <a:gd name="connsiteX0" fmla="*/ 756 w 13642527"/>
              <a:gd name="connsiteY0" fmla="*/ 11002 h 6875242"/>
              <a:gd name="connsiteX1" fmla="*/ 12381548 w 13642527"/>
              <a:gd name="connsiteY1" fmla="*/ 0 h 6875242"/>
              <a:gd name="connsiteX2" fmla="*/ 13642527 w 13642527"/>
              <a:gd name="connsiteY2" fmla="*/ 6856521 h 6875242"/>
              <a:gd name="connsiteX3" fmla="*/ 6996 w 13642527"/>
              <a:gd name="connsiteY3" fmla="*/ 6875242 h 6875242"/>
              <a:gd name="connsiteX4" fmla="*/ 756 w 13642527"/>
              <a:gd name="connsiteY4" fmla="*/ 11002 h 6875242"/>
              <a:gd name="connsiteX0" fmla="*/ 756 w 14899026"/>
              <a:gd name="connsiteY0" fmla="*/ 11002 h 6883837"/>
              <a:gd name="connsiteX1" fmla="*/ 12381548 w 14899026"/>
              <a:gd name="connsiteY1" fmla="*/ 0 h 6883837"/>
              <a:gd name="connsiteX2" fmla="*/ 14899026 w 14899026"/>
              <a:gd name="connsiteY2" fmla="*/ 6883837 h 6883837"/>
              <a:gd name="connsiteX3" fmla="*/ 6996 w 14899026"/>
              <a:gd name="connsiteY3" fmla="*/ 6875242 h 6883837"/>
              <a:gd name="connsiteX4" fmla="*/ 756 w 14899026"/>
              <a:gd name="connsiteY4" fmla="*/ 11002 h 6883837"/>
              <a:gd name="connsiteX0" fmla="*/ 756 w 14899026"/>
              <a:gd name="connsiteY0" fmla="*/ 0 h 6872835"/>
              <a:gd name="connsiteX1" fmla="*/ 13719993 w 14899026"/>
              <a:gd name="connsiteY1" fmla="*/ 2656 h 6872835"/>
              <a:gd name="connsiteX2" fmla="*/ 14899026 w 14899026"/>
              <a:gd name="connsiteY2" fmla="*/ 6872835 h 6872835"/>
              <a:gd name="connsiteX3" fmla="*/ 6996 w 14899026"/>
              <a:gd name="connsiteY3" fmla="*/ 6864240 h 6872835"/>
              <a:gd name="connsiteX4" fmla="*/ 756 w 14899026"/>
              <a:gd name="connsiteY4" fmla="*/ 0 h 687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9026" h="6872835">
                <a:moveTo>
                  <a:pt x="756" y="0"/>
                </a:moveTo>
                <a:lnTo>
                  <a:pt x="13719993" y="2656"/>
                </a:lnTo>
                <a:cubicBezTo>
                  <a:pt x="14653443" y="2239126"/>
                  <a:pt x="14883787" y="5120235"/>
                  <a:pt x="14899026" y="6872835"/>
                </a:cubicBezTo>
                <a:lnTo>
                  <a:pt x="6996" y="6864240"/>
                </a:lnTo>
                <a:cubicBezTo>
                  <a:pt x="11156" y="4576160"/>
                  <a:pt x="-3404" y="2288080"/>
                  <a:pt x="756" y="0"/>
                </a:cubicBezTo>
                <a:close/>
              </a:path>
            </a:pathLst>
          </a:custGeom>
        </p:spPr>
        <p:txBody>
          <a:bodyPr/>
          <a:lstStyle>
            <a:lvl1pPr>
              <a:defRPr/>
            </a:lvl1pPr>
          </a:lstStyle>
          <a:p>
            <a:r>
              <a:rPr lang="en-US" dirty="0"/>
              <a:t>An image page with logo, confidential text and the footer will still be</a:t>
            </a:r>
            <a:br>
              <a:rPr lang="en-US" dirty="0"/>
            </a:br>
            <a:r>
              <a:rPr lang="en-US" dirty="0"/>
              <a:t>visible. Insert a big, shaped image by clicking the symbol in the middle.</a:t>
            </a:r>
            <a:br>
              <a:rPr lang="en-US" dirty="0"/>
            </a:br>
            <a:endParaRPr lang="en-GB" dirty="0"/>
          </a:p>
        </p:txBody>
      </p:sp>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a:xfrm>
            <a:off x="948273" y="6356350"/>
            <a:ext cx="2743200" cy="365125"/>
          </a:xfrm>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7" name="Picture 6" descr="A red and white logo&#10;&#10;Description automatically generated with low confidence">
            <a:extLst>
              <a:ext uri="{FF2B5EF4-FFF2-40B4-BE49-F238E27FC236}">
                <a16:creationId xmlns:a16="http://schemas.microsoft.com/office/drawing/2014/main" id="{92CFC704-8B23-527E-F907-FA63196CDA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94625" y="3230732"/>
            <a:ext cx="1508125" cy="301625"/>
          </a:xfrm>
          <a:prstGeom prst="rect">
            <a:avLst/>
          </a:prstGeom>
        </p:spPr>
      </p:pic>
      <p:sp>
        <p:nvSpPr>
          <p:cNvPr id="5" name="Title 1">
            <a:extLst>
              <a:ext uri="{FF2B5EF4-FFF2-40B4-BE49-F238E27FC236}">
                <a16:creationId xmlns:a16="http://schemas.microsoft.com/office/drawing/2014/main" id="{62DA2F49-4CD2-DF9B-BC40-8B444E9C609A}"/>
              </a:ext>
            </a:extLst>
          </p:cNvPr>
          <p:cNvSpPr>
            <a:spLocks noGrp="1"/>
          </p:cNvSpPr>
          <p:nvPr>
            <p:ph type="title" hasCustomPrompt="1"/>
          </p:nvPr>
        </p:nvSpPr>
        <p:spPr>
          <a:xfrm>
            <a:off x="948271" y="528638"/>
            <a:ext cx="10162642" cy="907786"/>
          </a:xfrm>
        </p:spPr>
        <p:txBody>
          <a:bodyPr/>
          <a:lstStyle>
            <a:lvl1pPr>
              <a:defRPr/>
            </a:lvl1pPr>
          </a:lstStyle>
          <a:p>
            <a:r>
              <a:rPr lang="en-US" dirty="0"/>
              <a:t>Click to edit Master title style </a:t>
            </a:r>
            <a:endParaRPr lang="en-GB" dirty="0"/>
          </a:p>
        </p:txBody>
      </p:sp>
    </p:spTree>
    <p:extLst>
      <p:ext uri="{BB962C8B-B14F-4D97-AF65-F5344CB8AC3E}">
        <p14:creationId xmlns:p14="http://schemas.microsoft.com/office/powerpoint/2010/main" val="219451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oval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56E6F3-3E9D-7043-990D-97E588A2EE23}"/>
              </a:ext>
            </a:extLst>
          </p:cNvPr>
          <p:cNvSpPr>
            <a:spLocks noGrp="1"/>
          </p:cNvSpPr>
          <p:nvPr>
            <p:ph type="pic" sz="quarter" idx="13" hasCustomPrompt="1"/>
          </p:nvPr>
        </p:nvSpPr>
        <p:spPr>
          <a:xfrm>
            <a:off x="951923" y="1436424"/>
            <a:ext cx="10390787" cy="4793210"/>
          </a:xfrm>
          <a:prstGeom prst="ellipse">
            <a:avLst/>
          </a:prstGeom>
        </p:spPr>
        <p:txBody>
          <a:bodyPr/>
          <a:lstStyle>
            <a:lvl1pPr>
              <a:defRPr/>
            </a:lvl1pPr>
          </a:lstStyle>
          <a:p>
            <a:r>
              <a:rPr lang="en-US" dirty="0"/>
              <a:t>Oval-shaped image. Insert a big, shaped image by clicking the symbol in the middle.</a:t>
            </a:r>
            <a:br>
              <a:rPr lang="en-US" dirty="0"/>
            </a:br>
            <a:endParaRPr lang="en-GB" dirty="0"/>
          </a:p>
        </p:txBody>
      </p:sp>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a:xfrm>
            <a:off x="948273" y="6356350"/>
            <a:ext cx="2743200" cy="365125"/>
          </a:xfrm>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7" name="Picture 6" descr="A red and white logo&#10;&#10;Description automatically generated with low confidence">
            <a:extLst>
              <a:ext uri="{FF2B5EF4-FFF2-40B4-BE49-F238E27FC236}">
                <a16:creationId xmlns:a16="http://schemas.microsoft.com/office/drawing/2014/main" id="{92CFC704-8B23-527E-F907-FA63196CDA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94625" y="3230732"/>
            <a:ext cx="1508125" cy="301625"/>
          </a:xfrm>
          <a:prstGeom prst="rect">
            <a:avLst/>
          </a:prstGeom>
        </p:spPr>
      </p:pic>
      <p:sp>
        <p:nvSpPr>
          <p:cNvPr id="5" name="Title 1">
            <a:extLst>
              <a:ext uri="{FF2B5EF4-FFF2-40B4-BE49-F238E27FC236}">
                <a16:creationId xmlns:a16="http://schemas.microsoft.com/office/drawing/2014/main" id="{62DA2F49-4CD2-DF9B-BC40-8B444E9C609A}"/>
              </a:ext>
            </a:extLst>
          </p:cNvPr>
          <p:cNvSpPr>
            <a:spLocks noGrp="1"/>
          </p:cNvSpPr>
          <p:nvPr>
            <p:ph type="title" hasCustomPrompt="1"/>
          </p:nvPr>
        </p:nvSpPr>
        <p:spPr>
          <a:xfrm>
            <a:off x="948271" y="528638"/>
            <a:ext cx="10162642" cy="907786"/>
          </a:xfrm>
        </p:spPr>
        <p:txBody>
          <a:bodyPr/>
          <a:lstStyle>
            <a:lvl1pPr>
              <a:defRPr/>
            </a:lvl1pPr>
          </a:lstStyle>
          <a:p>
            <a:r>
              <a:rPr lang="en-US" dirty="0"/>
              <a:t>Click to edit Master title style </a:t>
            </a:r>
            <a:endParaRPr lang="en-GB" dirty="0"/>
          </a:p>
        </p:txBody>
      </p:sp>
    </p:spTree>
    <p:extLst>
      <p:ext uri="{BB962C8B-B14F-4D97-AF65-F5344CB8AC3E}">
        <p14:creationId xmlns:p14="http://schemas.microsoft.com/office/powerpoint/2010/main" val="66864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ound-shaped image on right, one colum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56E6F3-3E9D-7043-990D-97E588A2EE23}"/>
              </a:ext>
            </a:extLst>
          </p:cNvPr>
          <p:cNvSpPr>
            <a:spLocks noGrp="1"/>
          </p:cNvSpPr>
          <p:nvPr>
            <p:ph type="pic" sz="quarter" idx="13" hasCustomPrompt="1"/>
          </p:nvPr>
        </p:nvSpPr>
        <p:spPr>
          <a:xfrm>
            <a:off x="6291263" y="1436424"/>
            <a:ext cx="5051447" cy="4793210"/>
          </a:xfrm>
          <a:prstGeom prst="ellipse">
            <a:avLst/>
          </a:prstGeom>
        </p:spPr>
        <p:txBody>
          <a:bodyPr/>
          <a:lstStyle>
            <a:lvl1pPr>
              <a:defRPr/>
            </a:lvl1pPr>
          </a:lstStyle>
          <a:p>
            <a:r>
              <a:rPr lang="en-US" dirty="0"/>
              <a:t>Circle-shaped image. Insert a shaped image by clicking the symbol in the middle.</a:t>
            </a:r>
            <a:br>
              <a:rPr lang="en-US" dirty="0"/>
            </a:br>
            <a:endParaRPr lang="en-GB" dirty="0"/>
          </a:p>
        </p:txBody>
      </p:sp>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a:xfrm>
            <a:off x="948273" y="6356350"/>
            <a:ext cx="2743200" cy="365125"/>
          </a:xfrm>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7" name="Picture 6" descr="A red and white logo&#10;&#10;Description automatically generated with low confidence">
            <a:extLst>
              <a:ext uri="{FF2B5EF4-FFF2-40B4-BE49-F238E27FC236}">
                <a16:creationId xmlns:a16="http://schemas.microsoft.com/office/drawing/2014/main" id="{92CFC704-8B23-527E-F907-FA63196CDA0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94625" y="3230732"/>
            <a:ext cx="1508125" cy="301625"/>
          </a:xfrm>
          <a:prstGeom prst="rect">
            <a:avLst/>
          </a:prstGeom>
        </p:spPr>
      </p:pic>
      <p:sp>
        <p:nvSpPr>
          <p:cNvPr id="5" name="Title 1">
            <a:extLst>
              <a:ext uri="{FF2B5EF4-FFF2-40B4-BE49-F238E27FC236}">
                <a16:creationId xmlns:a16="http://schemas.microsoft.com/office/drawing/2014/main" id="{62DA2F49-4CD2-DF9B-BC40-8B444E9C609A}"/>
              </a:ext>
            </a:extLst>
          </p:cNvPr>
          <p:cNvSpPr>
            <a:spLocks noGrp="1"/>
          </p:cNvSpPr>
          <p:nvPr>
            <p:ph type="title" hasCustomPrompt="1"/>
          </p:nvPr>
        </p:nvSpPr>
        <p:spPr>
          <a:xfrm>
            <a:off x="948271" y="528638"/>
            <a:ext cx="10162642" cy="907786"/>
          </a:xfrm>
        </p:spPr>
        <p:txBody>
          <a:bodyPr/>
          <a:lstStyle>
            <a:lvl1pPr>
              <a:defRPr/>
            </a:lvl1pPr>
          </a:lstStyle>
          <a:p>
            <a:r>
              <a:rPr lang="en-US" dirty="0"/>
              <a:t>Click to edit Master title style </a:t>
            </a:r>
            <a:endParaRPr lang="en-GB" dirty="0"/>
          </a:p>
        </p:txBody>
      </p:sp>
      <p:sp>
        <p:nvSpPr>
          <p:cNvPr id="8" name="Content Placeholder 2">
            <a:extLst>
              <a:ext uri="{FF2B5EF4-FFF2-40B4-BE49-F238E27FC236}">
                <a16:creationId xmlns:a16="http://schemas.microsoft.com/office/drawing/2014/main" id="{8C812627-25A9-EE8A-CCB5-94F2E7963AD9}"/>
              </a:ext>
            </a:extLst>
          </p:cNvPr>
          <p:cNvSpPr>
            <a:spLocks noGrp="1"/>
          </p:cNvSpPr>
          <p:nvPr>
            <p:ph sz="half" idx="1"/>
          </p:nvPr>
        </p:nvSpPr>
        <p:spPr>
          <a:xfrm>
            <a:off x="1035117" y="1825625"/>
            <a:ext cx="49333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2845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C2B04-6999-E4A5-CB49-EC8E52CE48AB}"/>
              </a:ext>
            </a:extLst>
          </p:cNvPr>
          <p:cNvSpPr>
            <a:spLocks noGrp="1"/>
          </p:cNvSpPr>
          <p:nvPr>
            <p:ph type="dt" sz="half" idx="10"/>
          </p:nvPr>
        </p:nvSpPr>
        <p:spPr>
          <a:xfrm>
            <a:off x="948273" y="6356350"/>
            <a:ext cx="2743200" cy="365125"/>
          </a:xfrm>
        </p:spPr>
        <p:txBody>
          <a:bodyPr/>
          <a:lstStyle/>
          <a:p>
            <a:fld id="{2DA00E2D-3780-4701-9D44-D3A0E51AF604}" type="datetimeFigureOut">
              <a:rPr lang="en-GB" smtClean="0"/>
              <a:t>08/06/2025</a:t>
            </a:fld>
            <a:endParaRPr lang="en-GB"/>
          </a:p>
        </p:txBody>
      </p:sp>
      <p:sp>
        <p:nvSpPr>
          <p:cNvPr id="3" name="Footer Placeholder 2">
            <a:extLst>
              <a:ext uri="{FF2B5EF4-FFF2-40B4-BE49-F238E27FC236}">
                <a16:creationId xmlns:a16="http://schemas.microsoft.com/office/drawing/2014/main" id="{3A7F8FB5-C6C8-53A5-D0C7-3DF47B9EC7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77A965-F034-6147-18A8-FBF988A3FD18}"/>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314051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133E-C751-9E7D-4402-88F5535D4EEB}"/>
              </a:ext>
            </a:extLst>
          </p:cNvPr>
          <p:cNvSpPr>
            <a:spLocks noGrp="1"/>
          </p:cNvSpPr>
          <p:nvPr>
            <p:ph type="title"/>
          </p:nvPr>
        </p:nvSpPr>
        <p:spPr>
          <a:xfrm>
            <a:off x="945129" y="457200"/>
            <a:ext cx="3932237" cy="1600200"/>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DCC7C3D-5B67-E1E1-310D-2EE47474BD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BC6BE2-0083-E41A-377B-502BD9392E94}"/>
              </a:ext>
            </a:extLst>
          </p:cNvPr>
          <p:cNvSpPr>
            <a:spLocks noGrp="1"/>
          </p:cNvSpPr>
          <p:nvPr>
            <p:ph type="body" sz="half" idx="2"/>
          </p:nvPr>
        </p:nvSpPr>
        <p:spPr>
          <a:xfrm>
            <a:off x="94513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E57013-29A0-7A97-865E-193FA199DBCC}"/>
              </a:ext>
            </a:extLst>
          </p:cNvPr>
          <p:cNvSpPr>
            <a:spLocks noGrp="1"/>
          </p:cNvSpPr>
          <p:nvPr>
            <p:ph type="dt" sz="half" idx="10"/>
          </p:nvPr>
        </p:nvSpPr>
        <p:spPr>
          <a:xfrm>
            <a:off x="945129" y="6356350"/>
            <a:ext cx="2743200" cy="365125"/>
          </a:xfrm>
        </p:spPr>
        <p:txBody>
          <a:bodyPr/>
          <a:lstStyle/>
          <a:p>
            <a:fld id="{2DA00E2D-3780-4701-9D44-D3A0E51AF604}" type="datetimeFigureOut">
              <a:rPr lang="en-GB" smtClean="0"/>
              <a:t>08/06/2025</a:t>
            </a:fld>
            <a:endParaRPr lang="en-GB"/>
          </a:p>
        </p:txBody>
      </p:sp>
      <p:sp>
        <p:nvSpPr>
          <p:cNvPr id="6" name="Footer Placeholder 5">
            <a:extLst>
              <a:ext uri="{FF2B5EF4-FFF2-40B4-BE49-F238E27FC236}">
                <a16:creationId xmlns:a16="http://schemas.microsoft.com/office/drawing/2014/main" id="{162BFDE9-A975-F49E-BC08-F7A0360960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38040A-7DE5-6863-DC88-8CA0F301C807}"/>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70275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3CFD-71A1-7D80-DD79-36F23C5B57BA}"/>
              </a:ext>
            </a:extLst>
          </p:cNvPr>
          <p:cNvSpPr>
            <a:spLocks noGrp="1"/>
          </p:cNvSpPr>
          <p:nvPr>
            <p:ph type="title"/>
          </p:nvPr>
        </p:nvSpPr>
        <p:spPr>
          <a:xfrm>
            <a:off x="932925"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F18F5E-3122-8979-0D4C-01F547D84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F13297E-35FA-95DC-16FD-90366EE39291}"/>
              </a:ext>
            </a:extLst>
          </p:cNvPr>
          <p:cNvSpPr>
            <a:spLocks noGrp="1"/>
          </p:cNvSpPr>
          <p:nvPr>
            <p:ph type="body" sz="half" idx="2"/>
          </p:nvPr>
        </p:nvSpPr>
        <p:spPr>
          <a:xfrm>
            <a:off x="9413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BC725-5015-CA54-4ED1-E60235E0EEF5}"/>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6" name="Footer Placeholder 5">
            <a:extLst>
              <a:ext uri="{FF2B5EF4-FFF2-40B4-BE49-F238E27FC236}">
                <a16:creationId xmlns:a16="http://schemas.microsoft.com/office/drawing/2014/main" id="{01A3CFD6-1A4C-44C8-228D-DF9F350B32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64C38F-2622-184A-B65B-CA0686E64CBA}"/>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305626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3187-2121-2FE4-A4F7-416F7B64F2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8D9878-DCC1-8DB4-191C-350BEF557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FD26A4-E397-251F-8A7E-7C785DF22831}"/>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5555B891-1126-FD48-43A0-831BCA1296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7CFC0D-11B1-F167-9579-977BB864767B}"/>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398979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amp; awards">
    <p:spTree>
      <p:nvGrpSpPr>
        <p:cNvPr id="1" name=""/>
        <p:cNvGrpSpPr/>
        <p:nvPr/>
      </p:nvGrpSpPr>
      <p:grpSpPr>
        <a:xfrm>
          <a:off x="0" y="0"/>
          <a:ext cx="0" cy="0"/>
          <a:chOff x="0" y="0"/>
          <a:chExt cx="0" cy="0"/>
        </a:xfrm>
      </p:grpSpPr>
      <p:pic>
        <p:nvPicPr>
          <p:cNvPr id="18" name="Picture 17" descr="A person walking on the water&#10;&#10;Description automatically generated">
            <a:extLst>
              <a:ext uri="{FF2B5EF4-FFF2-40B4-BE49-F238E27FC236}">
                <a16:creationId xmlns:a16="http://schemas.microsoft.com/office/drawing/2014/main" id="{DCD0918C-6190-778F-06CC-98421F56AB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A410C12C-C482-8E02-064E-5B42ED6A321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23635" y="1711753"/>
            <a:ext cx="1388533" cy="674982"/>
          </a:xfrm>
          <a:prstGeom prst="rect">
            <a:avLst/>
          </a:prstGeom>
        </p:spPr>
      </p:pic>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a:xfrm>
            <a:off x="956738" y="6356350"/>
            <a:ext cx="2743200" cy="365125"/>
          </a:xfrm>
        </p:spPr>
        <p:txBody>
          <a:bodyPr/>
          <a:lstStyle/>
          <a:p>
            <a:fld id="{2DA00E2D-3780-4701-9D44-D3A0E51AF604}" type="datetimeFigureOut">
              <a:rPr lang="en-GB" smtClean="0"/>
              <a:t>08/06/2025</a:t>
            </a:fld>
            <a:endParaRPr lang="en-GB" dirty="0"/>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16" name="Picture 15" descr="A picture containing text, clipart, tableware&#10;&#10;Description automatically generated">
            <a:extLst>
              <a:ext uri="{FF2B5EF4-FFF2-40B4-BE49-F238E27FC236}">
                <a16:creationId xmlns:a16="http://schemas.microsoft.com/office/drawing/2014/main" id="{DB4E6597-98F2-90D1-108E-F3A699611DE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16200000">
            <a:off x="-110532" y="3282961"/>
            <a:ext cx="1356875" cy="232192"/>
          </a:xfrm>
          <a:prstGeom prst="rect">
            <a:avLst/>
          </a:prstGeom>
        </p:spPr>
      </p:pic>
      <p:sp>
        <p:nvSpPr>
          <p:cNvPr id="19" name="TextBox 18">
            <a:extLst>
              <a:ext uri="{FF2B5EF4-FFF2-40B4-BE49-F238E27FC236}">
                <a16:creationId xmlns:a16="http://schemas.microsoft.com/office/drawing/2014/main" id="{1F75E8FE-40DA-0ECD-0B85-573099862713}"/>
              </a:ext>
            </a:extLst>
          </p:cNvPr>
          <p:cNvSpPr txBox="1"/>
          <p:nvPr userDrawn="1"/>
        </p:nvSpPr>
        <p:spPr>
          <a:xfrm rot="16200000">
            <a:off x="40030" y="5620948"/>
            <a:ext cx="1024466" cy="276999"/>
          </a:xfrm>
          <a:prstGeom prst="rect">
            <a:avLst/>
          </a:prstGeom>
          <a:noFill/>
        </p:spPr>
        <p:txBody>
          <a:bodyPr wrap="square" rtlCol="0">
            <a:spAutoFit/>
          </a:bodyPr>
          <a:lstStyle/>
          <a:p>
            <a:r>
              <a:rPr lang="en-US" sz="1200" dirty="0">
                <a:solidFill>
                  <a:schemeClr val="bg1"/>
                </a:solidFill>
              </a:rPr>
              <a:t>confidential</a:t>
            </a:r>
            <a:endParaRPr lang="en-GB" sz="1200" dirty="0">
              <a:solidFill>
                <a:schemeClr val="bg1"/>
              </a:solidFill>
            </a:endParaRPr>
          </a:p>
        </p:txBody>
      </p:sp>
      <p:sp>
        <p:nvSpPr>
          <p:cNvPr id="7" name="Rectangle 11">
            <a:extLst>
              <a:ext uri="{FF2B5EF4-FFF2-40B4-BE49-F238E27FC236}">
                <a16:creationId xmlns:a16="http://schemas.microsoft.com/office/drawing/2014/main" id="{6F033117-46DC-C51F-E765-1828EC1E36B4}"/>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sp>
        <p:nvSpPr>
          <p:cNvPr id="8" name="Oval 7">
            <a:extLst>
              <a:ext uri="{FF2B5EF4-FFF2-40B4-BE49-F238E27FC236}">
                <a16:creationId xmlns:a16="http://schemas.microsoft.com/office/drawing/2014/main" id="{367BB3DA-441D-8AF7-8071-208C601D9B52}"/>
              </a:ext>
            </a:extLst>
          </p:cNvPr>
          <p:cNvSpPr/>
          <p:nvPr userDrawn="1"/>
        </p:nvSpPr>
        <p:spPr>
          <a:xfrm>
            <a:off x="9508609" y="4272375"/>
            <a:ext cx="4842739" cy="4842739"/>
          </a:xfrm>
          <a:prstGeom prst="ellipse">
            <a:avLst/>
          </a:prstGeom>
          <a:solidFill>
            <a:srgbClr val="6DD174">
              <a:alpha val="26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Picture 8" descr="Diagram&#10;&#10;Description automatically generated">
            <a:extLst>
              <a:ext uri="{FF2B5EF4-FFF2-40B4-BE49-F238E27FC236}">
                <a16:creationId xmlns:a16="http://schemas.microsoft.com/office/drawing/2014/main" id="{A9A142A5-31FF-E99C-974E-D9EF870581F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275112" y="4711641"/>
            <a:ext cx="697445" cy="697445"/>
          </a:xfrm>
          <a:prstGeom prst="rect">
            <a:avLst/>
          </a:prstGeom>
        </p:spPr>
      </p:pic>
      <p:pic>
        <p:nvPicPr>
          <p:cNvPr id="10" name="Picture 9">
            <a:extLst>
              <a:ext uri="{FF2B5EF4-FFF2-40B4-BE49-F238E27FC236}">
                <a16:creationId xmlns:a16="http://schemas.microsoft.com/office/drawing/2014/main" id="{3F5FBC74-F001-7BB7-1EB0-F76FED193F1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491283" y="4854872"/>
            <a:ext cx="746339" cy="746339"/>
          </a:xfrm>
          <a:prstGeom prst="rect">
            <a:avLst/>
          </a:prstGeom>
        </p:spPr>
      </p:pic>
      <p:pic>
        <p:nvPicPr>
          <p:cNvPr id="11" name="Picture 10" descr="Logo, company name&#10;&#10;Description automatically generated">
            <a:extLst>
              <a:ext uri="{FF2B5EF4-FFF2-40B4-BE49-F238E27FC236}">
                <a16:creationId xmlns:a16="http://schemas.microsoft.com/office/drawing/2014/main" id="{5655E480-C3C9-21FE-7056-3BCF3A690F2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669736" y="6192152"/>
            <a:ext cx="591539" cy="528441"/>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232888F4-3391-7248-0557-DB7720E99A1E}"/>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0899964" y="5558721"/>
            <a:ext cx="1065527" cy="551435"/>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06E0E7C1-4ED8-3578-EEAB-F301F567B7D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105070" y="5500544"/>
            <a:ext cx="613053" cy="613053"/>
          </a:xfrm>
          <a:prstGeom prst="rect">
            <a:avLst/>
          </a:prstGeom>
        </p:spPr>
      </p:pic>
      <p:pic>
        <p:nvPicPr>
          <p:cNvPr id="15" name="Picture 14" descr="Logo&#10;&#10;Description automatically generated with medium confidence">
            <a:extLst>
              <a:ext uri="{FF2B5EF4-FFF2-40B4-BE49-F238E27FC236}">
                <a16:creationId xmlns:a16="http://schemas.microsoft.com/office/drawing/2014/main" id="{0EBA2FD9-416A-B320-D206-5F1345B4CC5B}"/>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9808392" y="6151879"/>
            <a:ext cx="808673" cy="555289"/>
          </a:xfrm>
          <a:prstGeom prst="rect">
            <a:avLst/>
          </a:prstGeom>
        </p:spPr>
      </p:pic>
      <p:pic>
        <p:nvPicPr>
          <p:cNvPr id="17" name="Picture 16" descr="Logo, company name&#10;&#10;Description automatically generated">
            <a:extLst>
              <a:ext uri="{FF2B5EF4-FFF2-40B4-BE49-F238E27FC236}">
                <a16:creationId xmlns:a16="http://schemas.microsoft.com/office/drawing/2014/main" id="{D9CB34FA-F702-3C2B-DAB4-4C33EE62F245}"/>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1347523" y="6138670"/>
            <a:ext cx="613052" cy="617058"/>
          </a:xfrm>
          <a:prstGeom prst="rect">
            <a:avLst/>
          </a:prstGeom>
        </p:spPr>
      </p:pic>
      <p:sp>
        <p:nvSpPr>
          <p:cNvPr id="22" name="TextBox 21">
            <a:extLst>
              <a:ext uri="{FF2B5EF4-FFF2-40B4-BE49-F238E27FC236}">
                <a16:creationId xmlns:a16="http://schemas.microsoft.com/office/drawing/2014/main" id="{193823F9-E94E-3D33-19D0-63A52E2BA3F8}"/>
              </a:ext>
            </a:extLst>
          </p:cNvPr>
          <p:cNvSpPr txBox="1"/>
          <p:nvPr userDrawn="1"/>
        </p:nvSpPr>
        <p:spPr>
          <a:xfrm>
            <a:off x="1227138" y="1152525"/>
            <a:ext cx="4581525" cy="369332"/>
          </a:xfrm>
          <a:prstGeom prst="rect">
            <a:avLst/>
          </a:prstGeom>
          <a:noFill/>
        </p:spPr>
        <p:txBody>
          <a:bodyPr wrap="square" rtlCol="0">
            <a:spAutoFit/>
          </a:bodyPr>
          <a:lstStyle/>
          <a:p>
            <a:pPr algn="ctr"/>
            <a:r>
              <a:rPr lang="en-US" sz="1800" dirty="0">
                <a:solidFill>
                  <a:schemeClr val="bg1"/>
                </a:solidFill>
                <a:latin typeface="DIN 2014" panose="020B0504020202020204" pitchFamily="34" charset="0"/>
                <a:ea typeface="DIN 2014" panose="020B0504020202020204" pitchFamily="34" charset="0"/>
              </a:rPr>
              <a:t>Thank you for saving fuel – and the planet!</a:t>
            </a:r>
            <a:endParaRPr lang="en-GB" dirty="0"/>
          </a:p>
        </p:txBody>
      </p:sp>
    </p:spTree>
    <p:extLst>
      <p:ext uri="{BB962C8B-B14F-4D97-AF65-F5344CB8AC3E}">
        <p14:creationId xmlns:p14="http://schemas.microsoft.com/office/powerpoint/2010/main" val="296276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871C0-4D0E-4B65-F2BC-61BF62316A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EE8F96-FE07-4F4F-8D5F-94E4D54D15B4}"/>
              </a:ext>
            </a:extLst>
          </p:cNvPr>
          <p:cNvSpPr>
            <a:spLocks noGrp="1"/>
          </p:cNvSpPr>
          <p:nvPr>
            <p:ph type="body" orient="vert" idx="1"/>
          </p:nvPr>
        </p:nvSpPr>
        <p:spPr>
          <a:xfrm>
            <a:off x="948270" y="365125"/>
            <a:ext cx="762422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0EB640-787F-58A3-C55E-5910CD9E0367}"/>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86B30D0E-8521-1BD5-B352-9D19762CE2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6FEDC1-36AF-FF47-8236-89AA75AA10C5}"/>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8" name="Picture 7" descr="A red and white logo&#10;&#10;Description automatically generated with low confidence">
            <a:extLst>
              <a:ext uri="{FF2B5EF4-FFF2-40B4-BE49-F238E27FC236}">
                <a16:creationId xmlns:a16="http://schemas.microsoft.com/office/drawing/2014/main" id="{6E7F722B-9F6B-7D1A-4157-03428D38B0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5400000">
            <a:off x="-194625" y="3230732"/>
            <a:ext cx="1508125" cy="301625"/>
          </a:xfrm>
          <a:prstGeom prst="rect">
            <a:avLst/>
          </a:prstGeom>
        </p:spPr>
      </p:pic>
    </p:spTree>
    <p:extLst>
      <p:ext uri="{BB962C8B-B14F-4D97-AF65-F5344CB8AC3E}">
        <p14:creationId xmlns:p14="http://schemas.microsoft.com/office/powerpoint/2010/main" val="187350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picture containing text, night sky&#10;&#10;Description automatically generated">
            <a:extLst>
              <a:ext uri="{FF2B5EF4-FFF2-40B4-BE49-F238E27FC236}">
                <a16:creationId xmlns:a16="http://schemas.microsoft.com/office/drawing/2014/main" id="{250DB769-5D18-3900-63BC-9DFDDFCA30B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907" r="62144" b="65412"/>
          <a:stretch/>
        </p:blipFill>
        <p:spPr>
          <a:xfrm>
            <a:off x="0" y="0"/>
            <a:ext cx="12287250" cy="7006654"/>
          </a:xfrm>
          <a:prstGeom prst="rect">
            <a:avLst/>
          </a:prstGeom>
        </p:spPr>
      </p:pic>
      <p:sp>
        <p:nvSpPr>
          <p:cNvPr id="2" name="Title 1">
            <a:extLst>
              <a:ext uri="{FF2B5EF4-FFF2-40B4-BE49-F238E27FC236}">
                <a16:creationId xmlns:a16="http://schemas.microsoft.com/office/drawing/2014/main" id="{C2C3AAA5-605D-FE35-539B-4806169E111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4C97D84-C5A5-18CB-F973-DA70D04ACF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sp>
        <p:nvSpPr>
          <p:cNvPr id="9" name="Oval 8">
            <a:extLst>
              <a:ext uri="{FF2B5EF4-FFF2-40B4-BE49-F238E27FC236}">
                <a16:creationId xmlns:a16="http://schemas.microsoft.com/office/drawing/2014/main" id="{BAC0AB6E-380E-5FCA-1F88-CF0F4ACD8D9C}"/>
              </a:ext>
            </a:extLst>
          </p:cNvPr>
          <p:cNvSpPr/>
          <p:nvPr userDrawn="1"/>
        </p:nvSpPr>
        <p:spPr>
          <a:xfrm>
            <a:off x="-6101780" y="-3503328"/>
            <a:ext cx="10635680" cy="10635680"/>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7" name="Picture 6" descr="A picture containing text, clipart, tableware&#10;&#10;Description automatically generated">
            <a:extLst>
              <a:ext uri="{FF2B5EF4-FFF2-40B4-BE49-F238E27FC236}">
                <a16:creationId xmlns:a16="http://schemas.microsoft.com/office/drawing/2014/main" id="{593BCECC-5D26-9435-57A4-91AD2FF58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03643" y="325791"/>
            <a:ext cx="1356875" cy="232192"/>
          </a:xfrm>
          <a:prstGeom prst="rect">
            <a:avLst/>
          </a:prstGeom>
        </p:spPr>
      </p:pic>
      <p:graphicFrame>
        <p:nvGraphicFramePr>
          <p:cNvPr id="10" name="Object 9">
            <a:extLst>
              <a:ext uri="{FF2B5EF4-FFF2-40B4-BE49-F238E27FC236}">
                <a16:creationId xmlns:a16="http://schemas.microsoft.com/office/drawing/2014/main" id="{DB5DE07D-99D4-596D-7504-B86E30E39274}"/>
              </a:ext>
            </a:extLst>
          </p:cNvPr>
          <p:cNvGraphicFramePr>
            <a:graphicFrameLocks noChangeAspect="1"/>
          </p:cNvGraphicFramePr>
          <p:nvPr userDrawn="1">
            <p:extLst>
              <p:ext uri="{D42A27DB-BD31-4B8C-83A1-F6EECF244321}">
                <p14:modId xmlns:p14="http://schemas.microsoft.com/office/powerpoint/2010/main" val="3904835617"/>
              </p:ext>
            </p:extLst>
          </p:nvPr>
        </p:nvGraphicFramePr>
        <p:xfrm>
          <a:off x="-4769628" y="-2629712"/>
          <a:ext cx="11279520" cy="11993846"/>
        </p:xfrm>
        <a:graphic>
          <a:graphicData uri="http://schemas.openxmlformats.org/presentationml/2006/ole">
            <mc:AlternateContent xmlns:mc="http://schemas.openxmlformats.org/markup-compatibility/2006">
              <mc:Choice xmlns:v="urn:schemas-microsoft-com:vml" Requires="v">
                <p:oleObj name="CorelDRAW Standard" r:id="rId4" imgW="6937532" imgH="7690625" progId="CorelDRAWStandard.Graphic.23">
                  <p:embed/>
                </p:oleObj>
              </mc:Choice>
              <mc:Fallback>
                <p:oleObj name="CorelDRAW Standard" r:id="rId4" imgW="6937532" imgH="7690625" progId="CorelDRAWStandard.Graphic.23">
                  <p:embed/>
                  <p:pic>
                    <p:nvPicPr>
                      <p:cNvPr id="10" name="Object 9">
                        <a:extLst>
                          <a:ext uri="{FF2B5EF4-FFF2-40B4-BE49-F238E27FC236}">
                            <a16:creationId xmlns:a16="http://schemas.microsoft.com/office/drawing/2014/main" id="{DB5DE07D-99D4-596D-7504-B86E30E39274}"/>
                          </a:ext>
                        </a:extLst>
                      </p:cNvPr>
                      <p:cNvPicPr/>
                      <p:nvPr/>
                    </p:nvPicPr>
                    <p:blipFill>
                      <a:blip r:embed="rId5"/>
                      <a:stretch>
                        <a:fillRect/>
                      </a:stretch>
                    </p:blipFill>
                    <p:spPr>
                      <a:xfrm>
                        <a:off x="-4769628" y="-2629712"/>
                        <a:ext cx="11279520" cy="11993846"/>
                      </a:xfrm>
                      <a:prstGeom prst="rect">
                        <a:avLst/>
                      </a:prstGeom>
                    </p:spPr>
                  </p:pic>
                </p:oleObj>
              </mc:Fallback>
            </mc:AlternateContent>
          </a:graphicData>
        </a:graphic>
      </p:graphicFrame>
    </p:spTree>
    <p:extLst>
      <p:ext uri="{BB962C8B-B14F-4D97-AF65-F5344CB8AC3E}">
        <p14:creationId xmlns:p14="http://schemas.microsoft.com/office/powerpoint/2010/main" val="2603080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descr="A picture containing text, night sky&#10;&#10;Description automatically generated">
            <a:extLst>
              <a:ext uri="{FF2B5EF4-FFF2-40B4-BE49-F238E27FC236}">
                <a16:creationId xmlns:a16="http://schemas.microsoft.com/office/drawing/2014/main" id="{250DB769-5D18-3900-63BC-9DFDDFCA30B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2570" t="13847" r="40659" b="65412"/>
          <a:stretch/>
        </p:blipFill>
        <p:spPr>
          <a:xfrm>
            <a:off x="0" y="0"/>
            <a:ext cx="12192000" cy="7006654"/>
          </a:xfrm>
          <a:prstGeom prst="rect">
            <a:avLst/>
          </a:prstGeom>
        </p:spPr>
      </p:pic>
      <p:sp>
        <p:nvSpPr>
          <p:cNvPr id="9" name="Oval 8">
            <a:extLst>
              <a:ext uri="{FF2B5EF4-FFF2-40B4-BE49-F238E27FC236}">
                <a16:creationId xmlns:a16="http://schemas.microsoft.com/office/drawing/2014/main" id="{BAC0AB6E-380E-5FCA-1F88-CF0F4ACD8D9C}"/>
              </a:ext>
            </a:extLst>
          </p:cNvPr>
          <p:cNvSpPr/>
          <p:nvPr userDrawn="1"/>
        </p:nvSpPr>
        <p:spPr>
          <a:xfrm>
            <a:off x="-276226" y="2466975"/>
            <a:ext cx="12721654" cy="12721654"/>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graphicFrame>
        <p:nvGraphicFramePr>
          <p:cNvPr id="7" name="Object 6">
            <a:extLst>
              <a:ext uri="{FF2B5EF4-FFF2-40B4-BE49-F238E27FC236}">
                <a16:creationId xmlns:a16="http://schemas.microsoft.com/office/drawing/2014/main" id="{8EC24E96-4B71-9B20-C135-2153FF2903ED}"/>
              </a:ext>
            </a:extLst>
          </p:cNvPr>
          <p:cNvGraphicFramePr>
            <a:graphicFrameLocks noChangeAspect="1"/>
          </p:cNvGraphicFramePr>
          <p:nvPr userDrawn="1">
            <p:extLst>
              <p:ext uri="{D42A27DB-BD31-4B8C-83A1-F6EECF244321}">
                <p14:modId xmlns:p14="http://schemas.microsoft.com/office/powerpoint/2010/main" val="3904835617"/>
              </p:ext>
            </p:extLst>
          </p:nvPr>
        </p:nvGraphicFramePr>
        <p:xfrm>
          <a:off x="-4769628" y="-2629712"/>
          <a:ext cx="11279520" cy="11993846"/>
        </p:xfrm>
        <a:graphic>
          <a:graphicData uri="http://schemas.openxmlformats.org/presentationml/2006/ole">
            <mc:AlternateContent xmlns:mc="http://schemas.openxmlformats.org/markup-compatibility/2006">
              <mc:Choice xmlns:v="urn:schemas-microsoft-com:vml" Requires="v">
                <p:oleObj name="CorelDRAW Standard" r:id="rId3" imgW="6937532" imgH="7690625" progId="CorelDRAWStandard.Graphic.23">
                  <p:embed/>
                </p:oleObj>
              </mc:Choice>
              <mc:Fallback>
                <p:oleObj name="CorelDRAW Standard" r:id="rId3" imgW="6937532" imgH="7690625" progId="CorelDRAWStandard.Graphic.23">
                  <p:embed/>
                  <p:pic>
                    <p:nvPicPr>
                      <p:cNvPr id="7" name="Object 6">
                        <a:extLst>
                          <a:ext uri="{FF2B5EF4-FFF2-40B4-BE49-F238E27FC236}">
                            <a16:creationId xmlns:a16="http://schemas.microsoft.com/office/drawing/2014/main" id="{8EC24E96-4B71-9B20-C135-2153FF2903ED}"/>
                          </a:ext>
                        </a:extLst>
                      </p:cNvPr>
                      <p:cNvPicPr/>
                      <p:nvPr/>
                    </p:nvPicPr>
                    <p:blipFill>
                      <a:blip r:embed="rId4"/>
                      <a:stretch>
                        <a:fillRect/>
                      </a:stretch>
                    </p:blipFill>
                    <p:spPr>
                      <a:xfrm>
                        <a:off x="-4769628" y="-2629712"/>
                        <a:ext cx="11279520" cy="1199384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2C3AAA5-605D-FE35-539B-4806169E111F}"/>
              </a:ext>
            </a:extLst>
          </p:cNvPr>
          <p:cNvSpPr>
            <a:spLocks noGrp="1"/>
          </p:cNvSpPr>
          <p:nvPr>
            <p:ph type="title"/>
          </p:nvPr>
        </p:nvSpPr>
        <p:spPr>
          <a:xfrm>
            <a:off x="1232033" y="492125"/>
            <a:ext cx="10121766" cy="1325563"/>
          </a:xfrm>
        </p:spPr>
        <p:txBody>
          <a:bodyPr/>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4C97D84-C5A5-18CB-F973-DA70D04ACF6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F44068F9-5863-2664-BCA6-FD53E102B6FA}"/>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980206E1-450E-A031-AC06-E1C0D8B0B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B5C8D-3E98-A2D2-D49A-DC2690438898}"/>
              </a:ext>
            </a:extLst>
          </p:cNvPr>
          <p:cNvSpPr>
            <a:spLocks noGrp="1"/>
          </p:cNvSpPr>
          <p:nvPr>
            <p:ph type="sldNum" sz="quarter" idx="12"/>
          </p:nvPr>
        </p:nvSpPr>
        <p:spPr/>
        <p:txBody>
          <a:bodyPr/>
          <a:lstStyle/>
          <a:p>
            <a:fld id="{C759D935-2A1D-44A7-A0F4-C6A7B34A71E8}" type="slidenum">
              <a:rPr lang="en-GB" smtClean="0"/>
              <a:t>‹#›</a:t>
            </a:fld>
            <a:endParaRPr lang="en-GB"/>
          </a:p>
        </p:txBody>
      </p:sp>
      <p:pic>
        <p:nvPicPr>
          <p:cNvPr id="11" name="Picture 10" descr="A picture containing text, clipart, tableware&#10;&#10;Description automatically generated">
            <a:extLst>
              <a:ext uri="{FF2B5EF4-FFF2-40B4-BE49-F238E27FC236}">
                <a16:creationId xmlns:a16="http://schemas.microsoft.com/office/drawing/2014/main" id="{3EAC8FE5-66E9-79E4-A49A-E7AE9725048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03643" y="325791"/>
            <a:ext cx="1356875" cy="232192"/>
          </a:xfrm>
          <a:prstGeom prst="rect">
            <a:avLst/>
          </a:prstGeom>
        </p:spPr>
      </p:pic>
    </p:spTree>
    <p:extLst>
      <p:ext uri="{BB962C8B-B14F-4D97-AF65-F5344CB8AC3E}">
        <p14:creationId xmlns:p14="http://schemas.microsoft.com/office/powerpoint/2010/main" val="210353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BA1AF-6BC7-869C-BA7A-383FD2480C7F}"/>
              </a:ext>
            </a:extLst>
          </p:cNvPr>
          <p:cNvSpPr>
            <a:spLocks noGrp="1"/>
          </p:cNvSpPr>
          <p:nvPr>
            <p:ph type="title"/>
          </p:nvPr>
        </p:nvSpPr>
        <p:spPr>
          <a:xfrm>
            <a:off x="831850" y="1709738"/>
            <a:ext cx="10515600" cy="2852737"/>
          </a:xfrm>
        </p:spPr>
        <p:txBody>
          <a:bodyPr anchor="b">
            <a:normAutofit/>
          </a:bodyPr>
          <a:lstStyle>
            <a:lvl1pPr>
              <a:defRPr sz="5400"/>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DD0C4B5-020E-8C16-8D94-3998D675AE38}"/>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E191B4-50C2-F2A6-DF36-9CA4986EBD8E}"/>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5" name="Footer Placeholder 4">
            <a:extLst>
              <a:ext uri="{FF2B5EF4-FFF2-40B4-BE49-F238E27FC236}">
                <a16:creationId xmlns:a16="http://schemas.microsoft.com/office/drawing/2014/main" id="{AE3727A0-5900-55F0-0BD9-3CFDE572D4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44F048-C057-6C92-EA27-107B9FA973AB}"/>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137256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F9B2-8B16-9BDC-049A-C0B5F8343F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FD2724-4B7F-2BA0-77B0-9FF5730135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66B3461-4305-2D7D-73A3-E281FF5264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EC530B-2A5A-4487-6BCC-6A17B427B42B}"/>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6" name="Footer Placeholder 5">
            <a:extLst>
              <a:ext uri="{FF2B5EF4-FFF2-40B4-BE49-F238E27FC236}">
                <a16:creationId xmlns:a16="http://schemas.microsoft.com/office/drawing/2014/main" id="{F2AF8E21-50D9-ECDD-A7D2-2C881988C0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C27C22-A1EF-37EF-3815-D152959A9805}"/>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1192561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C509-DA0F-4F88-053D-5061BC5856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9410D1-3E6C-0737-5D03-DC30CB1FF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75540-E360-2FFA-A47A-20702E7751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ACC75919-E33F-198D-CF53-A6130D6C06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DE5C13-0FE3-13DB-B676-B4F6D25C48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F7F44D-AED4-07BE-82C9-AA8B16F35A1B}"/>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8" name="Footer Placeholder 7">
            <a:extLst>
              <a:ext uri="{FF2B5EF4-FFF2-40B4-BE49-F238E27FC236}">
                <a16:creationId xmlns:a16="http://schemas.microsoft.com/office/drawing/2014/main" id="{B0877C03-F475-D9C6-4788-841CB53A6F1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A8569D-2C29-7B79-DA48-C61771D6ACAE}"/>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56115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EC10-776A-45BE-5DF1-1D115DE2C3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35DE4C-BCF2-B6CD-5D59-C5BA9084AFFD}"/>
              </a:ext>
            </a:extLst>
          </p:cNvPr>
          <p:cNvSpPr>
            <a:spLocks noGrp="1"/>
          </p:cNvSpPr>
          <p:nvPr>
            <p:ph type="dt" sz="half" idx="10"/>
          </p:nvPr>
        </p:nvSpPr>
        <p:spPr/>
        <p:txBody>
          <a:bodyPr/>
          <a:lstStyle/>
          <a:p>
            <a:fld id="{2DA00E2D-3780-4701-9D44-D3A0E51AF604}" type="datetimeFigureOut">
              <a:rPr lang="en-GB" smtClean="0"/>
              <a:t>08/06/2025</a:t>
            </a:fld>
            <a:endParaRPr lang="en-GB"/>
          </a:p>
        </p:txBody>
      </p:sp>
      <p:sp>
        <p:nvSpPr>
          <p:cNvPr id="4" name="Footer Placeholder 3">
            <a:extLst>
              <a:ext uri="{FF2B5EF4-FFF2-40B4-BE49-F238E27FC236}">
                <a16:creationId xmlns:a16="http://schemas.microsoft.com/office/drawing/2014/main" id="{4A3A4BF8-A532-4F34-5E07-71A2652C03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A48DF9-4A49-0D6A-1044-209B2D3CC4A5}"/>
              </a:ext>
            </a:extLst>
          </p:cNvPr>
          <p:cNvSpPr>
            <a:spLocks noGrp="1"/>
          </p:cNvSpPr>
          <p:nvPr>
            <p:ph type="sldNum" sz="quarter" idx="12"/>
          </p:nvPr>
        </p:nvSpPr>
        <p:spPr/>
        <p:txBody>
          <a:bodyPr/>
          <a:lstStyle/>
          <a:p>
            <a:fld id="{C759D935-2A1D-44A7-A0F4-C6A7B34A71E8}" type="slidenum">
              <a:rPr lang="en-GB" smtClean="0"/>
              <a:t>‹#›</a:t>
            </a:fld>
            <a:endParaRPr lang="en-GB"/>
          </a:p>
        </p:txBody>
      </p:sp>
    </p:spTree>
    <p:extLst>
      <p:ext uri="{BB962C8B-B14F-4D97-AF65-F5344CB8AC3E}">
        <p14:creationId xmlns:p14="http://schemas.microsoft.com/office/powerpoint/2010/main" val="45797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ABC3F-CE94-5C2B-82DC-AAFF8B8FF814}"/>
              </a:ext>
            </a:extLst>
          </p:cNvPr>
          <p:cNvSpPr>
            <a:spLocks noGrp="1"/>
          </p:cNvSpPr>
          <p:nvPr>
            <p:ph type="title"/>
          </p:nvPr>
        </p:nvSpPr>
        <p:spPr>
          <a:xfrm>
            <a:off x="1232034" y="695852"/>
            <a:ext cx="10121766" cy="112183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EE918E2-485F-4D70-B300-737094607407}"/>
              </a:ext>
            </a:extLst>
          </p:cNvPr>
          <p:cNvSpPr>
            <a:spLocks noGrp="1"/>
          </p:cNvSpPr>
          <p:nvPr>
            <p:ph type="body" idx="1"/>
          </p:nvPr>
        </p:nvSpPr>
        <p:spPr>
          <a:xfrm>
            <a:off x="1232034" y="1901825"/>
            <a:ext cx="101217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82BA611-22BC-D5FE-99DB-4B060CBD6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DIN 2014" panose="020B0504020202020204" pitchFamily="34" charset="0"/>
                <a:ea typeface="DIN 2014" panose="020B0504020202020204" pitchFamily="34" charset="0"/>
              </a:defRPr>
            </a:lvl1pPr>
          </a:lstStyle>
          <a:p>
            <a:fld id="{2DA00E2D-3780-4701-9D44-D3A0E51AF604}" type="datetimeFigureOut">
              <a:rPr lang="en-GB" smtClean="0"/>
              <a:pPr/>
              <a:t>08/06/2025</a:t>
            </a:fld>
            <a:endParaRPr lang="en-GB" dirty="0"/>
          </a:p>
        </p:txBody>
      </p:sp>
      <p:sp>
        <p:nvSpPr>
          <p:cNvPr id="5" name="Footer Placeholder 4">
            <a:extLst>
              <a:ext uri="{FF2B5EF4-FFF2-40B4-BE49-F238E27FC236}">
                <a16:creationId xmlns:a16="http://schemas.microsoft.com/office/drawing/2014/main" id="{DCA0ABB5-9C2B-4FC9-C70A-4B9C765EB42D}"/>
              </a:ext>
            </a:extLst>
          </p:cNvPr>
          <p:cNvSpPr>
            <a:spLocks noGrp="1"/>
          </p:cNvSpPr>
          <p:nvPr>
            <p:ph type="ftr" sz="quarter" idx="3"/>
          </p:nvPr>
        </p:nvSpPr>
        <p:spPr>
          <a:xfrm>
            <a:off x="7107766" y="6356350"/>
            <a:ext cx="10456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C9A0F3E-D0C8-4089-2A4A-EB7831261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DIN 2014" panose="020B0504020202020204" pitchFamily="34" charset="0"/>
                <a:ea typeface="DIN 2014" panose="020B0504020202020204" pitchFamily="34" charset="0"/>
              </a:defRPr>
            </a:lvl1pPr>
          </a:lstStyle>
          <a:p>
            <a:fld id="{C759D935-2A1D-44A7-A0F4-C6A7B34A71E8}" type="slidenum">
              <a:rPr lang="en-GB" smtClean="0"/>
              <a:pPr/>
              <a:t>‹#›</a:t>
            </a:fld>
            <a:endParaRPr lang="en-GB" dirty="0"/>
          </a:p>
        </p:txBody>
      </p:sp>
      <p:pic>
        <p:nvPicPr>
          <p:cNvPr id="8" name="Picture 7" descr="A red and white logo&#10;&#10;Description automatically generated with low confidence">
            <a:extLst>
              <a:ext uri="{FF2B5EF4-FFF2-40B4-BE49-F238E27FC236}">
                <a16:creationId xmlns:a16="http://schemas.microsoft.com/office/drawing/2014/main" id="{F64C4E5D-8A8C-23C8-6D4E-437F12E59AAF}"/>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329338" y="291040"/>
            <a:ext cx="1508125" cy="301625"/>
          </a:xfrm>
          <a:prstGeom prst="rect">
            <a:avLst/>
          </a:prstGeom>
        </p:spPr>
      </p:pic>
    </p:spTree>
    <p:extLst>
      <p:ext uri="{BB962C8B-B14F-4D97-AF65-F5344CB8AC3E}">
        <p14:creationId xmlns:p14="http://schemas.microsoft.com/office/powerpoint/2010/main" val="728679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N 2014" panose="020B0504020202020204" pitchFamily="34" charset="0"/>
          <a:ea typeface="DIN 2014" panose="020B05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2014" panose="020B0504020202020204" pitchFamily="34" charset="0"/>
          <a:ea typeface="DIN 2014" panose="020B05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2014" panose="020B0504020202020204" pitchFamily="34" charset="0"/>
          <a:ea typeface="DIN 2014" panose="020B05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ABC3F-CE94-5C2B-82DC-AAFF8B8FF814}"/>
              </a:ext>
            </a:extLst>
          </p:cNvPr>
          <p:cNvSpPr>
            <a:spLocks noGrp="1"/>
          </p:cNvSpPr>
          <p:nvPr>
            <p:ph type="title"/>
          </p:nvPr>
        </p:nvSpPr>
        <p:spPr>
          <a:xfrm>
            <a:off x="1035117" y="695852"/>
            <a:ext cx="10121766" cy="112183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EE918E2-485F-4D70-B300-737094607407}"/>
              </a:ext>
            </a:extLst>
          </p:cNvPr>
          <p:cNvSpPr>
            <a:spLocks noGrp="1"/>
          </p:cNvSpPr>
          <p:nvPr>
            <p:ph type="body" idx="1"/>
          </p:nvPr>
        </p:nvSpPr>
        <p:spPr>
          <a:xfrm>
            <a:off x="1035117" y="1901825"/>
            <a:ext cx="1012176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82BA611-22BC-D5FE-99DB-4B060CBD6F64}"/>
              </a:ext>
            </a:extLst>
          </p:cNvPr>
          <p:cNvSpPr>
            <a:spLocks noGrp="1"/>
          </p:cNvSpPr>
          <p:nvPr>
            <p:ph type="dt" sz="half" idx="2"/>
          </p:nvPr>
        </p:nvSpPr>
        <p:spPr>
          <a:xfrm>
            <a:off x="948271" y="6356350"/>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DIN 2014" panose="020B0504020202020204" pitchFamily="34" charset="0"/>
                <a:ea typeface="DIN 2014" panose="020B0504020202020204" pitchFamily="34" charset="0"/>
              </a:defRPr>
            </a:lvl1pPr>
          </a:lstStyle>
          <a:p>
            <a:fld id="{2DA00E2D-3780-4701-9D44-D3A0E51AF604}" type="datetimeFigureOut">
              <a:rPr lang="en-GB" smtClean="0"/>
              <a:pPr/>
              <a:t>08/06/2025</a:t>
            </a:fld>
            <a:endParaRPr lang="en-GB" dirty="0"/>
          </a:p>
        </p:txBody>
      </p:sp>
      <p:sp>
        <p:nvSpPr>
          <p:cNvPr id="5" name="Footer Placeholder 4">
            <a:extLst>
              <a:ext uri="{FF2B5EF4-FFF2-40B4-BE49-F238E27FC236}">
                <a16:creationId xmlns:a16="http://schemas.microsoft.com/office/drawing/2014/main" id="{DCA0ABB5-9C2B-4FC9-C70A-4B9C765EB42D}"/>
              </a:ext>
            </a:extLst>
          </p:cNvPr>
          <p:cNvSpPr>
            <a:spLocks noGrp="1"/>
          </p:cNvSpPr>
          <p:nvPr>
            <p:ph type="ftr" sz="quarter" idx="3"/>
          </p:nvPr>
        </p:nvSpPr>
        <p:spPr>
          <a:xfrm>
            <a:off x="7107766" y="6356350"/>
            <a:ext cx="1045633"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DIN 2014" panose="020B0504020202020204" pitchFamily="34" charset="0"/>
                <a:ea typeface="DIN 2014" panose="020B05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C9A0F3E-D0C8-4089-2A4A-EB7831261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DIN 2014" panose="020B0504020202020204" pitchFamily="34" charset="0"/>
                <a:ea typeface="DIN 2014" panose="020B0504020202020204" pitchFamily="34" charset="0"/>
              </a:defRPr>
            </a:lvl1pPr>
          </a:lstStyle>
          <a:p>
            <a:fld id="{C759D935-2A1D-44A7-A0F4-C6A7B34A71E8}" type="slidenum">
              <a:rPr lang="en-GB" smtClean="0"/>
              <a:pPr/>
              <a:t>‹#›</a:t>
            </a:fld>
            <a:endParaRPr lang="en-GB" dirty="0"/>
          </a:p>
        </p:txBody>
      </p:sp>
      <p:sp>
        <p:nvSpPr>
          <p:cNvPr id="7" name="Rectangle 11">
            <a:extLst>
              <a:ext uri="{FF2B5EF4-FFF2-40B4-BE49-F238E27FC236}">
                <a16:creationId xmlns:a16="http://schemas.microsoft.com/office/drawing/2014/main" id="{621618D2-46C3-5962-583A-8630513A16F6}"/>
              </a:ext>
            </a:extLst>
          </p:cNvPr>
          <p:cNvSpPr/>
          <p:nvPr userDrawn="1"/>
        </p:nvSpPr>
        <p:spPr>
          <a:xfrm>
            <a:off x="10904331" y="-20322"/>
            <a:ext cx="1367724" cy="6885585"/>
          </a:xfrm>
          <a:custGeom>
            <a:avLst/>
            <a:gdLst>
              <a:gd name="connsiteX0" fmla="*/ 0 w 3122596"/>
              <a:gd name="connsiteY0" fmla="*/ 0 h 6858000"/>
              <a:gd name="connsiteX1" fmla="*/ 3122596 w 3122596"/>
              <a:gd name="connsiteY1" fmla="*/ 0 h 6858000"/>
              <a:gd name="connsiteX2" fmla="*/ 3122596 w 3122596"/>
              <a:gd name="connsiteY2" fmla="*/ 6858000 h 6858000"/>
              <a:gd name="connsiteX3" fmla="*/ 0 w 3122596"/>
              <a:gd name="connsiteY3" fmla="*/ 6858000 h 6858000"/>
              <a:gd name="connsiteX4" fmla="*/ 0 w 3122596"/>
              <a:gd name="connsiteY4" fmla="*/ 0 h 6858000"/>
              <a:gd name="connsiteX0" fmla="*/ 0 w 3122596"/>
              <a:gd name="connsiteY0" fmla="*/ 0 h 6886876"/>
              <a:gd name="connsiteX1" fmla="*/ 3122596 w 3122596"/>
              <a:gd name="connsiteY1" fmla="*/ 0 h 6886876"/>
              <a:gd name="connsiteX2" fmla="*/ 3122596 w 3122596"/>
              <a:gd name="connsiteY2" fmla="*/ 6858000 h 6886876"/>
              <a:gd name="connsiteX3" fmla="*/ 1482290 w 3122596"/>
              <a:gd name="connsiteY3" fmla="*/ 6886876 h 6886876"/>
              <a:gd name="connsiteX4" fmla="*/ 0 w 3122596"/>
              <a:gd name="connsiteY4" fmla="*/ 0 h 6886876"/>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60493 w 3183089"/>
              <a:gd name="connsiteY0" fmla="*/ 0 h 6858000"/>
              <a:gd name="connsiteX1" fmla="*/ 3183089 w 3183089"/>
              <a:gd name="connsiteY1" fmla="*/ 0 h 6858000"/>
              <a:gd name="connsiteX2" fmla="*/ 3183089 w 3183089"/>
              <a:gd name="connsiteY2" fmla="*/ 6858000 h 6858000"/>
              <a:gd name="connsiteX3" fmla="*/ 1276083 w 3183089"/>
              <a:gd name="connsiteY3" fmla="*/ 6855126 h 6858000"/>
              <a:gd name="connsiteX4" fmla="*/ 60493 w 3183089"/>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0 h 6858000"/>
              <a:gd name="connsiteX1" fmla="*/ 3122596 w 3122596"/>
              <a:gd name="connsiteY1" fmla="*/ 0 h 6858000"/>
              <a:gd name="connsiteX2" fmla="*/ 3122596 w 3122596"/>
              <a:gd name="connsiteY2" fmla="*/ 6858000 h 6858000"/>
              <a:gd name="connsiteX3" fmla="*/ 1215590 w 3122596"/>
              <a:gd name="connsiteY3" fmla="*/ 6855126 h 6858000"/>
              <a:gd name="connsiteX4" fmla="*/ 0 w 3122596"/>
              <a:gd name="connsiteY4" fmla="*/ 0 h 6858000"/>
              <a:gd name="connsiteX0" fmla="*/ 0 w 3122596"/>
              <a:gd name="connsiteY0" fmla="*/ 10085 h 6868085"/>
              <a:gd name="connsiteX1" fmla="*/ 797935 w 3122596"/>
              <a:gd name="connsiteY1" fmla="*/ 0 h 6868085"/>
              <a:gd name="connsiteX2" fmla="*/ 3122596 w 3122596"/>
              <a:gd name="connsiteY2" fmla="*/ 6868085 h 6868085"/>
              <a:gd name="connsiteX3" fmla="*/ 1215590 w 3122596"/>
              <a:gd name="connsiteY3" fmla="*/ 6865211 h 6868085"/>
              <a:gd name="connsiteX4" fmla="*/ 0 w 3122596"/>
              <a:gd name="connsiteY4" fmla="*/ 10085 h 6868085"/>
              <a:gd name="connsiteX0" fmla="*/ 0 w 3122596"/>
              <a:gd name="connsiteY0" fmla="*/ 0 h 6858000"/>
              <a:gd name="connsiteX1" fmla="*/ 1357669 w 3122596"/>
              <a:gd name="connsiteY1" fmla="*/ 5043 h 6858000"/>
              <a:gd name="connsiteX2" fmla="*/ 3122596 w 3122596"/>
              <a:gd name="connsiteY2" fmla="*/ 6858000 h 6858000"/>
              <a:gd name="connsiteX3" fmla="*/ 1215590 w 3122596"/>
              <a:gd name="connsiteY3" fmla="*/ 6855126 h 6858000"/>
              <a:gd name="connsiteX4" fmla="*/ 0 w 3122596"/>
              <a:gd name="connsiteY4" fmla="*/ 0 h 6858000"/>
              <a:gd name="connsiteX0" fmla="*/ 0 w 1468608"/>
              <a:gd name="connsiteY0" fmla="*/ 0 h 6855126"/>
              <a:gd name="connsiteX1" fmla="*/ 1357669 w 1468608"/>
              <a:gd name="connsiteY1" fmla="*/ 5043 h 6855126"/>
              <a:gd name="connsiteX2" fmla="*/ 1468608 w 1468608"/>
              <a:gd name="connsiteY2" fmla="*/ 6852957 h 6855126"/>
              <a:gd name="connsiteX3" fmla="*/ 1215590 w 1468608"/>
              <a:gd name="connsiteY3" fmla="*/ 6855126 h 6855126"/>
              <a:gd name="connsiteX4" fmla="*/ 0 w 1468608"/>
              <a:gd name="connsiteY4" fmla="*/ 0 h 6855126"/>
              <a:gd name="connsiteX0" fmla="*/ 0 w 1372798"/>
              <a:gd name="connsiteY0" fmla="*/ 0 h 6855126"/>
              <a:gd name="connsiteX1" fmla="*/ 1357669 w 1372798"/>
              <a:gd name="connsiteY1" fmla="*/ 5043 h 6855126"/>
              <a:gd name="connsiteX2" fmla="*/ 1372798 w 1372798"/>
              <a:gd name="connsiteY2" fmla="*/ 6847914 h 6855126"/>
              <a:gd name="connsiteX3" fmla="*/ 1215590 w 1372798"/>
              <a:gd name="connsiteY3" fmla="*/ 6855126 h 6855126"/>
              <a:gd name="connsiteX4" fmla="*/ 0 w 1372798"/>
              <a:gd name="connsiteY4" fmla="*/ 0 h 6855126"/>
              <a:gd name="connsiteX0" fmla="*/ 0 w 1357669"/>
              <a:gd name="connsiteY0" fmla="*/ 0 h 6855126"/>
              <a:gd name="connsiteX1" fmla="*/ 1357669 w 1357669"/>
              <a:gd name="connsiteY1" fmla="*/ 5043 h 6855126"/>
              <a:gd name="connsiteX2" fmla="*/ 1312286 w 1357669"/>
              <a:gd name="connsiteY2" fmla="*/ 6847914 h 6855126"/>
              <a:gd name="connsiteX3" fmla="*/ 1215590 w 1357669"/>
              <a:gd name="connsiteY3" fmla="*/ 6855126 h 6855126"/>
              <a:gd name="connsiteX4" fmla="*/ 0 w 1357669"/>
              <a:gd name="connsiteY4" fmla="*/ 0 h 6855126"/>
              <a:gd name="connsiteX0" fmla="*/ 0 w 1357669"/>
              <a:gd name="connsiteY0" fmla="*/ 0 h 6855126"/>
              <a:gd name="connsiteX1" fmla="*/ 1357669 w 1357669"/>
              <a:gd name="connsiteY1" fmla="*/ 5043 h 6855126"/>
              <a:gd name="connsiteX2" fmla="*/ 1266902 w 1357669"/>
              <a:gd name="connsiteY2" fmla="*/ 6837829 h 6855126"/>
              <a:gd name="connsiteX3" fmla="*/ 1215590 w 1357669"/>
              <a:gd name="connsiteY3" fmla="*/ 6855126 h 6855126"/>
              <a:gd name="connsiteX4" fmla="*/ 0 w 1357669"/>
              <a:gd name="connsiteY4" fmla="*/ 0 h 6855126"/>
              <a:gd name="connsiteX0" fmla="*/ 0 w 1357669"/>
              <a:gd name="connsiteY0" fmla="*/ 0 h 7059706"/>
              <a:gd name="connsiteX1" fmla="*/ 1357669 w 1357669"/>
              <a:gd name="connsiteY1" fmla="*/ 5043 h 7059706"/>
              <a:gd name="connsiteX2" fmla="*/ 601272 w 1357669"/>
              <a:gd name="connsiteY2" fmla="*/ 7059706 h 7059706"/>
              <a:gd name="connsiteX3" fmla="*/ 1215590 w 1357669"/>
              <a:gd name="connsiteY3" fmla="*/ 6855126 h 7059706"/>
              <a:gd name="connsiteX4" fmla="*/ 0 w 1357669"/>
              <a:gd name="connsiteY4" fmla="*/ 0 h 7059706"/>
              <a:gd name="connsiteX0" fmla="*/ 0 w 1357669"/>
              <a:gd name="connsiteY0" fmla="*/ 0 h 6855126"/>
              <a:gd name="connsiteX1" fmla="*/ 1357669 w 1357669"/>
              <a:gd name="connsiteY1" fmla="*/ 5043 h 6855126"/>
              <a:gd name="connsiteX2" fmla="*/ 1307243 w 1357669"/>
              <a:gd name="connsiteY2" fmla="*/ 6827744 h 6855126"/>
              <a:gd name="connsiteX3" fmla="*/ 1215590 w 1357669"/>
              <a:gd name="connsiteY3" fmla="*/ 6855126 h 6855126"/>
              <a:gd name="connsiteX4" fmla="*/ 0 w 1357669"/>
              <a:gd name="connsiteY4" fmla="*/ 0 h 6855126"/>
              <a:gd name="connsiteX0" fmla="*/ 0 w 1357669"/>
              <a:gd name="connsiteY0" fmla="*/ 0 h 6827744"/>
              <a:gd name="connsiteX1" fmla="*/ 1357669 w 1357669"/>
              <a:gd name="connsiteY1" fmla="*/ 5043 h 6827744"/>
              <a:gd name="connsiteX2" fmla="*/ 1307243 w 1357669"/>
              <a:gd name="connsiteY2" fmla="*/ 6827744 h 6827744"/>
              <a:gd name="connsiteX3" fmla="*/ 1205505 w 1357669"/>
              <a:gd name="connsiteY3" fmla="*/ 6814785 h 6827744"/>
              <a:gd name="connsiteX4" fmla="*/ 0 w 1357669"/>
              <a:gd name="connsiteY4" fmla="*/ 0 h 6827744"/>
              <a:gd name="connsiteX0" fmla="*/ 0 w 1357669"/>
              <a:gd name="connsiteY0" fmla="*/ 0 h 6814785"/>
              <a:gd name="connsiteX1" fmla="*/ 1357669 w 1357669"/>
              <a:gd name="connsiteY1" fmla="*/ 5043 h 6814785"/>
              <a:gd name="connsiteX2" fmla="*/ 1302201 w 1357669"/>
              <a:gd name="connsiteY2" fmla="*/ 6797488 h 6814785"/>
              <a:gd name="connsiteX3" fmla="*/ 1205505 w 1357669"/>
              <a:gd name="connsiteY3" fmla="*/ 6814785 h 6814785"/>
              <a:gd name="connsiteX4" fmla="*/ 0 w 1357669"/>
              <a:gd name="connsiteY4" fmla="*/ 0 h 6814785"/>
              <a:gd name="connsiteX0" fmla="*/ 0 w 1357669"/>
              <a:gd name="connsiteY0" fmla="*/ 0 h 6814785"/>
              <a:gd name="connsiteX1" fmla="*/ 1357669 w 1357669"/>
              <a:gd name="connsiteY1" fmla="*/ 5043 h 6814785"/>
              <a:gd name="connsiteX2" fmla="*/ 1302201 w 1357669"/>
              <a:gd name="connsiteY2" fmla="*/ 6807573 h 6814785"/>
              <a:gd name="connsiteX3" fmla="*/ 1205505 w 1357669"/>
              <a:gd name="connsiteY3" fmla="*/ 6814785 h 6814785"/>
              <a:gd name="connsiteX4" fmla="*/ 0 w 1357669"/>
              <a:gd name="connsiteY4" fmla="*/ 0 h 6814785"/>
              <a:gd name="connsiteX0" fmla="*/ 0 w 1361871"/>
              <a:gd name="connsiteY0" fmla="*/ 0 h 6814785"/>
              <a:gd name="connsiteX1" fmla="*/ 1361871 w 1361871"/>
              <a:gd name="connsiteY1" fmla="*/ 5043 h 6814785"/>
              <a:gd name="connsiteX2" fmla="*/ 1302201 w 1361871"/>
              <a:gd name="connsiteY2" fmla="*/ 6807573 h 6814785"/>
              <a:gd name="connsiteX3" fmla="*/ 1205505 w 1361871"/>
              <a:gd name="connsiteY3" fmla="*/ 6814785 h 6814785"/>
              <a:gd name="connsiteX4" fmla="*/ 0 w 1361871"/>
              <a:gd name="connsiteY4" fmla="*/ 0 h 6814785"/>
              <a:gd name="connsiteX0" fmla="*/ 0 w 1353466"/>
              <a:gd name="connsiteY0" fmla="*/ 20171 h 6834956"/>
              <a:gd name="connsiteX1" fmla="*/ 1353466 w 1353466"/>
              <a:gd name="connsiteY1" fmla="*/ 0 h 6834956"/>
              <a:gd name="connsiteX2" fmla="*/ 1302201 w 1353466"/>
              <a:gd name="connsiteY2" fmla="*/ 6827744 h 6834956"/>
              <a:gd name="connsiteX3" fmla="*/ 1205505 w 1353466"/>
              <a:gd name="connsiteY3" fmla="*/ 6834956 h 6834956"/>
              <a:gd name="connsiteX4" fmla="*/ 0 w 1353466"/>
              <a:gd name="connsiteY4" fmla="*/ 20171 h 6834956"/>
              <a:gd name="connsiteX0" fmla="*/ 0 w 1357668"/>
              <a:gd name="connsiteY0" fmla="*/ 11767 h 6834956"/>
              <a:gd name="connsiteX1" fmla="*/ 1357668 w 1357668"/>
              <a:gd name="connsiteY1" fmla="*/ 0 h 6834956"/>
              <a:gd name="connsiteX2" fmla="*/ 1306403 w 1357668"/>
              <a:gd name="connsiteY2" fmla="*/ 6827744 h 6834956"/>
              <a:gd name="connsiteX3" fmla="*/ 1209707 w 1357668"/>
              <a:gd name="connsiteY3" fmla="*/ 6834956 h 6834956"/>
              <a:gd name="connsiteX4" fmla="*/ 0 w 1357668"/>
              <a:gd name="connsiteY4" fmla="*/ 11767 h 68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68" h="6834956">
                <a:moveTo>
                  <a:pt x="0" y="11767"/>
                </a:moveTo>
                <a:lnTo>
                  <a:pt x="1357668" y="0"/>
                </a:lnTo>
                <a:lnTo>
                  <a:pt x="1306403" y="6827744"/>
                </a:lnTo>
                <a:lnTo>
                  <a:pt x="1209707" y="6834956"/>
                </a:lnTo>
                <a:cubicBezTo>
                  <a:pt x="1216324" y="5088706"/>
                  <a:pt x="882316" y="2151238"/>
                  <a:pt x="0" y="11767"/>
                </a:cubicBezTo>
                <a:close/>
              </a:path>
            </a:pathLst>
          </a:custGeom>
          <a:solidFill>
            <a:srgbClr val="AE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n-GB" dirty="0"/>
          </a:p>
        </p:txBody>
      </p:sp>
      <p:pic>
        <p:nvPicPr>
          <p:cNvPr id="10" name="Picture 9" descr="A red and white logo&#10;&#10;Description automatically generated with low confidence">
            <a:extLst>
              <a:ext uri="{FF2B5EF4-FFF2-40B4-BE49-F238E27FC236}">
                <a16:creationId xmlns:a16="http://schemas.microsoft.com/office/drawing/2014/main" id="{9BC9F4EB-EA2D-ACFA-34EC-66D701A4E8F1}"/>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rot="16200000">
            <a:off x="-194625" y="3230732"/>
            <a:ext cx="1508125" cy="301625"/>
          </a:xfrm>
          <a:prstGeom prst="rect">
            <a:avLst/>
          </a:prstGeom>
        </p:spPr>
      </p:pic>
      <p:sp>
        <p:nvSpPr>
          <p:cNvPr id="11" name="TextBox 10">
            <a:extLst>
              <a:ext uri="{FF2B5EF4-FFF2-40B4-BE49-F238E27FC236}">
                <a16:creationId xmlns:a16="http://schemas.microsoft.com/office/drawing/2014/main" id="{06D44B50-A315-6515-5DA8-2787D63DB21C}"/>
              </a:ext>
            </a:extLst>
          </p:cNvPr>
          <p:cNvSpPr txBox="1"/>
          <p:nvPr userDrawn="1"/>
        </p:nvSpPr>
        <p:spPr>
          <a:xfrm rot="16200000">
            <a:off x="40030" y="5620948"/>
            <a:ext cx="1024466" cy="276999"/>
          </a:xfrm>
          <a:prstGeom prst="rect">
            <a:avLst/>
          </a:prstGeom>
          <a:noFill/>
        </p:spPr>
        <p:txBody>
          <a:bodyPr wrap="square" rtlCol="0">
            <a:spAutoFit/>
          </a:bodyPr>
          <a:lstStyle/>
          <a:p>
            <a:r>
              <a:rPr lang="en-US" sz="1200" dirty="0">
                <a:solidFill>
                  <a:schemeClr val="accent2"/>
                </a:solidFill>
              </a:rPr>
              <a:t>confidential</a:t>
            </a:r>
            <a:endParaRPr lang="en-GB" sz="1200" dirty="0">
              <a:solidFill>
                <a:schemeClr val="accent2"/>
              </a:solidFill>
            </a:endParaRPr>
          </a:p>
        </p:txBody>
      </p:sp>
    </p:spTree>
    <p:extLst>
      <p:ext uri="{BB962C8B-B14F-4D97-AF65-F5344CB8AC3E}">
        <p14:creationId xmlns:p14="http://schemas.microsoft.com/office/powerpoint/2010/main" val="1533991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DIN 2014" panose="020B0504020202020204" pitchFamily="34" charset="0"/>
          <a:ea typeface="DIN 2014" panose="020B05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2014" panose="020B0504020202020204" pitchFamily="34" charset="0"/>
          <a:ea typeface="DIN 2014" panose="020B05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2014" panose="020B0504020202020204" pitchFamily="34" charset="0"/>
          <a:ea typeface="DIN 2014" panose="020B05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DIN 2014" panose="020B0504020202020204" pitchFamily="34" charset="0"/>
          <a:ea typeface="DIN 2014" panose="020B05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1.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7.jpeg"/><Relationship Id="rId1" Type="http://schemas.openxmlformats.org/officeDocument/2006/relationships/slideLayout" Target="../slideLayouts/slideLayout15.xml"/><Relationship Id="rId5" Type="http://schemas.openxmlformats.org/officeDocument/2006/relationships/image" Target="../media/image1.jpe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C94CF-658F-F416-D66A-E15CA4D707C4}"/>
              </a:ext>
            </a:extLst>
          </p:cNvPr>
          <p:cNvSpPr>
            <a:spLocks noGrp="1"/>
          </p:cNvSpPr>
          <p:nvPr>
            <p:ph type="ctrTitle"/>
          </p:nvPr>
        </p:nvSpPr>
        <p:spPr/>
        <p:txBody>
          <a:bodyPr>
            <a:normAutofit fontScale="90000"/>
          </a:bodyPr>
          <a:lstStyle/>
          <a:p>
            <a:pPr algn="ctr"/>
            <a:r>
              <a:rPr lang="en-US" sz="4400" dirty="0"/>
              <a:t>Case study for  {</a:t>
            </a:r>
            <a:r>
              <a:rPr lang="en-US" sz="4400" dirty="0" err="1"/>
              <a:t>simulationInput.caseStudy.company</a:t>
            </a:r>
            <a:r>
              <a:rPr lang="en-US" sz="4400" dirty="0"/>
              <a:t>} </a:t>
            </a:r>
            <a:r>
              <a:rPr lang="nl-BE" sz="4400" dirty="0"/>
              <a:t>/ </a:t>
            </a:r>
            <a:r>
              <a:rPr lang="en-US" sz="4400" dirty="0"/>
              <a:t>{simulationInput.ship.name} </a:t>
            </a:r>
            <a:br>
              <a:rPr lang="en-BE" sz="4400" dirty="0">
                <a:solidFill>
                  <a:schemeClr val="bg1"/>
                </a:solidFill>
              </a:rPr>
            </a:br>
            <a:endParaRPr lang="en-GB" dirty="0"/>
          </a:p>
        </p:txBody>
      </p:sp>
      <p:sp>
        <p:nvSpPr>
          <p:cNvPr id="3" name="Subtitle 2">
            <a:extLst>
              <a:ext uri="{FF2B5EF4-FFF2-40B4-BE49-F238E27FC236}">
                <a16:creationId xmlns:a16="http://schemas.microsoft.com/office/drawing/2014/main" id="{E12A64A0-16A9-ED4F-7350-22DD33AFE99F}"/>
              </a:ext>
            </a:extLst>
          </p:cNvPr>
          <p:cNvSpPr>
            <a:spLocks noGrp="1"/>
          </p:cNvSpPr>
          <p:nvPr>
            <p:ph type="subTitle" idx="1"/>
          </p:nvPr>
        </p:nvSpPr>
        <p:spPr>
          <a:xfrm>
            <a:off x="1524000" y="5805999"/>
            <a:ext cx="9144000" cy="385485"/>
          </a:xfrm>
        </p:spPr>
        <p:txBody>
          <a:bodyPr>
            <a:normAutofit/>
          </a:bodyPr>
          <a:lstStyle/>
          <a:p>
            <a:pPr marL="0" indent="0" algn="ctr">
              <a:buNone/>
            </a:pPr>
            <a:r>
              <a:rPr lang="en-US" sz="1800" dirty="0"/>
              <a:t>{date}</a:t>
            </a:r>
            <a:endParaRPr lang="en-GB" sz="1800" dirty="0"/>
          </a:p>
        </p:txBody>
      </p:sp>
      <p:sp>
        <p:nvSpPr>
          <p:cNvPr id="5" name="TextBox 4">
            <a:extLst>
              <a:ext uri="{FF2B5EF4-FFF2-40B4-BE49-F238E27FC236}">
                <a16:creationId xmlns:a16="http://schemas.microsoft.com/office/drawing/2014/main" id="{EFFB7492-AF01-615B-88FE-87F65F707505}"/>
              </a:ext>
            </a:extLst>
          </p:cNvPr>
          <p:cNvSpPr txBox="1"/>
          <p:nvPr/>
        </p:nvSpPr>
        <p:spPr>
          <a:xfrm>
            <a:off x="1112705" y="5054951"/>
            <a:ext cx="10763478" cy="646331"/>
          </a:xfrm>
          <a:prstGeom prst="rect">
            <a:avLst/>
          </a:prstGeom>
          <a:noFill/>
        </p:spPr>
        <p:txBody>
          <a:bodyPr wrap="square">
            <a:spAutoFit/>
          </a:bodyPr>
          <a:lstStyle/>
          <a:p>
            <a:pPr algn="ctr"/>
            <a:r>
              <a:rPr lang="en-US" dirty="0">
                <a:solidFill>
                  <a:schemeClr val="bg1"/>
                </a:solidFill>
                <a:latin typeface="Kobenhavn Sans Black" pitchFamily="50" charset="0"/>
              </a:rPr>
              <a:t>{#simulationInput.caseStudy.rotorSails}{amountText} {height}m x {diameter}m  </a:t>
            </a:r>
            <a:r>
              <a:rPr lang="en-US" sz="1800" dirty="0">
                <a:solidFill>
                  <a:schemeClr val="bg1"/>
                </a:solidFill>
                <a:latin typeface="Kobenhavn Sans Black" pitchFamily="50" charset="0"/>
              </a:rPr>
              <a:t>Nor</a:t>
            </a:r>
            <a:r>
              <a:rPr lang="en-US" dirty="0">
                <a:solidFill>
                  <a:schemeClr val="bg1"/>
                </a:solidFill>
                <a:latin typeface="Kobenhavn Sans Black" pitchFamily="50" charset="0"/>
              </a:rPr>
              <a:t>se</a:t>
            </a:r>
            <a:r>
              <a:rPr lang="en-US" sz="1800" dirty="0">
                <a:solidFill>
                  <a:schemeClr val="bg1"/>
                </a:solidFill>
                <a:latin typeface="Kobenhavn Sans Black" pitchFamily="50" charset="0"/>
              </a:rPr>
              <a:t>power Rotor Sails™ </a:t>
            </a:r>
            <a:r>
              <a:rPr lang="en-GB" altLang="en-US" dirty="0">
                <a:solidFill>
                  <a:schemeClr val="bg1"/>
                </a:solidFill>
                <a:latin typeface="Kobenhavn Sans Black" pitchFamily="50" charset="0"/>
              </a:rPr>
              <a:t>on </a:t>
            </a:r>
            <a:r>
              <a:rPr lang="en-US" dirty="0">
                <a:solidFill>
                  <a:schemeClr val="bg1"/>
                </a:solidFill>
                <a:latin typeface="Kobenhavn Sans Black" pitchFamily="50" charset="0"/>
              </a:rPr>
              <a:t>{type} foundations{/</a:t>
            </a:r>
            <a:r>
              <a:rPr lang="en-US" dirty="0" err="1">
                <a:solidFill>
                  <a:schemeClr val="bg1"/>
                </a:solidFill>
                <a:latin typeface="Kobenhavn Sans Black" pitchFamily="50" charset="0"/>
              </a:rPr>
              <a:t>simulationInput.caseStudy.rotorSails</a:t>
            </a:r>
            <a:r>
              <a:rPr lang="en-US" dirty="0">
                <a:solidFill>
                  <a:schemeClr val="bg1"/>
                </a:solidFill>
                <a:latin typeface="Kobenhavn Sans Black" pitchFamily="50" charset="0"/>
              </a:rPr>
              <a:t>}.</a:t>
            </a:r>
            <a:endParaRPr lang="en-GB" dirty="0">
              <a:solidFill>
                <a:schemeClr val="bg1"/>
              </a:solidFill>
              <a:latin typeface="Kobenhavn Sans Black" pitchFamily="50" charset="0"/>
            </a:endParaRPr>
          </a:p>
        </p:txBody>
      </p:sp>
    </p:spTree>
    <p:extLst>
      <p:ext uri="{BB962C8B-B14F-4D97-AF65-F5344CB8AC3E}">
        <p14:creationId xmlns:p14="http://schemas.microsoft.com/office/powerpoint/2010/main" val="401786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1E9B4D-6178-8098-B1C1-6E6335FA01F6}"/>
              </a:ext>
            </a:extLst>
          </p:cNvPr>
          <p:cNvSpPr>
            <a:spLocks noChangeArrowheads="1"/>
          </p:cNvSpPr>
          <p:nvPr/>
        </p:nvSpPr>
        <p:spPr bwMode="auto">
          <a:xfrm>
            <a:off x="4982026" y="244129"/>
            <a:ext cx="222794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nl-BE" altLang="nl-BE" sz="1200" b="0" i="0" u="none" strike="noStrike" cap="none" normalizeH="0" baseline="0" dirty="0">
              <a:ln>
                <a:noFill/>
              </a:ln>
              <a:solidFill>
                <a:srgbClr val="1F2328"/>
              </a:solidFill>
              <a:effectLst/>
              <a:latin typeface="-apple-system"/>
            </a:endParaRPr>
          </a:p>
        </p:txBody>
      </p:sp>
      <p:pic>
        <p:nvPicPr>
          <p:cNvPr id="4" name="Picture 3">
            <a:extLst>
              <a:ext uri="{FF2B5EF4-FFF2-40B4-BE49-F238E27FC236}">
                <a16:creationId xmlns:a16="http://schemas.microsoft.com/office/drawing/2014/main" id="{F183B0D0-3037-F1CB-93E8-DEB9BF4CC13B}"/>
              </a:ext>
            </a:extLst>
          </p:cNvPr>
          <p:cNvPicPr>
            <a:picLocks noChangeAspect="1"/>
          </p:cNvPicPr>
          <p:nvPr/>
        </p:nvPicPr>
        <p:blipFill>
          <a:blip r:embed="rId2"/>
          <a:stretch>
            <a:fillRect/>
          </a:stretch>
        </p:blipFill>
        <p:spPr>
          <a:xfrm>
            <a:off x="6212646" y="2216794"/>
            <a:ext cx="5181866" cy="762039"/>
          </a:xfrm>
          <a:prstGeom prst="rect">
            <a:avLst/>
          </a:prstGeom>
        </p:spPr>
      </p:pic>
      <p:pic>
        <p:nvPicPr>
          <p:cNvPr id="6" name="Picture 5" descr="A yellow and green oval with a black center&#10;&#10;Description automatically generated">
            <a:extLst>
              <a:ext uri="{FF2B5EF4-FFF2-40B4-BE49-F238E27FC236}">
                <a16:creationId xmlns:a16="http://schemas.microsoft.com/office/drawing/2014/main" id="{248E83B9-0904-1877-E180-46A337791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681" y="3065682"/>
            <a:ext cx="4473404" cy="3471768"/>
          </a:xfrm>
          <a:prstGeom prst="rect">
            <a:avLst/>
          </a:prstGeom>
        </p:spPr>
      </p:pic>
      <p:sp>
        <p:nvSpPr>
          <p:cNvPr id="7" name="TextBox 6">
            <a:extLst>
              <a:ext uri="{FF2B5EF4-FFF2-40B4-BE49-F238E27FC236}">
                <a16:creationId xmlns:a16="http://schemas.microsoft.com/office/drawing/2014/main" id="{0BDF5D19-6C5D-77C8-F7C4-503CD1EF856F}"/>
              </a:ext>
            </a:extLst>
          </p:cNvPr>
          <p:cNvSpPr txBox="1"/>
          <p:nvPr/>
        </p:nvSpPr>
        <p:spPr>
          <a:xfrm>
            <a:off x="6359486" y="6455022"/>
            <a:ext cx="53477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C2446"/>
                </a:solidFill>
                <a:effectLst/>
                <a:uLnTx/>
                <a:uFillTx/>
                <a:latin typeface="Calibri" panose="020F0502020204030204"/>
                <a:ea typeface="+mn-ea"/>
                <a:cs typeface="+mn-cs"/>
              </a:rPr>
              <a:t>Global average wind conditions based in </a:t>
            </a:r>
            <a:r>
              <a:rPr lang="en-GB" sz="1600" b="1" dirty="0">
                <a:solidFill>
                  <a:srgbClr val="0C2446"/>
                </a:solidFill>
                <a:latin typeface="Calibri" panose="020F0502020204030204"/>
              </a:rPr>
              <a:t>MEPC.1/Circ.815</a:t>
            </a:r>
            <a:endParaRPr kumimoji="0" lang="en-GB" sz="1600" b="1" i="0" u="none" strike="noStrike" kern="1200" cap="none" spc="0" normalizeH="0" baseline="0" noProof="0" dirty="0">
              <a:ln>
                <a:noFill/>
              </a:ln>
              <a:solidFill>
                <a:srgbClr val="0C2446"/>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9A9AAB33-4D0E-E30C-30D6-39E9E16E78E9}"/>
              </a:ext>
            </a:extLst>
          </p:cNvPr>
          <p:cNvSpPr txBox="1">
            <a:spLocks/>
          </p:cNvSpPr>
          <p:nvPr/>
        </p:nvSpPr>
        <p:spPr>
          <a:xfrm>
            <a:off x="1035117" y="459638"/>
            <a:ext cx="10121766" cy="112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a:lstStyle>
          <a:p>
            <a:r>
              <a:rPr lang="en-US" sz="3600" dirty="0"/>
              <a:t>Performance in Global Average conditions</a:t>
            </a:r>
            <a:endParaRPr lang="en-FI" sz="3600" dirty="0"/>
          </a:p>
        </p:txBody>
      </p:sp>
      <p:graphicFrame>
        <p:nvGraphicFramePr>
          <p:cNvPr id="5" name="Table 3">
            <a:extLst>
              <a:ext uri="{FF2B5EF4-FFF2-40B4-BE49-F238E27FC236}">
                <a16:creationId xmlns:a16="http://schemas.microsoft.com/office/drawing/2014/main" id="{F2DC0A2F-B2B8-F0AF-BA53-47E96A301522}"/>
              </a:ext>
            </a:extLst>
          </p:cNvPr>
          <p:cNvGraphicFramePr>
            <a:graphicFrameLocks noGrp="1"/>
          </p:cNvGraphicFramePr>
          <p:nvPr>
            <p:extLst>
              <p:ext uri="{D42A27DB-BD31-4B8C-83A1-F6EECF244321}">
                <p14:modId xmlns:p14="http://schemas.microsoft.com/office/powerpoint/2010/main" val="2781125519"/>
              </p:ext>
            </p:extLst>
          </p:nvPr>
        </p:nvGraphicFramePr>
        <p:xfrm>
          <a:off x="1035117" y="1612317"/>
          <a:ext cx="4699686" cy="7284720"/>
        </p:xfrm>
        <a:graphic>
          <a:graphicData uri="http://schemas.openxmlformats.org/drawingml/2006/table">
            <a:tbl>
              <a:tblPr firstRow="1" bandRow="1">
                <a:tableStyleId>{2D5ABB26-0587-4C30-8999-92F81FD0307C}</a:tableStyleId>
              </a:tblPr>
              <a:tblGrid>
                <a:gridCol w="3439297">
                  <a:extLst>
                    <a:ext uri="{9D8B030D-6E8A-4147-A177-3AD203B41FA5}">
                      <a16:colId xmlns:a16="http://schemas.microsoft.com/office/drawing/2014/main" val="20000"/>
                    </a:ext>
                  </a:extLst>
                </a:gridCol>
                <a:gridCol w="1260389">
                  <a:extLst>
                    <a:ext uri="{9D8B030D-6E8A-4147-A177-3AD203B41FA5}">
                      <a16:colId xmlns:a16="http://schemas.microsoft.com/office/drawing/2014/main" val="20001"/>
                    </a:ext>
                  </a:extLst>
                </a:gridCol>
              </a:tblGrid>
              <a:tr h="261257">
                <a:tc>
                  <a:txBody>
                    <a:bodyPr/>
                    <a:lstStyle/>
                    <a:p>
                      <a:pPr>
                        <a:defRPr sz="1600" b="1"/>
                      </a:pPr>
                      <a:r>
                        <a:rPr lang="en-US" sz="1400" b="0" noProof="0" dirty="0">
                          <a:latin typeface="Kobenhavn Sans Black" pitchFamily="50" charset="0"/>
                          <a:ea typeface="DIN 2014" panose="020B0504020202020204" pitchFamily="34" charset="0"/>
                        </a:rPr>
                        <a:t>Global average</a:t>
                      </a:r>
                    </a:p>
                  </a:txBody>
                  <a:tcPr/>
                </a:tc>
                <a:tc>
                  <a:txBody>
                    <a:bodyPr/>
                    <a:lstStyle/>
                    <a:p>
                      <a:pPr algn="r">
                        <a:tabLst>
                          <a:tab pos="625475" algn="l"/>
                        </a:tabLst>
                      </a:pPr>
                      <a:r>
                        <a:rPr lang="en-US" sz="1300" b="0" noProof="0" dirty="0">
                          <a:latin typeface="DIN 2014" panose="020B0504020202020204" pitchFamily="34" charset="0"/>
                          <a:ea typeface="DIN 2014" panose="020B0504020202020204" pitchFamily="34" charset="0"/>
                        </a:rPr>
                        <a:t>{</a:t>
                      </a:r>
                      <a:r>
                        <a:rPr lang="en-US" sz="1300" b="0" noProof="0" dirty="0" err="1">
                          <a:latin typeface="DIN 2014" panose="020B0504020202020204" pitchFamily="34" charset="0"/>
                          <a:ea typeface="DIN 2014" panose="020B0504020202020204" pitchFamily="34" charset="0"/>
                        </a:rPr>
                        <a:t>simulationInput.</a:t>
                      </a:r>
                      <a:r>
                        <a:rPr lang="en-US" sz="1300" b="0" noProof="0" err="1">
                          <a:latin typeface="DIN 2014" panose="020B0504020202020204" pitchFamily="34" charset="0"/>
                          <a:ea typeface="DIN 2014" panose="020B0504020202020204" pitchFamily="34" charset="0"/>
                        </a:rPr>
                        <a:t>ship</a:t>
                      </a:r>
                      <a:r>
                        <a:rPr lang="en-US" sz="1300" b="0" noProof="0">
                          <a:latin typeface="DIN 2014" panose="020B0504020202020204" pitchFamily="34" charset="0"/>
                          <a:ea typeface="DIN 2014" panose="020B0504020202020204" pitchFamily="34" charset="0"/>
                        </a:rPr>
                        <a:t>.eediServiceSpeed</a:t>
                      </a:r>
                      <a:r>
                        <a:rPr lang="en-US" sz="1300" b="0" noProof="0" dirty="0">
                          <a:latin typeface="DIN 2014" panose="020B0504020202020204" pitchFamily="34" charset="0"/>
                          <a:ea typeface="DIN 2014" panose="020B0504020202020204" pitchFamily="34" charset="0"/>
                        </a:rPr>
                        <a:t> | toFixed:1} </a:t>
                      </a:r>
                      <a:r>
                        <a:rPr lang="en-US" sz="1300" b="0" noProof="0" dirty="0" err="1">
                          <a:latin typeface="DIN 2014" panose="020B0504020202020204" pitchFamily="34" charset="0"/>
                          <a:ea typeface="DIN 2014" panose="020B0504020202020204" pitchFamily="34" charset="0"/>
                        </a:rPr>
                        <a:t>kn</a:t>
                      </a:r>
                      <a:endParaRPr lang="en-US" sz="1300" b="0" noProof="0" dirty="0">
                        <a:latin typeface="DIN 2014" panose="020B0504020202020204" pitchFamily="34" charset="0"/>
                        <a:ea typeface="DIN 2014" panose="020B0504020202020204" pitchFamily="34" charset="0"/>
                      </a:endParaRPr>
                    </a:p>
                  </a:txBody>
                  <a:tcPr/>
                </a:tc>
                <a:extLst>
                  <a:ext uri="{0D108BD9-81ED-4DB2-BD59-A6C34878D82A}">
                    <a16:rowId xmlns:a16="http://schemas.microsoft.com/office/drawing/2014/main" val="10000"/>
                  </a:ext>
                </a:extLst>
              </a:tr>
              <a:tr h="261257">
                <a:tc>
                  <a:txBody>
                    <a:bodyPr/>
                    <a:lstStyle/>
                    <a:p>
                      <a:pPr>
                        <a:defRPr sz="1300"/>
                      </a:pPr>
                      <a:r>
                        <a:rPr b="0" dirty="0">
                          <a:latin typeface="DIN 2014" panose="020B0504020202020204" pitchFamily="34" charset="0"/>
                          <a:ea typeface="DIN 2014" panose="020B0504020202020204" pitchFamily="34" charset="0"/>
                        </a:rPr>
                        <a:t>Average net savings, kW</a:t>
                      </a:r>
                    </a:p>
                  </a:txBody>
                  <a:tcPr>
                    <a:solidFill>
                      <a:srgbClr val="B8EEF2"/>
                    </a:solidFill>
                  </a:tcPr>
                </a:tc>
                <a:tc>
                  <a:txBody>
                    <a:bodyPr/>
                    <a:lstStyle/>
                    <a:p>
                      <a:pPr algn="r">
                        <a:defRPr sz="1300"/>
                      </a:pPr>
                      <a:r>
                        <a:rPr lang="en-US" b="0" noProof="0" dirty="0">
                          <a:latin typeface="DIN 2014" panose="020B0504020202020204" pitchFamily="34" charset="0"/>
                          <a:ea typeface="DIN 2014" panose="020B0504020202020204" pitchFamily="34" charset="0"/>
                        </a:rPr>
                        <a:t>{</a:t>
                      </a:r>
                      <a:r>
                        <a:rPr lang="en-US" b="0" noProof="0" dirty="0" err="1">
                          <a:latin typeface="DIN 2014" panose="020B0504020202020204" pitchFamily="34" charset="0"/>
                          <a:ea typeface="DIN 2014" panose="020B0504020202020204" pitchFamily="34" charset="0"/>
                        </a:rPr>
                        <a:t>simulationResults.globalAverageRouteSavings.averageNetSavings</a:t>
                      </a:r>
                      <a:r>
                        <a:rPr lang="en-US" b="0" noProof="0" dirty="0">
                          <a:latin typeface="DIN 2014" panose="020B0504020202020204" pitchFamily="34" charset="0"/>
                          <a:ea typeface="DIN 2014" panose="020B0504020202020204" pitchFamily="34" charset="0"/>
                        </a:rPr>
                        <a:t> | toFixed:0 }</a:t>
                      </a:r>
                    </a:p>
                  </a:txBody>
                  <a:tcPr>
                    <a:solidFill>
                      <a:srgbClr val="B8EEF2"/>
                    </a:solidFill>
                  </a:tcPr>
                </a:tc>
                <a:extLst>
                  <a:ext uri="{0D108BD9-81ED-4DB2-BD59-A6C34878D82A}">
                    <a16:rowId xmlns:a16="http://schemas.microsoft.com/office/drawing/2014/main" val="10003"/>
                  </a:ext>
                </a:extLst>
              </a:tr>
              <a:tr h="261257">
                <a:tc>
                  <a:txBody>
                    <a:bodyPr/>
                    <a:lstStyle/>
                    <a:p>
                      <a:pPr>
                        <a:defRPr sz="1300"/>
                      </a:pPr>
                      <a:r>
                        <a:rPr b="0" dirty="0">
                          <a:latin typeface="DIN 2014" panose="020B0504020202020204" pitchFamily="34" charset="0"/>
                          <a:ea typeface="DIN 2014" panose="020B0504020202020204" pitchFamily="34" charset="0"/>
                        </a:rPr>
                        <a:t>Average net savings, %</a:t>
                      </a:r>
                    </a:p>
                  </a:txBody>
                  <a:tcPr/>
                </a:tc>
                <a:tc>
                  <a:txBody>
                    <a:bodyPr/>
                    <a:lstStyle/>
                    <a:p>
                      <a:pPr algn="r">
                        <a:defRPr sz="1300"/>
                      </a:pPr>
                      <a:r>
                        <a:rPr lang="en-US" b="0" noProof="0" dirty="0">
                          <a:latin typeface="DIN 2014" panose="020B0504020202020204" pitchFamily="34" charset="0"/>
                          <a:ea typeface="DIN 2014" panose="020B0504020202020204" pitchFamily="34" charset="0"/>
                        </a:rPr>
                        <a:t>{simulationResults.globalAverageRouteSavings.averageNetSavingsPercentage|toFixed:1}</a:t>
                      </a:r>
                    </a:p>
                  </a:txBody>
                  <a:tcPr/>
                </a:tc>
                <a:extLst>
                  <a:ext uri="{0D108BD9-81ED-4DB2-BD59-A6C34878D82A}">
                    <a16:rowId xmlns:a16="http://schemas.microsoft.com/office/drawing/2014/main" val="10004"/>
                  </a:ext>
                </a:extLst>
              </a:tr>
              <a:tr h="261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300"/>
                      </a:pPr>
                      <a:r>
                        <a:rPr lang="en-US" b="0" noProof="0" dirty="0">
                          <a:latin typeface="DIN 2014" panose="020B0504020202020204" pitchFamily="34" charset="0"/>
                          <a:ea typeface="DIN 2014" panose="020B0504020202020204" pitchFamily="34" charset="0"/>
                        </a:rPr>
                        <a:t>Average power consumption, kW</a:t>
                      </a:r>
                    </a:p>
                  </a:txBody>
                  <a:tcPr>
                    <a:solidFill>
                      <a:srgbClr val="B8EEF2"/>
                    </a:solidFill>
                  </a:tcPr>
                </a:tc>
                <a:tc>
                  <a:txBody>
                    <a:bodyPr/>
                    <a:lstStyle/>
                    <a:p>
                      <a:pPr algn="r">
                        <a:defRPr sz="1300"/>
                      </a:pPr>
                      <a:r>
                        <a:rPr lang="en-US" b="0" noProof="0" dirty="0">
                          <a:latin typeface="DIN 2014" panose="020B0504020202020204" pitchFamily="34" charset="0"/>
                          <a:ea typeface="DIN 2014" panose="020B0504020202020204" pitchFamily="34" charset="0"/>
                        </a:rPr>
                        <a:t>{simulationResults.globalAverageRouteSavings.averagePowerConsumption|toFixed:0}</a:t>
                      </a:r>
                    </a:p>
                  </a:txBody>
                  <a:tcPr>
                    <a:solidFill>
                      <a:srgbClr val="B8EEF2"/>
                    </a:solidFill>
                  </a:tcPr>
                </a:tc>
                <a:extLst>
                  <a:ext uri="{0D108BD9-81ED-4DB2-BD59-A6C34878D82A}">
                    <a16:rowId xmlns:a16="http://schemas.microsoft.com/office/drawing/2014/main" val="28614260"/>
                  </a:ext>
                </a:extLst>
              </a:tr>
              <a:tr h="261257">
                <a:tc>
                  <a:txBody>
                    <a:bodyPr/>
                    <a:lstStyle/>
                    <a:p>
                      <a:pPr>
                        <a:defRPr sz="1300"/>
                      </a:pPr>
                      <a:r>
                        <a:rPr b="0" dirty="0">
                          <a:latin typeface="DIN 2014" panose="020B0504020202020204" pitchFamily="34" charset="0"/>
                          <a:ea typeface="DIN 2014" panose="020B0504020202020204" pitchFamily="34" charset="0"/>
                        </a:rPr>
                        <a:t>Annual fuel savings on specific route, Tons</a:t>
                      </a:r>
                    </a:p>
                  </a:txBody>
                  <a:tcPr>
                    <a:noFill/>
                  </a:tcPr>
                </a:tc>
                <a:tc>
                  <a:txBody>
                    <a:bodyPr/>
                    <a:lstStyle/>
                    <a:p>
                      <a:pPr algn="r">
                        <a:defRPr sz="1300"/>
                      </a:pPr>
                      <a:r>
                        <a:rPr lang="en-US" b="0" noProof="0" dirty="0">
                          <a:latin typeface="DIN 2014" panose="020B0504020202020204" pitchFamily="34" charset="0"/>
                          <a:ea typeface="DIN 2014" panose="020B0504020202020204" pitchFamily="34" charset="0"/>
                        </a:rPr>
                        <a:t>{simulationResults.globalAverageRouteSavings.annualFuelSavingsInTons|toFixed:0}</a:t>
                      </a:r>
                    </a:p>
                  </a:txBody>
                  <a:tcPr>
                    <a:noFill/>
                  </a:tcPr>
                </a:tc>
                <a:extLst>
                  <a:ext uri="{0D108BD9-81ED-4DB2-BD59-A6C34878D82A}">
                    <a16:rowId xmlns:a16="http://schemas.microsoft.com/office/drawing/2014/main" val="10005"/>
                  </a:ext>
                </a:extLst>
              </a:tr>
              <a:tr h="200266">
                <a:tc>
                  <a:txBody>
                    <a:bodyPr/>
                    <a:lstStyle/>
                    <a:p>
                      <a:pPr>
                        <a:defRPr sz="1300"/>
                      </a:pPr>
                      <a:r>
                        <a:rPr b="0" dirty="0">
                          <a:latin typeface="DIN 2014" panose="020B0504020202020204" pitchFamily="34" charset="0"/>
                          <a:ea typeface="DIN 2014" panose="020B0504020202020204" pitchFamily="34" charset="0"/>
                        </a:rPr>
                        <a:t>Annual CO2 reduction on specific route, Tons</a:t>
                      </a:r>
                    </a:p>
                  </a:txBody>
                  <a:tcPr>
                    <a:solidFill>
                      <a:srgbClr val="B8EEF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300"/>
                      </a:pPr>
                      <a:r>
                        <a:rPr lang="en-US" b="0" noProof="0" dirty="0">
                          <a:latin typeface="DIN 2014" panose="020B0504020202020204" pitchFamily="34" charset="0"/>
                          <a:ea typeface="DIN 2014" panose="020B0504020202020204" pitchFamily="34" charset="0"/>
                        </a:rPr>
                        <a:t>{</a:t>
                      </a:r>
                      <a:r>
                        <a:rPr lang="en-US" sz="1300" b="0" kern="1200" noProof="0" dirty="0">
                          <a:solidFill>
                            <a:schemeClr val="tx1"/>
                          </a:solidFill>
                          <a:effectLst/>
                          <a:latin typeface="+mn-lt"/>
                          <a:ea typeface="+mn-ea"/>
                          <a:cs typeface="+mn-cs"/>
                        </a:rPr>
                        <a:t>simulationResults.globalAverageRouteSavings.annualCO2SavingsInTons|toFixed:0</a:t>
                      </a:r>
                      <a:r>
                        <a:rPr lang="en-US" b="0" noProof="0" dirty="0">
                          <a:latin typeface="DIN 2014" panose="020B0504020202020204" pitchFamily="34" charset="0"/>
                          <a:ea typeface="DIN 2014" panose="020B0504020202020204" pitchFamily="34" charset="0"/>
                        </a:rPr>
                        <a:t>}</a:t>
                      </a:r>
                    </a:p>
                  </a:txBody>
                  <a:tcPr>
                    <a:solidFill>
                      <a:srgbClr val="B8EEF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04907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_field">
            <a:extLst>
              <a:ext uri="{FF2B5EF4-FFF2-40B4-BE49-F238E27FC236}">
                <a16:creationId xmlns:a16="http://schemas.microsoft.com/office/drawing/2014/main" id="{CB931F41-1071-720F-3A1B-ABB22D759AA4}"/>
              </a:ext>
            </a:extLst>
          </p:cNvPr>
          <p:cNvSpPr txBox="1">
            <a:spLocks/>
          </p:cNvSpPr>
          <p:nvPr/>
        </p:nvSpPr>
        <p:spPr>
          <a:xfrm>
            <a:off x="6856346" y="4177766"/>
            <a:ext cx="1537950" cy="653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N 2014" panose="020B0504020202020204" pitchFamily="34" charset="0"/>
                <a:ea typeface="DIN 2014" panose="020B05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2014" panose="020B0504020202020204" pitchFamily="34" charset="0"/>
                <a:ea typeface="DIN 2014" panose="020B05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2014" panose="020B0504020202020204" pitchFamily="34" charset="0"/>
                <a:ea typeface="DIN 2014" panose="020B05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1860 tons/year</a:t>
            </a:r>
          </a:p>
        </p:txBody>
      </p:sp>
      <p:sp>
        <p:nvSpPr>
          <p:cNvPr id="45" name="text_field">
            <a:extLst>
              <a:ext uri="{FF2B5EF4-FFF2-40B4-BE49-F238E27FC236}">
                <a16:creationId xmlns:a16="http://schemas.microsoft.com/office/drawing/2014/main" id="{94FCBD5A-EBFB-2649-BE27-ED1F73CE777D}"/>
              </a:ext>
            </a:extLst>
          </p:cNvPr>
          <p:cNvSpPr txBox="1">
            <a:spLocks/>
          </p:cNvSpPr>
          <p:nvPr/>
        </p:nvSpPr>
        <p:spPr>
          <a:xfrm>
            <a:off x="8021715" y="4742109"/>
            <a:ext cx="1537950" cy="653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N 2014" panose="020B0504020202020204" pitchFamily="34" charset="0"/>
                <a:ea typeface="DIN 2014" panose="020B05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N 2014" panose="020B0504020202020204" pitchFamily="34" charset="0"/>
                <a:ea typeface="DIN 2014" panose="020B05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N 2014" panose="020B0504020202020204" pitchFamily="34" charset="0"/>
                <a:ea typeface="DIN 2014" panose="020B05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N 2014" panose="020B0504020202020204" pitchFamily="34" charset="0"/>
                <a:ea typeface="DIN 2014" panose="020B05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2065 tons/year</a:t>
            </a:r>
          </a:p>
        </p:txBody>
      </p:sp>
      <p:pic>
        <p:nvPicPr>
          <p:cNvPr id="3" name="Afbeelding 2" descr="{%simulationResults.chart_fuelBar}">
            <a:extLst>
              <a:ext uri="{FF2B5EF4-FFF2-40B4-BE49-F238E27FC236}">
                <a16:creationId xmlns:a16="http://schemas.microsoft.com/office/drawing/2014/main" id="{32920562-8DD2-5963-9DB0-FCAEA582AD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5114" y="3687598"/>
            <a:ext cx="9424978" cy="3001008"/>
          </a:xfrm>
          <a:prstGeom prst="rect">
            <a:avLst/>
          </a:prstGeom>
        </p:spPr>
      </p:pic>
      <p:graphicFrame>
        <p:nvGraphicFramePr>
          <p:cNvPr id="10" name="Table 3">
            <a:extLst>
              <a:ext uri="{FF2B5EF4-FFF2-40B4-BE49-F238E27FC236}">
                <a16:creationId xmlns:a16="http://schemas.microsoft.com/office/drawing/2014/main" id="{7EDF9C95-AC05-BCDB-454B-2C21FBCB2056}"/>
              </a:ext>
            </a:extLst>
          </p:cNvPr>
          <p:cNvGraphicFramePr>
            <a:graphicFrameLocks noGrp="1"/>
          </p:cNvGraphicFramePr>
          <p:nvPr>
            <p:extLst>
              <p:ext uri="{D42A27DB-BD31-4B8C-83A1-F6EECF244321}">
                <p14:modId xmlns:p14="http://schemas.microsoft.com/office/powerpoint/2010/main" val="2097299821"/>
              </p:ext>
            </p:extLst>
          </p:nvPr>
        </p:nvGraphicFramePr>
        <p:xfrm>
          <a:off x="1085113" y="1462239"/>
          <a:ext cx="9424978" cy="3733800"/>
        </p:xfrm>
        <a:graphic>
          <a:graphicData uri="http://schemas.openxmlformats.org/drawingml/2006/table">
            <a:tbl>
              <a:tblPr firstRow="1" bandRow="1">
                <a:tableStyleId>{2D5ABB26-0587-4C30-8999-92F81FD0307C}</a:tableStyleId>
              </a:tblPr>
              <a:tblGrid>
                <a:gridCol w="6897333">
                  <a:extLst>
                    <a:ext uri="{9D8B030D-6E8A-4147-A177-3AD203B41FA5}">
                      <a16:colId xmlns:a16="http://schemas.microsoft.com/office/drawing/2014/main" val="20000"/>
                    </a:ext>
                  </a:extLst>
                </a:gridCol>
                <a:gridCol w="2527645">
                  <a:extLst>
                    <a:ext uri="{9D8B030D-6E8A-4147-A177-3AD203B41FA5}">
                      <a16:colId xmlns:a16="http://schemas.microsoft.com/office/drawing/2014/main" val="20001"/>
                    </a:ext>
                  </a:extLst>
                </a:gridCol>
              </a:tblGrid>
              <a:tr h="261257">
                <a:tc>
                  <a:txBody>
                    <a:bodyPr/>
                    <a:lstStyle/>
                    <a:p>
                      <a:pPr>
                        <a:defRPr sz="1600" b="1"/>
                      </a:pPr>
                      <a:r>
                        <a:rPr lang="en-US" sz="1400" b="0" noProof="0" dirty="0">
                          <a:latin typeface="Kobenhavn Sans Black" pitchFamily="50" charset="0"/>
                          <a:ea typeface="DIN 2014" panose="020B0504020202020204" pitchFamily="34" charset="0"/>
                        </a:rPr>
                        <a:t>Weighted average of the simulated routes</a:t>
                      </a:r>
                    </a:p>
                  </a:txBody>
                  <a:tcPr/>
                </a:tc>
                <a:tc>
                  <a:txBody>
                    <a:bodyPr/>
                    <a:lstStyle/>
                    <a:p>
                      <a:pPr algn="r">
                        <a:tabLst>
                          <a:tab pos="625475" algn="l"/>
                        </a:tabLst>
                      </a:pPr>
                      <a:endParaRPr lang="en-US" sz="1300" b="0" noProof="0" dirty="0">
                        <a:latin typeface="DIN 2014" panose="020B0504020202020204" pitchFamily="34" charset="0"/>
                        <a:ea typeface="DIN 2014" panose="020B0504020202020204" pitchFamily="34" charset="0"/>
                      </a:endParaRPr>
                    </a:p>
                  </a:txBody>
                  <a:tcPr/>
                </a:tc>
                <a:extLst>
                  <a:ext uri="{0D108BD9-81ED-4DB2-BD59-A6C34878D82A}">
                    <a16:rowId xmlns:a16="http://schemas.microsoft.com/office/drawing/2014/main" val="10000"/>
                  </a:ext>
                </a:extLst>
              </a:tr>
              <a:tr h="261257">
                <a:tc>
                  <a:txBody>
                    <a:bodyPr/>
                    <a:lstStyle/>
                    <a:p>
                      <a:pPr>
                        <a:defRPr sz="1300"/>
                      </a:pPr>
                      <a:r>
                        <a:rPr lang="en-US" b="0" noProof="0" dirty="0">
                          <a:latin typeface="DIN 2014" panose="020B0504020202020204" pitchFamily="34" charset="0"/>
                          <a:ea typeface="DIN 2014" panose="020B0504020202020204" pitchFamily="34" charset="0"/>
                        </a:rPr>
                        <a:t>Average net savings for multiple routes, kW</a:t>
                      </a:r>
                    </a:p>
                  </a:txBody>
                  <a:tcPr>
                    <a:solidFill>
                      <a:srgbClr val="B8EEF2"/>
                    </a:solidFill>
                  </a:tcPr>
                </a:tc>
                <a:tc>
                  <a:txBody>
                    <a:bodyPr/>
                    <a:lstStyle/>
                    <a:p>
                      <a:pPr algn="r">
                        <a:defRPr sz="1300"/>
                      </a:pPr>
                      <a:r>
                        <a:rPr lang="en-US" b="0" noProof="0" dirty="0">
                          <a:latin typeface="DIN 2014" panose="020B0504020202020204" pitchFamily="34" charset="0"/>
                          <a:ea typeface="DIN 2014" panose="020B0504020202020204" pitchFamily="34" charset="0"/>
                        </a:rPr>
                        <a:t>{</a:t>
                      </a:r>
                      <a:r>
                        <a:rPr lang="en-US" b="0" noProof="0" dirty="0" err="1">
                          <a:latin typeface="DIN 2014" panose="020B0504020202020204" pitchFamily="34" charset="0"/>
                          <a:ea typeface="DIN 2014" panose="020B0504020202020204" pitchFamily="34" charset="0"/>
                        </a:rPr>
                        <a:t>simulationResults.combinedSavings.averageRouteNetSavings</a:t>
                      </a:r>
                      <a:r>
                        <a:rPr lang="en-US" b="0" noProof="0" dirty="0">
                          <a:latin typeface="DIN 2014" panose="020B0504020202020204" pitchFamily="34" charset="0"/>
                          <a:ea typeface="DIN 2014" panose="020B0504020202020204" pitchFamily="34" charset="0"/>
                        </a:rPr>
                        <a:t> | toFixed:0 }</a:t>
                      </a:r>
                    </a:p>
                  </a:txBody>
                  <a:tcPr>
                    <a:solidFill>
                      <a:srgbClr val="B8EEF2"/>
                    </a:solidFill>
                  </a:tcPr>
                </a:tc>
                <a:extLst>
                  <a:ext uri="{0D108BD9-81ED-4DB2-BD59-A6C34878D82A}">
                    <a16:rowId xmlns:a16="http://schemas.microsoft.com/office/drawing/2014/main" val="10003"/>
                  </a:ext>
                </a:extLst>
              </a:tr>
              <a:tr h="261257">
                <a:tc>
                  <a:txBody>
                    <a:bodyPr/>
                    <a:lstStyle/>
                    <a:p>
                      <a:pPr>
                        <a:defRPr sz="1300"/>
                      </a:pPr>
                      <a:r>
                        <a:rPr lang="en-US" b="0" noProof="0" dirty="0">
                          <a:latin typeface="DIN 2014" panose="020B0504020202020204" pitchFamily="34" charset="0"/>
                          <a:ea typeface="DIN 2014" panose="020B0504020202020204" pitchFamily="34" charset="0"/>
                        </a:rPr>
                        <a:t>Average fuel savings for multiple routes, Tons</a:t>
                      </a:r>
                    </a:p>
                  </a:txBody>
                  <a:tcPr/>
                </a:tc>
                <a:tc>
                  <a:txBody>
                    <a:bodyPr/>
                    <a:lstStyle/>
                    <a:p>
                      <a:pPr algn="r">
                        <a:defRPr sz="1300"/>
                      </a:pPr>
                      <a:r>
                        <a:rPr lang="en-US" b="0" noProof="0" dirty="0">
                          <a:latin typeface="DIN 2014" panose="020B0504020202020204" pitchFamily="34" charset="0"/>
                          <a:ea typeface="DIN 2014" panose="020B0504020202020204" pitchFamily="34" charset="0"/>
                        </a:rPr>
                        <a:t>{simulationResults.combinedSavings.averageRouteFuelSavings|toFixed:1}</a:t>
                      </a:r>
                    </a:p>
                  </a:txBody>
                  <a:tcPr/>
                </a:tc>
                <a:extLst>
                  <a:ext uri="{0D108BD9-81ED-4DB2-BD59-A6C34878D82A}">
                    <a16:rowId xmlns:a16="http://schemas.microsoft.com/office/drawing/2014/main" val="10004"/>
                  </a:ext>
                </a:extLst>
              </a:tr>
              <a:tr h="261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300"/>
                      </a:pPr>
                      <a:r>
                        <a:rPr lang="en-US" sz="1300" b="0" i="0" kern="1200" noProof="0" dirty="0">
                          <a:solidFill>
                            <a:schemeClr val="tx1"/>
                          </a:solidFill>
                          <a:latin typeface="DIN 2014" panose="020B0504020202020204" pitchFamily="34" charset="0"/>
                          <a:ea typeface="DIN 2014" panose="020B0504020202020204" pitchFamily="34" charset="0"/>
                          <a:cs typeface="+mn-cs"/>
                        </a:rPr>
                        <a:t>Average Main engine power for multiple routes, kW</a:t>
                      </a:r>
                    </a:p>
                  </a:txBody>
                  <a:tcPr>
                    <a:solidFill>
                      <a:srgbClr val="B8EEF2"/>
                    </a:solidFill>
                  </a:tcPr>
                </a:tc>
                <a:tc>
                  <a:txBody>
                    <a:bodyPr/>
                    <a:lstStyle/>
                    <a:p>
                      <a:pPr algn="r">
                        <a:defRPr sz="1300"/>
                      </a:pPr>
                      <a:r>
                        <a:rPr lang="en-US" b="0" noProof="0" dirty="0">
                          <a:latin typeface="DIN 2014" panose="020B0504020202020204" pitchFamily="34" charset="0"/>
                          <a:ea typeface="DIN 2014" panose="020B0504020202020204" pitchFamily="34" charset="0"/>
                        </a:rPr>
                        <a:t>{simulationResults.combinedSavings.averageRouteMainEnginePower|toFixed:0}</a:t>
                      </a:r>
                    </a:p>
                  </a:txBody>
                  <a:tcPr>
                    <a:solidFill>
                      <a:srgbClr val="B8EEF2"/>
                    </a:solidFill>
                  </a:tcPr>
                </a:tc>
                <a:extLst>
                  <a:ext uri="{0D108BD9-81ED-4DB2-BD59-A6C34878D82A}">
                    <a16:rowId xmlns:a16="http://schemas.microsoft.com/office/drawing/2014/main" val="28614260"/>
                  </a:ext>
                </a:extLst>
              </a:tr>
              <a:tr h="261257">
                <a:tc>
                  <a:txBody>
                    <a:bodyPr/>
                    <a:lstStyle/>
                    <a:p>
                      <a:pPr>
                        <a:defRPr sz="1300"/>
                      </a:pPr>
                      <a:r>
                        <a:rPr lang="en-US" b="0" noProof="0" dirty="0">
                          <a:latin typeface="DIN 2014" panose="020B0504020202020204" pitchFamily="34" charset="0"/>
                          <a:ea typeface="DIN 2014" panose="020B0504020202020204" pitchFamily="34" charset="0"/>
                        </a:rPr>
                        <a:t>Average Main Engine fuel consumption for multiple routes, Tons</a:t>
                      </a:r>
                    </a:p>
                  </a:txBody>
                  <a:tcP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300"/>
                      </a:pPr>
                      <a:r>
                        <a:rPr lang="en-US" b="0" noProof="0" dirty="0">
                          <a:latin typeface="DIN 2014" panose="020B0504020202020204" pitchFamily="34" charset="0"/>
                          <a:ea typeface="DIN 2014" panose="020B0504020202020204" pitchFamily="34" charset="0"/>
                        </a:rPr>
                        <a:t>{simulationResults.combinedSavings.averageRouteMainEngineFuelConsumption|toFixed:0}</a:t>
                      </a:r>
                    </a:p>
                  </a:txBody>
                  <a:tcPr>
                    <a:noFill/>
                  </a:tcPr>
                </a:tc>
                <a:extLst>
                  <a:ext uri="{0D108BD9-81ED-4DB2-BD59-A6C34878D82A}">
                    <a16:rowId xmlns:a16="http://schemas.microsoft.com/office/drawing/2014/main" val="10005"/>
                  </a:ext>
                </a:extLst>
              </a:tr>
              <a:tr h="200266">
                <a:tc>
                  <a:txBody>
                    <a:bodyPr/>
                    <a:lstStyle/>
                    <a:p>
                      <a:pPr>
                        <a:defRPr sz="1300"/>
                      </a:pPr>
                      <a:r>
                        <a:rPr lang="en-US" b="0" noProof="0" dirty="0">
                          <a:latin typeface="DIN 2014" panose="020B0504020202020204" pitchFamily="34" charset="0"/>
                          <a:ea typeface="DIN 2014" panose="020B0504020202020204" pitchFamily="34" charset="0"/>
                        </a:rPr>
                        <a:t>Average Savings percentage for multiple routes, %</a:t>
                      </a:r>
                    </a:p>
                  </a:txBody>
                  <a:tcPr>
                    <a:solidFill>
                      <a:srgbClr val="B8EEF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300"/>
                      </a:pPr>
                      <a:r>
                        <a:rPr lang="en-US" b="0" noProof="0" dirty="0">
                          <a:latin typeface="DIN 2014" panose="020B0504020202020204" pitchFamily="34" charset="0"/>
                          <a:ea typeface="DIN 2014" panose="020B0504020202020204" pitchFamily="34" charset="0"/>
                        </a:rPr>
                        <a:t>{</a:t>
                      </a:r>
                      <a:r>
                        <a:rPr lang="en-US" sz="1300" b="0" kern="1200" noProof="0" dirty="0">
                          <a:solidFill>
                            <a:schemeClr val="tx1"/>
                          </a:solidFill>
                          <a:effectLst/>
                          <a:latin typeface="+mn-lt"/>
                          <a:ea typeface="+mn-ea"/>
                          <a:cs typeface="+mn-cs"/>
                        </a:rPr>
                        <a:t>simulationResults.combinedSavings.averageRouteNetSavingsPercentage * 100 |toFixed:1</a:t>
                      </a:r>
                      <a:r>
                        <a:rPr lang="en-US" b="0" noProof="0" dirty="0">
                          <a:latin typeface="DIN 2014" panose="020B0504020202020204" pitchFamily="34" charset="0"/>
                          <a:ea typeface="DIN 2014" panose="020B0504020202020204" pitchFamily="34" charset="0"/>
                        </a:rPr>
                        <a:t>}</a:t>
                      </a:r>
                    </a:p>
                  </a:txBody>
                  <a:tcPr>
                    <a:solidFill>
                      <a:srgbClr val="B8EEF2"/>
                    </a:solidFill>
                  </a:tcPr>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792B3327-0517-F143-1FA8-84AE303E9BCD}"/>
              </a:ext>
            </a:extLst>
          </p:cNvPr>
          <p:cNvSpPr txBox="1"/>
          <p:nvPr/>
        </p:nvSpPr>
        <p:spPr>
          <a:xfrm>
            <a:off x="1085112" y="3349044"/>
            <a:ext cx="3070071" cy="338554"/>
          </a:xfrm>
          <a:prstGeom prst="rect">
            <a:avLst/>
          </a:prstGeom>
          <a:noFill/>
        </p:spPr>
        <p:txBody>
          <a:bodyPr wrap="none" rtlCol="0">
            <a:spAutoFit/>
          </a:bodyPr>
          <a:lstStyle/>
          <a:p>
            <a:r>
              <a:rPr lang="en-US" sz="1600" b="1" dirty="0">
                <a:latin typeface="DIN 2014" panose="020B0504020202020204" pitchFamily="34" charset="0"/>
                <a:ea typeface="DIN 2014" panose="020B0504020202020204" pitchFamily="34" charset="0"/>
              </a:rPr>
              <a:t>Annual fuel savings (tons/year)</a:t>
            </a:r>
            <a:endParaRPr lang="en-GB" sz="1600" b="1" dirty="0">
              <a:latin typeface="DIN 2014" panose="020B0504020202020204" pitchFamily="34" charset="0"/>
              <a:ea typeface="DIN 2014" panose="020B0504020202020204" pitchFamily="34" charset="0"/>
            </a:endParaRPr>
          </a:p>
        </p:txBody>
      </p:sp>
      <p:sp>
        <p:nvSpPr>
          <p:cNvPr id="12" name="Title 1">
            <a:extLst>
              <a:ext uri="{FF2B5EF4-FFF2-40B4-BE49-F238E27FC236}">
                <a16:creationId xmlns:a16="http://schemas.microsoft.com/office/drawing/2014/main" id="{9F900FCD-B4C7-A9A6-0091-B61012FF5E7E}"/>
              </a:ext>
            </a:extLst>
          </p:cNvPr>
          <p:cNvSpPr txBox="1">
            <a:spLocks/>
          </p:cNvSpPr>
          <p:nvPr/>
        </p:nvSpPr>
        <p:spPr>
          <a:xfrm>
            <a:off x="1035117" y="459638"/>
            <a:ext cx="10121766" cy="112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a:lstStyle>
          <a:p>
            <a:r>
              <a:rPr lang="en-US" sz="3600" dirty="0"/>
              <a:t>Comparison of savings per route</a:t>
            </a:r>
            <a:endParaRPr lang="en-FI" sz="3600" dirty="0"/>
          </a:p>
        </p:txBody>
      </p:sp>
    </p:spTree>
    <p:extLst>
      <p:ext uri="{BB962C8B-B14F-4D97-AF65-F5344CB8AC3E}">
        <p14:creationId xmlns:p14="http://schemas.microsoft.com/office/powerpoint/2010/main" val="30237755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BBAC7D-17EE-1F24-CA4B-75756E304BC8}"/>
              </a:ext>
            </a:extLst>
          </p:cNvPr>
          <p:cNvSpPr>
            <a:spLocks noGrp="1"/>
          </p:cNvSpPr>
          <p:nvPr>
            <p:ph type="title"/>
          </p:nvPr>
        </p:nvSpPr>
        <p:spPr/>
        <p:txBody>
          <a:bodyPr/>
          <a:lstStyle/>
          <a:p>
            <a:r>
              <a:rPr lang="en-US" dirty="0"/>
              <a:t>Energy efficiency regulation</a:t>
            </a:r>
            <a:endParaRPr lang="en-GB" dirty="0"/>
          </a:p>
        </p:txBody>
      </p:sp>
    </p:spTree>
    <p:extLst>
      <p:ext uri="{BB962C8B-B14F-4D97-AF65-F5344CB8AC3E}">
        <p14:creationId xmlns:p14="http://schemas.microsoft.com/office/powerpoint/2010/main" val="13163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B71F-B050-BB63-2F92-33D678928553}"/>
              </a:ext>
            </a:extLst>
          </p:cNvPr>
          <p:cNvSpPr>
            <a:spLocks noGrp="1"/>
          </p:cNvSpPr>
          <p:nvPr>
            <p:ph type="title"/>
          </p:nvPr>
        </p:nvSpPr>
        <p:spPr>
          <a:xfrm>
            <a:off x="1035117" y="117354"/>
            <a:ext cx="10121766" cy="759724"/>
          </a:xfrm>
        </p:spPr>
        <p:txBody>
          <a:bodyPr>
            <a:noAutofit/>
          </a:bodyPr>
          <a:lstStyle/>
          <a:p>
            <a:r>
              <a:rPr lang="en-US" sz="3600" dirty="0" err="1"/>
              <a:t>FuelEU</a:t>
            </a:r>
            <a:r>
              <a:rPr lang="en-US" sz="3600" dirty="0"/>
              <a:t> Maritime regulatory benefit (1/2)</a:t>
            </a:r>
            <a:endParaRPr lang="en-GB" sz="3600" dirty="0"/>
          </a:p>
        </p:txBody>
      </p:sp>
      <p:sp>
        <p:nvSpPr>
          <p:cNvPr id="3" name="Content Placeholder 2">
            <a:extLst>
              <a:ext uri="{FF2B5EF4-FFF2-40B4-BE49-F238E27FC236}">
                <a16:creationId xmlns:a16="http://schemas.microsoft.com/office/drawing/2014/main" id="{BB634040-10A8-8866-B9B9-029510F0AE53}"/>
              </a:ext>
            </a:extLst>
          </p:cNvPr>
          <p:cNvSpPr>
            <a:spLocks noGrp="1"/>
          </p:cNvSpPr>
          <p:nvPr>
            <p:ph idx="1"/>
          </p:nvPr>
        </p:nvSpPr>
        <p:spPr>
          <a:xfrm>
            <a:off x="1035117" y="961053"/>
            <a:ext cx="10121766" cy="5551714"/>
          </a:xfrm>
        </p:spPr>
        <p:txBody>
          <a:bodyPr>
            <a:normAutofit fontScale="92500" lnSpcReduction="20000"/>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fi-FI"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FuelEU</a:t>
            </a:r>
            <a:r>
              <a:rPr kumimoji="0" lang="fi-FI"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reward</a:t>
            </a:r>
            <a:r>
              <a:rPr kumimoji="0" lang="fi-FI"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factor</a:t>
            </a:r>
            <a:r>
              <a:rPr kumimoji="0" lang="fi-FI"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f</a:t>
            </a:r>
            <a:r>
              <a:rPr kumimoji="0" lang="en-GB" sz="180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Wind</a:t>
            </a:r>
            <a:r>
              <a:rPr kumimoji="0" lang="en-GB" sz="1800"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a:t>
            </a:r>
          </a:p>
          <a:p>
            <a:pPr marL="0" indent="0">
              <a:lnSpc>
                <a:spcPct val="120000"/>
              </a:lnSpc>
              <a:spcBef>
                <a:spcPts val="600"/>
              </a:spcBef>
              <a:buNone/>
              <a:defRPr/>
            </a:pP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EEDI/EEXI available effective power: </a:t>
            </a:r>
            <a:r>
              <a:rPr lang="en-GB" sz="1800" dirty="0">
                <a:solidFill>
                  <a:srgbClr val="0C2446"/>
                </a:solidFill>
              </a:rPr>
              <a:t>f</a:t>
            </a:r>
            <a:r>
              <a:rPr kumimoji="0" lang="en-GB" sz="1800"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eff</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P</a:t>
            </a:r>
            <a:r>
              <a:rPr kumimoji="0" lang="en-GB" sz="180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eff</a:t>
            </a:r>
            <a:r>
              <a:rPr lang="en-GB" sz="1800" dirty="0">
                <a:solidFill>
                  <a:srgbClr val="0C2446"/>
                </a:solidFill>
              </a:rPr>
              <a:t> = </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P</a:t>
            </a:r>
            <a:r>
              <a:rPr kumimoji="0" lang="en-GB" sz="180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wind</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simulationResults.EEDIReduction</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toFixed:0 }</a:t>
            </a:r>
            <a:r>
              <a:rPr kumimoji="0" lang="en-US"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kW.</a:t>
            </a:r>
            <a:endParaRPr kumimoji="0" lang="fi-FI"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endParaRPr>
          </a:p>
          <a:p>
            <a:pPr marL="0" indent="0">
              <a:lnSpc>
                <a:spcPct val="120000"/>
              </a:lnSpc>
              <a:spcBef>
                <a:spcPts val="600"/>
              </a:spcBef>
              <a:buNone/>
              <a:defRPr/>
            </a:pP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EEDI/EEXI Propulsion power of the vessel: P</a:t>
            </a:r>
            <a:r>
              <a:rPr kumimoji="0" lang="en-GB" sz="1800"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ME</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P</a:t>
            </a:r>
            <a:r>
              <a:rPr kumimoji="0" lang="en-GB" sz="180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Prop</a:t>
            </a:r>
            <a:r>
              <a:rPr kumimoji="0" lang="en-GB" sz="1800"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simulationInput.ship.pme</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toFixed:0 } kW.	</a:t>
            </a:r>
          </a:p>
          <a:p>
            <a:pPr marL="0" indent="0">
              <a:lnSpc>
                <a:spcPct val="120000"/>
              </a:lnSpc>
              <a:spcBef>
                <a:spcPts val="600"/>
              </a:spcBef>
              <a:buNone/>
              <a:defRPr/>
            </a:pPr>
            <a:r>
              <a:rPr kumimoji="0" lang="en-GB"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P</a:t>
            </a:r>
            <a:r>
              <a:rPr kumimoji="0" lang="en-GB" sz="1800" b="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wind</a:t>
            </a:r>
            <a:r>
              <a:rPr kumimoji="0" lang="en-GB"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a:t>
            </a:r>
            <a:r>
              <a:rPr kumimoji="0" lang="en-GB"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P</a:t>
            </a:r>
            <a:r>
              <a:rPr kumimoji="0" lang="en-GB" sz="1800" b="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prop</a:t>
            </a:r>
            <a:r>
              <a:rPr kumimoji="0" lang="en-GB"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a:t>
            </a:r>
            <a:r>
              <a:rPr kumimoji="0" lang="en-GB" sz="180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simulationResults.GHG.ratio</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toFixed:3 }</a:t>
            </a:r>
            <a:r>
              <a:rPr kumimoji="0" lang="en-US"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sym typeface="Symbol" panose="05050102010706020507" pitchFamily="18" charset="2"/>
              </a:rPr>
              <a:t></a:t>
            </a:r>
            <a:r>
              <a:rPr kumimoji="0" lang="en-GB"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reward factor </a:t>
            </a:r>
            <a:r>
              <a:rPr kumimoji="0" lang="en-GB" b="1"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f</a:t>
            </a:r>
            <a:r>
              <a:rPr kumimoji="0" lang="en-GB" b="1"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Wind</a:t>
            </a:r>
            <a:r>
              <a:rPr kumimoji="0" lang="en-GB" b="1"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b="1"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simulationResults.GHG.fwind</a:t>
            </a:r>
            <a:r>
              <a:rPr kumimoji="0" lang="en-GB"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US"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endParaRPr>
          </a:p>
          <a:p>
            <a:pPr marL="0" indent="0">
              <a:lnSpc>
                <a:spcPct val="120000"/>
              </a:lnSpc>
              <a:spcBef>
                <a:spcPts val="600"/>
              </a:spcBef>
              <a:buNone/>
              <a:defRPr/>
            </a:pP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GHG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Intensity</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without</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wind</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propulsion</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using</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simulationInput.ship.fuelType.abbreviation</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a:t>
            </a:r>
            <a:r>
              <a:rPr kumimoji="0" lang="fi-FI" sz="1800" b="1"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simulationInput.ship.fuelType.ghgIntensity</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gCO</a:t>
            </a:r>
            <a:r>
              <a:rPr kumimoji="0" lang="fi-FI" sz="1800" b="1"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2</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eq/MJ. </a:t>
            </a:r>
            <a:endParaRPr kumimoji="0" lang="en-US"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endParaRPr>
          </a:p>
          <a:p>
            <a:pPr marL="0" indent="0">
              <a:lnSpc>
                <a:spcPct val="120000"/>
              </a:lnSpc>
              <a:spcBef>
                <a:spcPts val="600"/>
              </a:spcBef>
              <a:buNone/>
              <a:defRPr/>
            </a:pP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GHG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Intensity</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with</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Norsepower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rotor</a:t>
            </a:r>
            <a:r>
              <a:rPr kumimoji="0" lang="fi-FI"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sails</a:t>
            </a:r>
            <a:r>
              <a:rPr lang="fi-FI" sz="1800" dirty="0">
                <a:solidFill>
                  <a:srgbClr val="0C2446"/>
                </a:solidFill>
              </a:rPr>
              <a:t> = </a:t>
            </a:r>
            <a:r>
              <a:rPr kumimoji="0" lang="en-GB"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GHG Intensity * </a:t>
            </a:r>
            <a:r>
              <a:rPr kumimoji="0" lang="en-GB" sz="1800" b="0"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f</a:t>
            </a:r>
            <a:r>
              <a:rPr kumimoji="0" lang="en-GB" sz="1800" b="0" i="0" u="none" strike="noStrike" kern="1200" cap="none" spc="0" normalizeH="0" baseline="-25000" noProof="0" dirty="0" err="1">
                <a:ln>
                  <a:noFill/>
                </a:ln>
                <a:solidFill>
                  <a:srgbClr val="0C2446"/>
                </a:solidFill>
                <a:effectLst/>
                <a:uLnTx/>
                <a:uFillTx/>
                <a:latin typeface="DIN 2014" panose="020B0504020202020204" pitchFamily="34" charset="0"/>
                <a:ea typeface="DIN 2014" panose="020B0504020202020204" pitchFamily="34" charset="0"/>
                <a:cs typeface="+mn-cs"/>
              </a:rPr>
              <a:t>Wind</a:t>
            </a:r>
            <a:r>
              <a:rPr kumimoji="0" lang="en-GB" sz="1800" b="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a:t>
            </a:r>
            <a:r>
              <a:rPr kumimoji="0" lang="fi-FI" sz="1800" b="1" i="0" u="none" strike="noStrike" kern="1200" cap="none" spc="0" normalizeH="0" baseline="0" noProof="0" dirty="0" err="1">
                <a:ln>
                  <a:noFill/>
                </a:ln>
                <a:solidFill>
                  <a:srgbClr val="0C2446"/>
                </a:solidFill>
                <a:effectLst/>
                <a:uLnTx/>
                <a:uFillTx/>
                <a:latin typeface="DIN 2014" panose="020B0504020202020204" pitchFamily="34" charset="0"/>
                <a:ea typeface="DIN 2014" panose="020B0504020202020204" pitchFamily="34" charset="0"/>
                <a:cs typeface="+mn-cs"/>
              </a:rPr>
              <a:t>simulationResults.GHG.intensityWithRotorSails</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 toFixed:2 }</a:t>
            </a:r>
            <a:r>
              <a:rPr kumimoji="0" lang="en-US"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CO</a:t>
            </a:r>
            <a:r>
              <a:rPr kumimoji="0" lang="en-GB" sz="1800" b="1"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2eq</a:t>
            </a:r>
            <a:r>
              <a:rPr kumimoji="0" lang="en-GB"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/MJ.</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kumimoji="0" lang="en-GB" sz="1800" b="1"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endParaRPr>
          </a:p>
          <a:p>
            <a:pPr marL="0" indent="0">
              <a:lnSpc>
                <a:spcPct val="120000"/>
              </a:lnSpc>
              <a:spcBef>
                <a:spcPts val="600"/>
              </a:spcBef>
              <a:buNone/>
              <a:defRPr/>
            </a:pPr>
            <a:r>
              <a:rPr lang="en-GB" sz="1800" noProof="0" dirty="0">
                <a:solidFill>
                  <a:srgbClr val="0C2446"/>
                </a:solidFill>
              </a:rPr>
              <a:t>GHG Intensity target for {</a:t>
            </a:r>
            <a:r>
              <a:rPr lang="en-GB" sz="1800" noProof="0" dirty="0" err="1">
                <a:solidFill>
                  <a:srgbClr val="0C2446"/>
                </a:solidFill>
              </a:rPr>
              <a:t>simulationResults.GHG.target.timespan</a:t>
            </a:r>
            <a:r>
              <a:rPr lang="en-GB" sz="1800" noProof="0" dirty="0">
                <a:solidFill>
                  <a:srgbClr val="0C2446"/>
                </a:solidFill>
              </a:rPr>
              <a:t>}: </a:t>
            </a:r>
            <a:r>
              <a:rPr lang="en-GB" sz="1800" b="1" dirty="0"/>
              <a:t>{</a:t>
            </a:r>
            <a:r>
              <a:rPr lang="en-GB" sz="1800" b="1" dirty="0" err="1">
                <a:solidFill>
                  <a:srgbClr val="0C2446"/>
                </a:solidFill>
              </a:rPr>
              <a:t>simulationResults</a:t>
            </a:r>
            <a:r>
              <a:rPr lang="en-GB" sz="1800" b="1" dirty="0" err="1"/>
              <a:t>.GHG.target.intensity</a:t>
            </a:r>
            <a:r>
              <a:rPr lang="en-GB" sz="1800" b="1" dirty="0"/>
              <a:t>}</a:t>
            </a:r>
            <a:r>
              <a:rPr lang="en-GB" sz="1800" noProof="0" dirty="0">
                <a:solidFill>
                  <a:srgbClr val="0C2446"/>
                </a:solidFill>
              </a:rPr>
              <a:t> </a:t>
            </a:r>
            <a:r>
              <a:rPr lang="en-GB" sz="1800" b="1" dirty="0"/>
              <a:t>gCO</a:t>
            </a:r>
            <a:r>
              <a:rPr lang="en-GB" sz="1800" b="1" baseline="-25000" dirty="0"/>
              <a:t>2eq</a:t>
            </a:r>
            <a:r>
              <a:rPr lang="en-GB" sz="1800" b="1" dirty="0"/>
              <a:t>/MJ.</a:t>
            </a:r>
          </a:p>
          <a:p>
            <a:pPr marL="0" indent="0">
              <a:lnSpc>
                <a:spcPct val="120000"/>
              </a:lnSpc>
              <a:spcBef>
                <a:spcPts val="600"/>
              </a:spcBef>
              <a:buNone/>
              <a:defRPr/>
            </a:pP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GHG Intensity balance without wind propulsion = Target – GHG intensity = </a:t>
            </a:r>
            <a:r>
              <a:rPr lang="en-GB" sz="1800" b="1" dirty="0">
                <a:solidFill>
                  <a:srgbClr val="0C2446"/>
                </a:solidFill>
              </a:rPr>
              <a:t>{</a:t>
            </a:r>
            <a:r>
              <a:rPr lang="en-GB" sz="1800" b="1" dirty="0" err="1">
                <a:solidFill>
                  <a:srgbClr val="0C2446"/>
                </a:solidFill>
              </a:rPr>
              <a:t>simulationResults.GHG.balance.valueWithoutWindPropulsion</a:t>
            </a:r>
            <a:r>
              <a:rPr lang="en-GB" sz="1800" b="1" dirty="0">
                <a:solidFill>
                  <a:srgbClr val="0C2446"/>
                </a:solidFill>
              </a:rPr>
              <a:t> | toFixed:2}</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gCO</a:t>
            </a:r>
            <a:r>
              <a:rPr kumimoji="0" lang="fi-FI" sz="1800" b="1"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2</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eq/MJ</a:t>
            </a:r>
          </a:p>
          <a:p>
            <a:pPr marL="0" indent="0">
              <a:lnSpc>
                <a:spcPct val="120000"/>
              </a:lnSpc>
              <a:spcBef>
                <a:spcPts val="600"/>
              </a:spcBef>
              <a:buNone/>
              <a:defRPr/>
            </a:pP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GHG Intensity balance with Norsepower rotor sails = Target – GHG intensity = </a:t>
            </a:r>
            <a:r>
              <a:rPr lang="en-GB" sz="1800" b="1" dirty="0">
                <a:solidFill>
                  <a:srgbClr val="0C2446"/>
                </a:solidFill>
              </a:rPr>
              <a:t>{</a:t>
            </a:r>
            <a:r>
              <a:rPr lang="en-GB" sz="1800" b="1" dirty="0" err="1">
                <a:solidFill>
                  <a:srgbClr val="0C2446"/>
                </a:solidFill>
              </a:rPr>
              <a:t>simulationResults.GHG.balance</a:t>
            </a:r>
            <a:r>
              <a:rPr lang="en-GB" sz="1800" b="1" dirty="0">
                <a:solidFill>
                  <a:srgbClr val="0C2446"/>
                </a:solidFill>
              </a:rPr>
              <a:t>. </a:t>
            </a:r>
            <a:r>
              <a:rPr lang="en-GB" sz="1800" b="1" dirty="0" err="1">
                <a:solidFill>
                  <a:srgbClr val="0C2446"/>
                </a:solidFill>
              </a:rPr>
              <a:t>valueWithRotorSails</a:t>
            </a:r>
            <a:r>
              <a:rPr lang="en-GB" sz="1800" b="1" dirty="0">
                <a:solidFill>
                  <a:srgbClr val="0C2446"/>
                </a:solidFill>
              </a:rPr>
              <a:t> | toFixed:2}</a:t>
            </a:r>
            <a:r>
              <a:rPr kumimoji="0" lang="en-GB" sz="1800"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gCO</a:t>
            </a:r>
            <a:r>
              <a:rPr kumimoji="0" lang="fi-FI" sz="1800" b="1" i="0" u="none" strike="noStrike" kern="1200" cap="none" spc="0" normalizeH="0" baseline="-25000" noProof="0" dirty="0">
                <a:ln>
                  <a:noFill/>
                </a:ln>
                <a:solidFill>
                  <a:srgbClr val="0C2446"/>
                </a:solidFill>
                <a:effectLst/>
                <a:uLnTx/>
                <a:uFillTx/>
                <a:latin typeface="DIN 2014" panose="020B0504020202020204" pitchFamily="34" charset="0"/>
                <a:ea typeface="DIN 2014" panose="020B0504020202020204" pitchFamily="34" charset="0"/>
                <a:cs typeface="+mn-cs"/>
              </a:rPr>
              <a:t>2</a:t>
            </a:r>
            <a:r>
              <a:rPr kumimoji="0" lang="fi-FI"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rPr>
              <a:t>eq/MJ</a:t>
            </a:r>
            <a:endParaRPr kumimoji="0" lang="en-GB"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lang="en-GB" sz="1800" b="1" dirty="0">
              <a:solidFill>
                <a:srgbClr val="0C2446"/>
              </a:solidFill>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endParaRPr>
          </a:p>
          <a:p>
            <a:endParaRPr lang="en-GB" dirty="0"/>
          </a:p>
        </p:txBody>
      </p:sp>
    </p:spTree>
    <p:extLst>
      <p:ext uri="{BB962C8B-B14F-4D97-AF65-F5344CB8AC3E}">
        <p14:creationId xmlns:p14="http://schemas.microsoft.com/office/powerpoint/2010/main" val="273737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B71F-B050-BB63-2F92-33D678928553}"/>
              </a:ext>
            </a:extLst>
          </p:cNvPr>
          <p:cNvSpPr>
            <a:spLocks noGrp="1"/>
          </p:cNvSpPr>
          <p:nvPr>
            <p:ph type="title"/>
          </p:nvPr>
        </p:nvSpPr>
        <p:spPr>
          <a:xfrm>
            <a:off x="1035117" y="117354"/>
            <a:ext cx="10121766" cy="759724"/>
          </a:xfrm>
        </p:spPr>
        <p:txBody>
          <a:bodyPr>
            <a:noAutofit/>
          </a:bodyPr>
          <a:lstStyle/>
          <a:p>
            <a:r>
              <a:rPr lang="en-US" sz="3600" dirty="0" err="1"/>
              <a:t>FuelEU</a:t>
            </a:r>
            <a:r>
              <a:rPr lang="en-US" sz="3600" dirty="0"/>
              <a:t> Maritime regulatory benefit (2/2)</a:t>
            </a:r>
            <a:endParaRPr lang="en-GB" sz="3600" dirty="0"/>
          </a:p>
        </p:txBody>
      </p:sp>
      <p:sp>
        <p:nvSpPr>
          <p:cNvPr id="3" name="Content Placeholder 2">
            <a:extLst>
              <a:ext uri="{FF2B5EF4-FFF2-40B4-BE49-F238E27FC236}">
                <a16:creationId xmlns:a16="http://schemas.microsoft.com/office/drawing/2014/main" id="{BB634040-10A8-8866-B9B9-029510F0AE53}"/>
              </a:ext>
            </a:extLst>
          </p:cNvPr>
          <p:cNvSpPr>
            <a:spLocks noGrp="1"/>
          </p:cNvSpPr>
          <p:nvPr>
            <p:ph idx="1"/>
          </p:nvPr>
        </p:nvSpPr>
        <p:spPr>
          <a:xfrm>
            <a:off x="1035117" y="961053"/>
            <a:ext cx="10121766" cy="5551714"/>
          </a:xfrm>
        </p:spPr>
        <p:txBody>
          <a:bodyPr>
            <a:normAutofit fontScale="70000" lnSpcReduction="20000"/>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rPr>
              <a:t>Without wind propulsion:</a:t>
            </a:r>
          </a:p>
          <a:p>
            <a:pPr marL="0" indent="0">
              <a:lnSpc>
                <a:spcPct val="120000"/>
              </a:lnSpc>
              <a:spcBef>
                <a:spcPts val="600"/>
              </a:spcBef>
              <a:buNone/>
              <a:defRPr/>
            </a:pPr>
            <a:r>
              <a:rPr lang="en-GB" sz="1600" dirty="0">
                <a:solidFill>
                  <a:srgbClr val="000000"/>
                </a:solidFill>
              </a:rPr>
              <a:t>Fuel consumption in EU/EEA area considering operational profile: </a:t>
            </a:r>
            <a:r>
              <a:rPr lang="en-GB" sz="1600" b="1" dirty="0">
                <a:solidFill>
                  <a:srgbClr val="000000"/>
                </a:solidFill>
              </a:rPr>
              <a:t>{</a:t>
            </a:r>
            <a:r>
              <a:rPr lang="en-GB" sz="1600" b="1" dirty="0" err="1">
                <a:solidFill>
                  <a:srgbClr val="000000"/>
                </a:solidFill>
              </a:rPr>
              <a:t>simulationResults.GHG.fuelConsumedInEuropeInTons</a:t>
            </a:r>
            <a:r>
              <a:rPr lang="en-GB" sz="1600" b="1" dirty="0">
                <a:solidFill>
                  <a:srgbClr val="000000"/>
                </a:solidFill>
              </a:rPr>
              <a:t> | toFixed:0 }</a:t>
            </a:r>
            <a:r>
              <a:rPr lang="en-GB" sz="1600" dirty="0">
                <a:solidFill>
                  <a:srgbClr val="000000"/>
                </a:solidFill>
              </a:rPr>
              <a:t> tons of {</a:t>
            </a:r>
            <a:r>
              <a:rPr lang="en-GB" sz="1600" dirty="0" err="1">
                <a:solidFill>
                  <a:srgbClr val="000000"/>
                </a:solidFill>
              </a:rPr>
              <a:t>simulationInput.ship.fuelType.abbreviation</a:t>
            </a:r>
            <a:r>
              <a:rPr lang="en-GB" sz="1600" dirty="0">
                <a:solidFill>
                  <a:srgbClr val="000000"/>
                </a:solidFill>
              </a:rPr>
              <a:t>}.</a:t>
            </a:r>
          </a:p>
          <a:p>
            <a:pPr marL="0" indent="0">
              <a:lnSpc>
                <a:spcPct val="120000"/>
              </a:lnSpc>
              <a:spcBef>
                <a:spcPts val="600"/>
              </a:spcBef>
              <a:buNone/>
              <a:defRPr/>
            </a:pPr>
            <a:r>
              <a:rPr lang="en-GB" sz="1600" b="0" i="0" u="none" strike="noStrike" baseline="0" dirty="0">
                <a:solidFill>
                  <a:srgbClr val="000000"/>
                </a:solidFill>
              </a:rPr>
              <a:t>Compliance balance [gCO2eq] = (GHG Intensity balance) * fuel energy [MJ] </a:t>
            </a:r>
            <a:r>
              <a:rPr lang="en-GB" sz="1600" dirty="0">
                <a:solidFill>
                  <a:srgbClr val="000000"/>
                </a:solidFill>
              </a:rPr>
              <a:t>= </a:t>
            </a:r>
            <a:r>
              <a:rPr lang="en-GB" sz="1600" b="1" dirty="0">
                <a:solidFill>
                  <a:srgbClr val="000000"/>
                </a:solidFill>
              </a:rPr>
              <a:t>{simulationResults.GHG.complianceBalance.valueWithoutWindPropulsion | toFixed:0 | </a:t>
            </a:r>
            <a:r>
              <a:rPr lang="en-GB" sz="1600" b="1" dirty="0" err="1">
                <a:solidFill>
                  <a:srgbClr val="000000"/>
                </a:solidFill>
              </a:rPr>
              <a:t>thousandsSeparator</a:t>
            </a:r>
            <a:r>
              <a:rPr lang="en-GB" sz="1600" b="1" dirty="0">
                <a:solidFill>
                  <a:srgbClr val="000000"/>
                </a:solidFill>
              </a:rPr>
              <a:t>} gCO2eq</a:t>
            </a:r>
            <a:endParaRPr lang="en-GB" sz="1600" b="1" i="0" u="none" strike="noStrike" baseline="0" dirty="0">
              <a:solidFill>
                <a:srgbClr val="000000"/>
              </a:solidFill>
            </a:endParaRPr>
          </a:p>
          <a:p>
            <a:pPr marL="0" indent="0">
              <a:lnSpc>
                <a:spcPct val="120000"/>
              </a:lnSpc>
              <a:spcBef>
                <a:spcPts val="600"/>
              </a:spcBef>
              <a:buNone/>
              <a:defRPr/>
            </a:pPr>
            <a:r>
              <a:rPr lang="en-GB" sz="1600" b="1" dirty="0">
                <a:solidFill>
                  <a:srgbClr val="000000"/>
                </a:solidFill>
              </a:rPr>
              <a:t>With Norsepower rotor sails:</a:t>
            </a:r>
          </a:p>
          <a:p>
            <a:pPr marL="0" indent="0">
              <a:lnSpc>
                <a:spcPct val="120000"/>
              </a:lnSpc>
              <a:spcBef>
                <a:spcPts val="600"/>
              </a:spcBef>
              <a:buNone/>
              <a:defRPr/>
            </a:pPr>
            <a:r>
              <a:rPr lang="en-GB" sz="1600" dirty="0">
                <a:solidFill>
                  <a:srgbClr val="000000"/>
                </a:solidFill>
              </a:rPr>
              <a:t>Fuel consumption in EU/EEA area considering operational profile and rotor sail fuel savings: </a:t>
            </a:r>
            <a:r>
              <a:rPr lang="en-GB" sz="1600" b="1" dirty="0">
                <a:solidFill>
                  <a:srgbClr val="000000"/>
                </a:solidFill>
              </a:rPr>
              <a:t>{</a:t>
            </a:r>
            <a:r>
              <a:rPr lang="en-GB" sz="1600" b="1" dirty="0" err="1">
                <a:solidFill>
                  <a:srgbClr val="000000"/>
                </a:solidFill>
              </a:rPr>
              <a:t>simulationResults.GHG.fuelConsumedInEuropeInTons</a:t>
            </a:r>
            <a:r>
              <a:rPr lang="en-GB" sz="1600" b="1" dirty="0">
                <a:solidFill>
                  <a:srgbClr val="000000"/>
                </a:solidFill>
              </a:rPr>
              <a:t> - </a:t>
            </a:r>
            <a:r>
              <a:rPr lang="en-GB" sz="1600" b="1" dirty="0" err="1">
                <a:solidFill>
                  <a:srgbClr val="000000"/>
                </a:solidFill>
              </a:rPr>
              <a:t>simulationResults.GHG.fuelSavedByRotorSailsInTons</a:t>
            </a:r>
            <a:r>
              <a:rPr lang="en-GB" sz="1600" b="1" dirty="0">
                <a:solidFill>
                  <a:srgbClr val="000000"/>
                </a:solidFill>
              </a:rPr>
              <a:t>| toFixed:0 }</a:t>
            </a:r>
            <a:r>
              <a:rPr lang="en-GB" sz="1600" dirty="0">
                <a:solidFill>
                  <a:srgbClr val="000000"/>
                </a:solidFill>
              </a:rPr>
              <a:t> tons of {</a:t>
            </a:r>
            <a:r>
              <a:rPr lang="en-GB" sz="1600" dirty="0" err="1">
                <a:solidFill>
                  <a:srgbClr val="000000"/>
                </a:solidFill>
              </a:rPr>
              <a:t>simulationInput.ship.fuelType.abbreviation</a:t>
            </a:r>
            <a:r>
              <a:rPr lang="en-GB" sz="1600" dirty="0">
                <a:solidFill>
                  <a:srgbClr val="000000"/>
                </a:solidFill>
              </a:rPr>
              <a:t>}.</a:t>
            </a:r>
          </a:p>
          <a:p>
            <a:pPr marL="0" indent="0">
              <a:lnSpc>
                <a:spcPct val="120000"/>
              </a:lnSpc>
              <a:spcBef>
                <a:spcPts val="600"/>
              </a:spcBef>
              <a:buNone/>
              <a:defRPr/>
            </a:pPr>
            <a:r>
              <a:rPr lang="en-GB" sz="1600" b="0" i="0" u="none" strike="noStrike" baseline="0" dirty="0">
                <a:solidFill>
                  <a:srgbClr val="000000"/>
                </a:solidFill>
              </a:rPr>
              <a:t>Compliance balance [gCO2eq] = (GHG Intensity balance) * fuel energy [MJ] </a:t>
            </a:r>
            <a:r>
              <a:rPr lang="en-GB" sz="1600" dirty="0">
                <a:solidFill>
                  <a:srgbClr val="000000"/>
                </a:solidFill>
              </a:rPr>
              <a:t>= </a:t>
            </a:r>
            <a:r>
              <a:rPr lang="en-GB" sz="1600" b="1" dirty="0">
                <a:solidFill>
                  <a:srgbClr val="000000"/>
                </a:solidFill>
              </a:rPr>
              <a:t>{</a:t>
            </a:r>
            <a:r>
              <a:rPr lang="en-GB" sz="1600" b="1" dirty="0" err="1">
                <a:solidFill>
                  <a:srgbClr val="000000"/>
                </a:solidFill>
              </a:rPr>
              <a:t>simulationResults.GHG.complianceBalance.valueWithRotorSails</a:t>
            </a:r>
            <a:r>
              <a:rPr lang="en-GB" sz="1600" b="1" dirty="0">
                <a:solidFill>
                  <a:srgbClr val="000000"/>
                </a:solidFill>
              </a:rPr>
              <a:t> | toFixed:0 | </a:t>
            </a:r>
            <a:r>
              <a:rPr lang="en-GB" sz="1600" b="1" dirty="0" err="1">
                <a:solidFill>
                  <a:srgbClr val="000000"/>
                </a:solidFill>
              </a:rPr>
              <a:t>thousandsSeparator</a:t>
            </a:r>
            <a:r>
              <a:rPr lang="en-GB" sz="1600" b="1" dirty="0">
                <a:solidFill>
                  <a:srgbClr val="000000"/>
                </a:solidFill>
              </a:rPr>
              <a:t>} gCO2eq</a:t>
            </a:r>
          </a:p>
          <a:p>
            <a:pPr>
              <a:lnSpc>
                <a:spcPct val="120000"/>
              </a:lnSpc>
              <a:spcBef>
                <a:spcPts val="600"/>
              </a:spcBef>
              <a:defRPr/>
            </a:pPr>
            <a:endParaRPr lang="en-GB" sz="1800" b="1" dirty="0">
              <a:solidFill>
                <a:srgbClr val="000000"/>
              </a:solidFill>
            </a:endParaRPr>
          </a:p>
          <a:p>
            <a:pPr marL="0" indent="0">
              <a:lnSpc>
                <a:spcPct val="120000"/>
              </a:lnSpc>
              <a:spcBef>
                <a:spcPts val="600"/>
              </a:spcBef>
              <a:buNone/>
              <a:defRPr/>
            </a:pPr>
            <a:r>
              <a:rPr lang="en-GB" sz="1600" b="1" dirty="0">
                <a:solidFill>
                  <a:srgbClr val="000000"/>
                </a:solidFill>
              </a:rPr>
              <a:t>Exceeding the GHG intensity target is penalized:</a:t>
            </a:r>
            <a:endParaRPr lang="en-GB" sz="1600" b="1" i="0" u="none" strike="noStrike" baseline="0" dirty="0">
              <a:solidFill>
                <a:srgbClr val="000000"/>
              </a:solidFill>
            </a:endParaRPr>
          </a:p>
          <a:p>
            <a:pPr marL="0" indent="0">
              <a:lnSpc>
                <a:spcPct val="120000"/>
              </a:lnSpc>
              <a:spcBef>
                <a:spcPts val="600"/>
              </a:spcBef>
              <a:buNone/>
              <a:defRPr/>
            </a:pPr>
            <a:r>
              <a:rPr lang="en-GB" sz="1600" dirty="0" err="1">
                <a:solidFill>
                  <a:srgbClr val="0C2446"/>
                </a:solidFill>
              </a:rPr>
              <a:t>FuelEU</a:t>
            </a:r>
            <a:r>
              <a:rPr lang="en-GB" sz="1600" dirty="0">
                <a:solidFill>
                  <a:srgbClr val="0C2446"/>
                </a:solidFill>
              </a:rPr>
              <a:t> penalty without wind propulsion </a:t>
            </a:r>
            <a:r>
              <a:rPr lang="en-GB" sz="1600" b="1" dirty="0">
                <a:solidFill>
                  <a:srgbClr val="0C2446"/>
                </a:solidFill>
              </a:rPr>
              <a:t>= {</a:t>
            </a:r>
            <a:r>
              <a:rPr lang="en-GB" sz="1600" b="1" dirty="0" err="1">
                <a:solidFill>
                  <a:srgbClr val="0C2446"/>
                </a:solidFill>
              </a:rPr>
              <a:t>simulationResults.GHG.penalty.valueWithoutWindPropulsion</a:t>
            </a:r>
            <a:r>
              <a:rPr lang="en-GB" sz="1600" b="1" dirty="0">
                <a:solidFill>
                  <a:srgbClr val="0C2446"/>
                </a:solidFill>
              </a:rPr>
              <a:t> | toFixed:0 | </a:t>
            </a:r>
            <a:r>
              <a:rPr lang="en-GB" sz="1600" b="1" dirty="0" err="1">
                <a:solidFill>
                  <a:srgbClr val="0C2446"/>
                </a:solidFill>
              </a:rPr>
              <a:t>thousandsSeparator</a:t>
            </a:r>
            <a:r>
              <a:rPr lang="en-GB" sz="1600" b="1" dirty="0">
                <a:solidFill>
                  <a:srgbClr val="0C2446"/>
                </a:solidFill>
              </a:rPr>
              <a:t>} EUR</a:t>
            </a:r>
          </a:p>
          <a:p>
            <a:pPr marL="0" indent="0">
              <a:lnSpc>
                <a:spcPct val="120000"/>
              </a:lnSpc>
              <a:spcBef>
                <a:spcPts val="600"/>
              </a:spcBef>
              <a:buNone/>
              <a:defRPr/>
            </a:pPr>
            <a:r>
              <a:rPr lang="en-GB" sz="1600" dirty="0" err="1">
                <a:solidFill>
                  <a:srgbClr val="0C2446"/>
                </a:solidFill>
              </a:rPr>
              <a:t>FuelEU</a:t>
            </a:r>
            <a:r>
              <a:rPr lang="en-GB" sz="1600" dirty="0">
                <a:solidFill>
                  <a:srgbClr val="0C2446"/>
                </a:solidFill>
              </a:rPr>
              <a:t> penalty with wind propulsion</a:t>
            </a:r>
            <a:r>
              <a:rPr lang="en-GB" sz="1600" b="1" dirty="0">
                <a:solidFill>
                  <a:srgbClr val="0C2446"/>
                </a:solidFill>
              </a:rPr>
              <a:t> = {</a:t>
            </a:r>
            <a:r>
              <a:rPr lang="en-GB" sz="1600" b="1" dirty="0" err="1">
                <a:solidFill>
                  <a:srgbClr val="0C2446"/>
                </a:solidFill>
              </a:rPr>
              <a:t>simulationResults.GHG.penalty.valueWithRotorSails</a:t>
            </a:r>
            <a:r>
              <a:rPr lang="en-GB" sz="1600" b="1" dirty="0">
                <a:solidFill>
                  <a:srgbClr val="0C2446"/>
                </a:solidFill>
              </a:rPr>
              <a:t> | toFixed:0 | </a:t>
            </a:r>
            <a:r>
              <a:rPr lang="en-GB" sz="1600" b="1" dirty="0" err="1">
                <a:solidFill>
                  <a:srgbClr val="0C2446"/>
                </a:solidFill>
              </a:rPr>
              <a:t>thousandsSeparator</a:t>
            </a:r>
            <a:r>
              <a:rPr lang="en-GB" sz="1600" b="1" dirty="0">
                <a:solidFill>
                  <a:srgbClr val="0C2446"/>
                </a:solidFill>
              </a:rPr>
              <a:t>} EUR</a:t>
            </a:r>
            <a:endParaRPr lang="en-GB" sz="1800" b="0" i="0" u="none" strike="noStrike" baseline="0" dirty="0">
              <a:solidFill>
                <a:srgbClr val="000000"/>
              </a:solidFill>
              <a:latin typeface="Cambria Math" panose="02040503050406030204" pitchFamily="18" charset="0"/>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GB" sz="1600" b="1"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rPr>
              <a:t>Overcompliance can be pooled to avoid penalties on other vessels:</a:t>
            </a:r>
          </a:p>
          <a:p>
            <a:pPr marL="0" indent="0">
              <a:lnSpc>
                <a:spcPct val="120000"/>
              </a:lnSpc>
              <a:spcBef>
                <a:spcPts val="600"/>
              </a:spcBef>
              <a:buNone/>
              <a:defRPr/>
            </a:pPr>
            <a:r>
              <a:rPr lang="en-GB" sz="1600" dirty="0">
                <a:solidFill>
                  <a:srgbClr val="0C2446"/>
                </a:solidFill>
              </a:rPr>
              <a:t>Pooling benefit without wind propulsion = </a:t>
            </a:r>
            <a:r>
              <a:rPr lang="en-GB" sz="1500" b="1" dirty="0">
                <a:solidFill>
                  <a:srgbClr val="0C2446"/>
                </a:solidFill>
              </a:rPr>
              <a:t>{</a:t>
            </a:r>
            <a:r>
              <a:rPr lang="en-GB" sz="1500" b="1" dirty="0" err="1">
                <a:solidFill>
                  <a:srgbClr val="0C2446"/>
                </a:solidFill>
              </a:rPr>
              <a:t>simulationResults.GHG.poolingBenefit.valueWithoutWindPropulsion</a:t>
            </a:r>
            <a:r>
              <a:rPr lang="en-GB" sz="1500" b="1" dirty="0">
                <a:solidFill>
                  <a:srgbClr val="0C2446"/>
                </a:solidFill>
              </a:rPr>
              <a:t> | toFixed:0 | </a:t>
            </a:r>
            <a:r>
              <a:rPr lang="en-GB" sz="1500" b="1" dirty="0" err="1">
                <a:solidFill>
                  <a:srgbClr val="0C2446"/>
                </a:solidFill>
              </a:rPr>
              <a:t>thousandsSeparator</a:t>
            </a:r>
            <a:r>
              <a:rPr lang="en-GB" sz="1500" b="1" dirty="0">
                <a:solidFill>
                  <a:srgbClr val="0C2446"/>
                </a:solidFill>
              </a:rPr>
              <a:t>} </a:t>
            </a:r>
            <a:r>
              <a:rPr lang="en-GB" sz="1600" b="1" dirty="0">
                <a:solidFill>
                  <a:srgbClr val="0C2446"/>
                </a:solidFill>
              </a:rPr>
              <a:t>EUR</a:t>
            </a:r>
          </a:p>
          <a:p>
            <a:pPr marL="0" indent="0">
              <a:lnSpc>
                <a:spcPct val="120000"/>
              </a:lnSpc>
              <a:spcBef>
                <a:spcPts val="600"/>
              </a:spcBef>
              <a:buNone/>
              <a:defRPr/>
            </a:pPr>
            <a:r>
              <a:rPr kumimoji="0" lang="en-GB" sz="1600"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rPr>
              <a:t>Pooling benefit with wind propulsion =</a:t>
            </a:r>
            <a:r>
              <a:rPr kumimoji="0" lang="en-GB" sz="1600" b="1"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rPr>
              <a:t> {</a:t>
            </a:r>
            <a:r>
              <a:rPr kumimoji="0" lang="en-GB" sz="1600" b="1" i="0" u="none" strike="noStrike" kern="1200" cap="none" spc="0" normalizeH="0" baseline="0" dirty="0" err="1">
                <a:ln>
                  <a:noFill/>
                </a:ln>
                <a:solidFill>
                  <a:srgbClr val="0C2446"/>
                </a:solidFill>
                <a:effectLst/>
                <a:uLnTx/>
                <a:uFillTx/>
                <a:latin typeface="DIN 2014" panose="020B0504020202020204" pitchFamily="34" charset="0"/>
                <a:ea typeface="DIN 2014" panose="020B0504020202020204" pitchFamily="34" charset="0"/>
                <a:cs typeface="+mn-cs"/>
              </a:rPr>
              <a:t>simulationResults.GHG.poolingBenefit.valueWithRotorSails</a:t>
            </a:r>
            <a:r>
              <a:rPr kumimoji="0" lang="en-GB" sz="1600" b="1"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rPr>
              <a:t> | toFixed:0 | </a:t>
            </a:r>
            <a:r>
              <a:rPr kumimoji="0" lang="en-GB" sz="1600" b="1" i="0" u="none" strike="noStrike" kern="1200" cap="none" spc="0" normalizeH="0" baseline="0" dirty="0" err="1">
                <a:ln>
                  <a:noFill/>
                </a:ln>
                <a:solidFill>
                  <a:srgbClr val="0C2446"/>
                </a:solidFill>
                <a:effectLst/>
                <a:uLnTx/>
                <a:uFillTx/>
                <a:latin typeface="DIN 2014" panose="020B0504020202020204" pitchFamily="34" charset="0"/>
                <a:ea typeface="DIN 2014" panose="020B0504020202020204" pitchFamily="34" charset="0"/>
                <a:cs typeface="+mn-cs"/>
              </a:rPr>
              <a:t>thousandsSeparator</a:t>
            </a:r>
            <a:r>
              <a:rPr kumimoji="0" lang="en-GB" sz="1600" b="1" i="0" u="none" strike="noStrike" kern="1200" cap="none" spc="0" normalizeH="0" baseline="0" dirty="0">
                <a:ln>
                  <a:noFill/>
                </a:ln>
                <a:solidFill>
                  <a:srgbClr val="0C2446"/>
                </a:solidFill>
                <a:effectLst/>
                <a:uLnTx/>
                <a:uFillTx/>
                <a:latin typeface="DIN 2014" panose="020B0504020202020204" pitchFamily="34" charset="0"/>
                <a:ea typeface="DIN 2014" panose="020B0504020202020204" pitchFamily="34" charset="0"/>
                <a:cs typeface="+mn-cs"/>
              </a:rPr>
              <a:t>} EUR</a:t>
            </a: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lang="en-GB" sz="1800" b="1" dirty="0">
              <a:solidFill>
                <a:srgbClr val="0C2446"/>
              </a:solidFill>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en-GB" sz="1800" b="1" dirty="0">
                <a:solidFill>
                  <a:srgbClr val="0C2446"/>
                </a:solidFill>
              </a:rPr>
              <a:t>Total annual monetary </a:t>
            </a:r>
            <a:r>
              <a:rPr lang="en-GB" sz="1800" b="1" dirty="0" err="1">
                <a:solidFill>
                  <a:srgbClr val="0C2446"/>
                </a:solidFill>
              </a:rPr>
              <a:t>FuelEU</a:t>
            </a:r>
            <a:r>
              <a:rPr lang="en-GB" sz="1800" b="1" dirty="0">
                <a:solidFill>
                  <a:srgbClr val="0C2446"/>
                </a:solidFill>
              </a:rPr>
              <a:t> benefit from rotor sails: </a:t>
            </a:r>
          </a:p>
          <a:p>
            <a:pPr marL="0" indent="0">
              <a:lnSpc>
                <a:spcPct val="120000"/>
              </a:lnSpc>
              <a:spcBef>
                <a:spcPts val="600"/>
              </a:spcBef>
              <a:buNone/>
              <a:defRPr/>
            </a:pPr>
            <a:r>
              <a:rPr lang="en-GB" sz="1800" b="1" dirty="0">
                <a:solidFill>
                  <a:srgbClr val="0C2446"/>
                </a:solidFill>
              </a:rPr>
              <a:t>Pooling benefit + avoided penalty = </a:t>
            </a:r>
            <a:r>
              <a:rPr lang="en-GB" sz="2600" b="1" dirty="0">
                <a:solidFill>
                  <a:srgbClr val="0C2446"/>
                </a:solidFill>
              </a:rPr>
              <a:t>{</a:t>
            </a:r>
            <a:r>
              <a:rPr lang="en-GB" sz="2600" b="1" dirty="0" err="1">
                <a:solidFill>
                  <a:srgbClr val="0C2446"/>
                </a:solidFill>
              </a:rPr>
              <a:t>simulationResults.GHG.monetaryBenefit.eur</a:t>
            </a:r>
            <a:r>
              <a:rPr lang="en-GB" sz="2600" b="1" dirty="0">
                <a:solidFill>
                  <a:srgbClr val="0C2446"/>
                </a:solidFill>
              </a:rPr>
              <a:t> | toFixed:0 | </a:t>
            </a:r>
            <a:r>
              <a:rPr lang="en-GB" sz="2600" b="1" dirty="0" err="1">
                <a:solidFill>
                  <a:srgbClr val="0C2446"/>
                </a:solidFill>
              </a:rPr>
              <a:t>thousandsSeparator</a:t>
            </a:r>
            <a:r>
              <a:rPr lang="en-GB" sz="2600" b="1" dirty="0">
                <a:solidFill>
                  <a:srgbClr val="0C2446"/>
                </a:solidFill>
              </a:rPr>
              <a:t>} EUR/year = {</a:t>
            </a:r>
            <a:r>
              <a:rPr lang="en-GB" sz="2600" b="1" dirty="0" err="1">
                <a:solidFill>
                  <a:srgbClr val="0C2446"/>
                </a:solidFill>
              </a:rPr>
              <a:t>simulationResults.GHG.monetaryBenefit.usd</a:t>
            </a:r>
            <a:r>
              <a:rPr lang="en-GB" sz="2600" b="1" dirty="0">
                <a:solidFill>
                  <a:srgbClr val="0C2446"/>
                </a:solidFill>
              </a:rPr>
              <a:t> | toFixed:0 | </a:t>
            </a:r>
            <a:r>
              <a:rPr lang="en-GB" sz="2600" b="1" dirty="0" err="1">
                <a:solidFill>
                  <a:srgbClr val="0C2446"/>
                </a:solidFill>
              </a:rPr>
              <a:t>thousandsSeparator</a:t>
            </a:r>
            <a:r>
              <a:rPr lang="en-GB" sz="2600" b="1" dirty="0">
                <a:solidFill>
                  <a:srgbClr val="0C2446"/>
                </a:solidFill>
              </a:rPr>
              <a:t>} USD/year</a:t>
            </a:r>
          </a:p>
          <a:p>
            <a:pPr marL="0" indent="0">
              <a:lnSpc>
                <a:spcPct val="120000"/>
              </a:lnSpc>
              <a:spcBef>
                <a:spcPts val="600"/>
              </a:spcBef>
              <a:buNone/>
              <a:defRPr/>
            </a:pPr>
            <a:endParaRPr lang="en-GB" sz="1800" b="1" dirty="0">
              <a:solidFill>
                <a:srgbClr val="0C2446"/>
              </a:solidFill>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a:ln>
                <a:noFill/>
              </a:ln>
              <a:solidFill>
                <a:srgbClr val="0C2446"/>
              </a:solidFill>
              <a:effectLst/>
              <a:uLnTx/>
              <a:uFillTx/>
              <a:latin typeface="DIN 2014" panose="020B0504020202020204" pitchFamily="34" charset="0"/>
              <a:ea typeface="DIN 2014" panose="020B0504020202020204" pitchFamily="34" charset="0"/>
              <a:cs typeface="+mn-cs"/>
            </a:endParaRPr>
          </a:p>
          <a:p>
            <a:endParaRPr lang="en-GB" dirty="0"/>
          </a:p>
        </p:txBody>
      </p:sp>
    </p:spTree>
    <p:extLst>
      <p:ext uri="{BB962C8B-B14F-4D97-AF65-F5344CB8AC3E}">
        <p14:creationId xmlns:p14="http://schemas.microsoft.com/office/powerpoint/2010/main" val="12197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32C3-6A14-4D82-AF79-CA877C454090}"/>
              </a:ext>
            </a:extLst>
          </p:cNvPr>
          <p:cNvSpPr>
            <a:spLocks noGrp="1"/>
          </p:cNvSpPr>
          <p:nvPr>
            <p:ph type="title"/>
          </p:nvPr>
        </p:nvSpPr>
        <p:spPr/>
        <p:txBody>
          <a:bodyPr>
            <a:normAutofit/>
          </a:bodyPr>
          <a:lstStyle/>
          <a:p>
            <a:r>
              <a:rPr lang="en-US" sz="3600" dirty="0"/>
              <a:t>Other regulations</a:t>
            </a:r>
            <a:endParaRPr lang="en-FI" sz="3600" dirty="0"/>
          </a:p>
        </p:txBody>
      </p:sp>
      <p:sp>
        <p:nvSpPr>
          <p:cNvPr id="4" name="text_field">
            <a:extLst>
              <a:ext uri="{FF2B5EF4-FFF2-40B4-BE49-F238E27FC236}">
                <a16:creationId xmlns:a16="http://schemas.microsoft.com/office/drawing/2014/main" id="{FCDC4D12-2CD9-4448-B91B-9F51DA8E73C8}"/>
              </a:ext>
            </a:extLst>
          </p:cNvPr>
          <p:cNvSpPr>
            <a:spLocks noGrp="1"/>
          </p:cNvSpPr>
          <p:nvPr>
            <p:ph idx="1"/>
          </p:nvPr>
        </p:nvSpPr>
        <p:spPr>
          <a:xfrm>
            <a:off x="1035117" y="2089112"/>
            <a:ext cx="10719881" cy="4351338"/>
          </a:xfrm>
        </p:spPr>
        <p:txBody>
          <a:bodyPr>
            <a:normAutofit/>
          </a:bodyPr>
          <a:lstStyle/>
          <a:p>
            <a:r>
              <a:rPr lang="en-US" sz="2000" dirty="0"/>
              <a:t>Rotor Sails reduce the EEXI/EEDI index by about {</a:t>
            </a:r>
            <a:r>
              <a:rPr lang="en-US" sz="2000" dirty="0" err="1"/>
              <a:t>simulationResults.GHG.ratio</a:t>
            </a:r>
            <a:r>
              <a:rPr lang="en-US" sz="2000" dirty="0"/>
              <a:t> * 100 | toFixed:1}%.</a:t>
            </a:r>
          </a:p>
          <a:p>
            <a:pPr marL="0" indent="0">
              <a:buNone/>
            </a:pPr>
            <a:r>
              <a:rPr lang="en-US" sz="2000" dirty="0"/>
              <a:t>Detailed EEDI/EEXI impact can be assessed upon request.</a:t>
            </a:r>
          </a:p>
          <a:p>
            <a:pPr marL="0" indent="0">
              <a:buNone/>
            </a:pPr>
            <a:endParaRPr lang="en-US" sz="2000" dirty="0"/>
          </a:p>
          <a:p>
            <a:pPr marL="0" indent="0">
              <a:buNone/>
            </a:pPr>
            <a:r>
              <a:rPr lang="en-US" sz="2000" dirty="0"/>
              <a:t>Norsepower Rotor Sails support the compliance on operational efficiency regulation, such as CII.</a:t>
            </a:r>
          </a:p>
          <a:p>
            <a:r>
              <a:rPr lang="en-US" sz="2000" b="1" dirty="0"/>
              <a:t>Expected CII reduction</a:t>
            </a:r>
            <a:r>
              <a:rPr lang="en-US" sz="2000" dirty="0"/>
              <a:t> </a:t>
            </a:r>
            <a:r>
              <a:rPr lang="en-US" sz="2000"/>
              <a:t>up to {</a:t>
            </a:r>
            <a:r>
              <a:rPr lang="en-US" sz="2000" dirty="0"/>
              <a:t>simulationResults.combinedSavings.averageRouteNetSavingsPercentage </a:t>
            </a:r>
            <a:r>
              <a:rPr lang="en-US" sz="2000"/>
              <a:t>* 100 </a:t>
            </a:r>
            <a:r>
              <a:rPr lang="en-US" sz="2000" dirty="0"/>
              <a:t>| toFixed:1 }%, which corresponds to {</a:t>
            </a:r>
            <a:r>
              <a:rPr lang="en-US" sz="2000" dirty="0" err="1"/>
              <a:t>simulationResults.yearsOfExtendedCIICompliance</a:t>
            </a:r>
            <a:r>
              <a:rPr lang="en-US" sz="2000" dirty="0"/>
              <a:t> | toFixed:1} years of extended CII compliance. It can be further improved with Voyage Optimization.</a:t>
            </a:r>
          </a:p>
        </p:txBody>
      </p:sp>
    </p:spTree>
    <p:extLst>
      <p:ext uri="{BB962C8B-B14F-4D97-AF65-F5344CB8AC3E}">
        <p14:creationId xmlns:p14="http://schemas.microsoft.com/office/powerpoint/2010/main" val="389157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BBAC7D-17EE-1F24-CA4B-75756E304BC8}"/>
              </a:ext>
            </a:extLst>
          </p:cNvPr>
          <p:cNvSpPr>
            <a:spLocks noGrp="1"/>
          </p:cNvSpPr>
          <p:nvPr>
            <p:ph type="title"/>
          </p:nvPr>
        </p:nvSpPr>
        <p:spPr/>
        <p:txBody>
          <a:bodyPr/>
          <a:lstStyle/>
          <a:p>
            <a:r>
              <a:rPr lang="en-US" dirty="0"/>
              <a:t>Indicative pricing &amp; business case calculation</a:t>
            </a:r>
            <a:endParaRPr lang="en-GB" dirty="0"/>
          </a:p>
        </p:txBody>
      </p:sp>
    </p:spTree>
    <p:extLst>
      <p:ext uri="{BB962C8B-B14F-4D97-AF65-F5344CB8AC3E}">
        <p14:creationId xmlns:p14="http://schemas.microsoft.com/office/powerpoint/2010/main" val="35952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063D-C2AB-4B79-A304-7E9017AD03A3}"/>
              </a:ext>
            </a:extLst>
          </p:cNvPr>
          <p:cNvSpPr>
            <a:spLocks noGrp="1"/>
          </p:cNvSpPr>
          <p:nvPr>
            <p:ph type="title"/>
          </p:nvPr>
        </p:nvSpPr>
        <p:spPr>
          <a:xfrm>
            <a:off x="1035117" y="310257"/>
            <a:ext cx="10378358" cy="1121836"/>
          </a:xfrm>
        </p:spPr>
        <p:txBody>
          <a:bodyPr>
            <a:noAutofit/>
          </a:bodyPr>
          <a:lstStyle/>
          <a:p>
            <a:r>
              <a:rPr lang="en-US" sz="3600" dirty="0"/>
              <a:t>Indicative CAPEX and OPEX for the project</a:t>
            </a:r>
            <a:endParaRPr lang="en-FI" sz="3600" dirty="0"/>
          </a:p>
        </p:txBody>
      </p:sp>
      <p:sp>
        <p:nvSpPr>
          <p:cNvPr id="3" name="text_field">
            <a:extLst>
              <a:ext uri="{FF2B5EF4-FFF2-40B4-BE49-F238E27FC236}">
                <a16:creationId xmlns:a16="http://schemas.microsoft.com/office/drawing/2014/main" id="{B492932C-7911-4D50-8BD8-7A6B12B7E393}"/>
              </a:ext>
            </a:extLst>
          </p:cNvPr>
          <p:cNvSpPr>
            <a:spLocks noGrp="1"/>
          </p:cNvSpPr>
          <p:nvPr>
            <p:ph idx="1"/>
          </p:nvPr>
        </p:nvSpPr>
        <p:spPr>
          <a:xfrm>
            <a:off x="1035117" y="1352997"/>
            <a:ext cx="13705452" cy="5304816"/>
          </a:xfrm>
        </p:spPr>
        <p:txBody>
          <a:bodyPr>
            <a:normAutofit fontScale="55000" lnSpcReduction="20000"/>
          </a:bodyPr>
          <a:lstStyle/>
          <a:p>
            <a:pPr marL="0" indent="0">
              <a:spcBef>
                <a:spcPts val="600"/>
              </a:spcBef>
              <a:spcAft>
                <a:spcPts val="600"/>
              </a:spcAft>
              <a:buNone/>
            </a:pPr>
            <a:r>
              <a:rPr lang="en-US" sz="4400" b="1" dirty="0">
                <a:solidFill>
                  <a:srgbClr val="0083BF"/>
                </a:solidFill>
              </a:rPr>
              <a:t>			CAPEX</a:t>
            </a:r>
          </a:p>
          <a:p>
            <a:pPr indent="-419100">
              <a:spcBef>
                <a:spcPts val="400"/>
              </a:spcBef>
              <a:spcAft>
                <a:spcPts val="600"/>
              </a:spcAft>
            </a:pPr>
            <a:r>
              <a:rPr lang="en-US" sz="2900" dirty="0">
                <a:solidFill>
                  <a:srgbClr val="0083BF"/>
                </a:solidFill>
              </a:rPr>
              <a:t>Norsepower scope of supply </a:t>
            </a:r>
            <a:r>
              <a:rPr lang="en-US" sz="2900" dirty="0"/>
              <a:t>– </a:t>
            </a:r>
            <a:r>
              <a:rPr lang="de-DE" sz="2900" dirty="0" err="1"/>
              <a:t>Indicative</a:t>
            </a:r>
            <a:r>
              <a:rPr lang="de-DE" sz="2900" dirty="0"/>
              <a:t> </a:t>
            </a:r>
            <a:r>
              <a:rPr lang="de-DE" sz="2900" dirty="0" err="1"/>
              <a:t>price</a:t>
            </a:r>
            <a:r>
              <a:rPr lang="de-DE" sz="2900" dirty="0"/>
              <a:t>: {</a:t>
            </a:r>
            <a:r>
              <a:rPr lang="de-DE" sz="2900" dirty="0" err="1"/>
              <a:t>simulationResults.rotorSailsSummary.sumPrice</a:t>
            </a:r>
            <a:r>
              <a:rPr lang="de-DE" sz="2900" dirty="0"/>
              <a:t> | toFixed:0 | </a:t>
            </a:r>
            <a:r>
              <a:rPr lang="de-DE" sz="2900" dirty="0" err="1"/>
              <a:t>thousandsSeparator</a:t>
            </a:r>
            <a:r>
              <a:rPr lang="de-DE" sz="2900" dirty="0"/>
              <a:t>} USD</a:t>
            </a:r>
            <a:endParaRPr lang="en-US" sz="2900" dirty="0"/>
          </a:p>
          <a:p>
            <a:pPr marL="1009650" lvl="2" indent="-285750">
              <a:spcBef>
                <a:spcPts val="400"/>
              </a:spcBef>
              <a:spcAft>
                <a:spcPts val="600"/>
              </a:spcAft>
            </a:pPr>
            <a:r>
              <a:rPr lang="en-US" sz="2500" dirty="0"/>
              <a:t>Rotor Sail units assembled, tested and ready for installation. Delivery EXW 2026, Dafeng, China.</a:t>
            </a:r>
          </a:p>
          <a:p>
            <a:pPr marL="1009650" lvl="2" indent="-285750">
              <a:spcBef>
                <a:spcPts val="400"/>
              </a:spcBef>
              <a:spcAft>
                <a:spcPts val="600"/>
              </a:spcAft>
            </a:pPr>
            <a:r>
              <a:rPr lang="en-US" sz="2500" dirty="0"/>
              <a:t>Norsepower Control</a:t>
            </a:r>
            <a:r>
              <a:rPr lang="en-GB" sz="25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dirty="0"/>
              <a:t> automation system</a:t>
            </a:r>
          </a:p>
          <a:p>
            <a:pPr marL="1009650" lvl="2" indent="-285750">
              <a:spcBef>
                <a:spcPts val="400"/>
              </a:spcBef>
              <a:spcAft>
                <a:spcPts val="600"/>
              </a:spcAft>
            </a:pPr>
            <a:r>
              <a:rPr lang="en-US" sz="2500" dirty="0"/>
              <a:t>Project management, installation supervision and commissioning</a:t>
            </a:r>
          </a:p>
          <a:p>
            <a:pPr marL="1009650" lvl="2" indent="-285750">
              <a:spcBef>
                <a:spcPts val="400"/>
              </a:spcBef>
            </a:pPr>
            <a:endParaRPr lang="en-US" dirty="0"/>
          </a:p>
          <a:p>
            <a:pPr indent="-419100">
              <a:spcBef>
                <a:spcPts val="400"/>
              </a:spcBef>
              <a:spcAft>
                <a:spcPts val="600"/>
              </a:spcAft>
            </a:pPr>
            <a:r>
              <a:rPr lang="en-US" sz="2900" dirty="0">
                <a:solidFill>
                  <a:srgbClr val="0083BF"/>
                </a:solidFill>
              </a:rPr>
              <a:t>Not in Norsepower scope of supply </a:t>
            </a:r>
            <a:r>
              <a:rPr lang="en-US" sz="2900" dirty="0"/>
              <a:t>– </a:t>
            </a:r>
            <a:r>
              <a:rPr lang="de-DE" sz="2900" dirty="0" err="1"/>
              <a:t>Expected</a:t>
            </a:r>
            <a:r>
              <a:rPr lang="de-DE" sz="2900" dirty="0"/>
              <a:t> </a:t>
            </a:r>
            <a:r>
              <a:rPr lang="de-DE" sz="2900" dirty="0" err="1"/>
              <a:t>costs</a:t>
            </a:r>
            <a:r>
              <a:rPr lang="de-DE" sz="2900" dirty="0"/>
              <a:t> </a:t>
            </a:r>
            <a:r>
              <a:rPr lang="en-US" sz="2900" dirty="0"/>
              <a:t>of additional 20% to the Norsepower CAPEX.</a:t>
            </a:r>
          </a:p>
          <a:p>
            <a:pPr marL="1009650" lvl="2" indent="-285750">
              <a:spcBef>
                <a:spcPts val="400"/>
              </a:spcBef>
              <a:spcAft>
                <a:spcPts val="600"/>
              </a:spcAft>
            </a:pPr>
            <a:r>
              <a:rPr lang="en-US" sz="2500" dirty="0"/>
              <a:t>Manufacturing and installation of the foundations.</a:t>
            </a:r>
          </a:p>
          <a:p>
            <a:pPr marL="1009650" lvl="2" indent="-285750">
              <a:spcBef>
                <a:spcPts val="400"/>
              </a:spcBef>
              <a:spcAft>
                <a:spcPts val="600"/>
              </a:spcAft>
            </a:pPr>
            <a:r>
              <a:rPr lang="en-US" sz="2500" dirty="0"/>
              <a:t>Installation of cabling and power hook-up.</a:t>
            </a:r>
          </a:p>
          <a:p>
            <a:pPr marL="1009650" lvl="2" indent="-285750">
              <a:spcBef>
                <a:spcPts val="400"/>
              </a:spcBef>
              <a:spcAft>
                <a:spcPts val="600"/>
              </a:spcAft>
            </a:pPr>
            <a:r>
              <a:rPr lang="en-US" sz="2500" dirty="0"/>
              <a:t>Mechanical installation work.</a:t>
            </a:r>
          </a:p>
          <a:p>
            <a:pPr marL="1009650" lvl="2" indent="-285750">
              <a:spcBef>
                <a:spcPts val="400"/>
              </a:spcBef>
              <a:spcAft>
                <a:spcPts val="600"/>
              </a:spcAft>
            </a:pPr>
            <a:r>
              <a:rPr lang="en-US" sz="2500" dirty="0"/>
              <a:t>Transportation to the installation location</a:t>
            </a:r>
            <a:endParaRPr lang="de-DE" dirty="0"/>
          </a:p>
          <a:p>
            <a:pPr>
              <a:lnSpc>
                <a:spcPct val="120000"/>
              </a:lnSpc>
              <a:spcBef>
                <a:spcPts val="400"/>
              </a:spcBef>
              <a:spcAft>
                <a:spcPts val="600"/>
              </a:spcAft>
            </a:pPr>
            <a:r>
              <a:rPr lang="en-US" sz="4400" b="1" dirty="0">
                <a:solidFill>
                  <a:srgbClr val="0083BF"/>
                </a:solidFill>
              </a:rPr>
              <a:t>			OPEX</a:t>
            </a:r>
          </a:p>
          <a:p>
            <a:pPr indent="-419100">
              <a:spcBef>
                <a:spcPts val="400"/>
              </a:spcBef>
              <a:spcAft>
                <a:spcPts val="600"/>
              </a:spcAft>
            </a:pPr>
            <a:r>
              <a:rPr lang="en-US" sz="2900" dirty="0" err="1">
                <a:solidFill>
                  <a:srgbClr val="0083BF"/>
                </a:solidFill>
              </a:rPr>
              <a:t>Norsepower</a:t>
            </a:r>
            <a:r>
              <a:rPr lang="en-US" sz="2900" dirty="0">
                <a:solidFill>
                  <a:srgbClr val="0083BF"/>
                </a:solidFill>
              </a:rPr>
              <a:t> Service Agreement </a:t>
            </a:r>
            <a:r>
              <a:rPr lang="en-US" sz="2900" dirty="0"/>
              <a:t>– </a:t>
            </a:r>
            <a:r>
              <a:rPr lang="de-DE" sz="2900" dirty="0" err="1"/>
              <a:t>Indicative</a:t>
            </a:r>
            <a:r>
              <a:rPr lang="de-DE" sz="2900" dirty="0"/>
              <a:t> </a:t>
            </a:r>
            <a:r>
              <a:rPr lang="de-DE" sz="2900" dirty="0" err="1"/>
              <a:t>price</a:t>
            </a:r>
            <a:r>
              <a:rPr lang="de-DE" sz="2900" dirty="0"/>
              <a:t>: </a:t>
            </a:r>
            <a:r>
              <a:rPr lang="en-US" sz="2900" dirty="0"/>
              <a:t>{</a:t>
            </a:r>
            <a:r>
              <a:rPr lang="en-US" sz="2900" dirty="0" err="1"/>
              <a:t>simulationResults.rotorSailsSummary.sumMaintenancePrice</a:t>
            </a:r>
            <a:r>
              <a:rPr lang="en-US" sz="2900" dirty="0"/>
              <a:t> | toFixed:0 | </a:t>
            </a:r>
            <a:r>
              <a:rPr lang="en-US" sz="2900" dirty="0" err="1"/>
              <a:t>thousandsSeparator</a:t>
            </a:r>
            <a:r>
              <a:rPr lang="en-US" sz="2900" dirty="0"/>
              <a:t>} USD/year.</a:t>
            </a:r>
          </a:p>
          <a:p>
            <a:pPr marL="1066800" lvl="2" indent="-342900">
              <a:spcBef>
                <a:spcPts val="400"/>
              </a:spcBef>
              <a:spcAft>
                <a:spcPts val="600"/>
              </a:spcAft>
            </a:pPr>
            <a:r>
              <a:rPr lang="en-US" sz="2500" dirty="0"/>
              <a:t>All wear parts.</a:t>
            </a:r>
          </a:p>
          <a:p>
            <a:pPr marL="1066800" lvl="2" indent="-342900">
              <a:spcBef>
                <a:spcPts val="400"/>
              </a:spcBef>
              <a:spcAft>
                <a:spcPts val="600"/>
              </a:spcAft>
            </a:pPr>
            <a:r>
              <a:rPr lang="en-US" sz="2500" dirty="0"/>
              <a:t>Remote monitoring of the sails operation. Monthly reports with KPIs of the sails performance and availability.</a:t>
            </a:r>
          </a:p>
          <a:p>
            <a:pPr marL="1066800" lvl="2" indent="-342900">
              <a:spcBef>
                <a:spcPts val="400"/>
              </a:spcBef>
              <a:spcAft>
                <a:spcPts val="600"/>
              </a:spcAft>
            </a:pPr>
            <a:r>
              <a:rPr lang="en-US" sz="2500" dirty="0"/>
              <a:t>Remote expert support for possible troubleshooting and corrective maintenance work.</a:t>
            </a:r>
          </a:p>
          <a:p>
            <a:pPr marL="1066800" lvl="2" indent="-342900">
              <a:spcBef>
                <a:spcPts val="400"/>
              </a:spcBef>
              <a:spcAft>
                <a:spcPts val="600"/>
              </a:spcAft>
            </a:pPr>
            <a:r>
              <a:rPr lang="en-US" sz="2500" dirty="0"/>
              <a:t>Discounts in additional services</a:t>
            </a:r>
          </a:p>
          <a:p>
            <a:pPr marL="1066800" lvl="2" indent="-342900">
              <a:spcBef>
                <a:spcPts val="400"/>
              </a:spcBef>
              <a:spcAft>
                <a:spcPts val="600"/>
              </a:spcAft>
            </a:pPr>
            <a:r>
              <a:rPr lang="en-US" sz="2500" dirty="0"/>
              <a:t>And many others features included</a:t>
            </a:r>
            <a:endParaRPr lang="en-US" dirty="0"/>
          </a:p>
          <a:p>
            <a:endParaRPr lang="en-FI" dirty="0"/>
          </a:p>
        </p:txBody>
      </p:sp>
    </p:spTree>
    <p:extLst>
      <p:ext uri="{BB962C8B-B14F-4D97-AF65-F5344CB8AC3E}">
        <p14:creationId xmlns:p14="http://schemas.microsoft.com/office/powerpoint/2010/main" val="12877298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53AB6-2E7C-D018-2E6E-EA8D7314CA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FDF70B7-A63C-9B74-F4CB-4C7D1D2368E6}"/>
              </a:ext>
            </a:extLst>
          </p:cNvPr>
          <p:cNvSpPr>
            <a:spLocks noGrp="1"/>
          </p:cNvSpPr>
          <p:nvPr>
            <p:ph type="title"/>
          </p:nvPr>
        </p:nvSpPr>
        <p:spPr/>
        <p:txBody>
          <a:bodyPr>
            <a:normAutofit/>
          </a:bodyPr>
          <a:lstStyle/>
          <a:p>
            <a:pPr>
              <a:lnSpc>
                <a:spcPct val="70000"/>
              </a:lnSpc>
            </a:pPr>
            <a:r>
              <a:rPr lang="en-US" sz="3600" dirty="0"/>
              <a:t>Net savings calculation</a:t>
            </a:r>
            <a:endParaRPr sz="3600" dirty="0"/>
          </a:p>
        </p:txBody>
      </p:sp>
      <p:graphicFrame>
        <p:nvGraphicFramePr>
          <p:cNvPr id="2" name="Table 1">
            <a:extLst>
              <a:ext uri="{FF2B5EF4-FFF2-40B4-BE49-F238E27FC236}">
                <a16:creationId xmlns:a16="http://schemas.microsoft.com/office/drawing/2014/main" id="{019AAC32-DB59-A1BC-39BD-49EB4B35B690}"/>
              </a:ext>
            </a:extLst>
          </p:cNvPr>
          <p:cNvGraphicFramePr>
            <a:graphicFrameLocks noGrp="1"/>
          </p:cNvGraphicFramePr>
          <p:nvPr>
            <p:extLst>
              <p:ext uri="{D42A27DB-BD31-4B8C-83A1-F6EECF244321}">
                <p14:modId xmlns:p14="http://schemas.microsoft.com/office/powerpoint/2010/main" val="1902126614"/>
              </p:ext>
            </p:extLst>
          </p:nvPr>
        </p:nvGraphicFramePr>
        <p:xfrm>
          <a:off x="2038173" y="1817688"/>
          <a:ext cx="8458200" cy="6424295"/>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247962259"/>
                    </a:ext>
                  </a:extLst>
                </a:gridCol>
                <a:gridCol w="2286000">
                  <a:extLst>
                    <a:ext uri="{9D8B030D-6E8A-4147-A177-3AD203B41FA5}">
                      <a16:colId xmlns:a16="http://schemas.microsoft.com/office/drawing/2014/main" val="357455077"/>
                    </a:ext>
                  </a:extLst>
                </a:gridCol>
                <a:gridCol w="2286000">
                  <a:extLst>
                    <a:ext uri="{9D8B030D-6E8A-4147-A177-3AD203B41FA5}">
                      <a16:colId xmlns:a16="http://schemas.microsoft.com/office/drawing/2014/main" val="1181625965"/>
                    </a:ext>
                  </a:extLst>
                </a:gridCol>
              </a:tblGrid>
              <a:tr h="1375848">
                <a:tc>
                  <a:txBody>
                    <a:bodyPr/>
                    <a:lstStyle/>
                    <a:p>
                      <a:pPr algn="l" fontAlgn="b"/>
                      <a:endParaRPr lang="en-GB"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GB" sz="1800" b="1" u="none" strike="noStrike" dirty="0">
                          <a:effectLst/>
                        </a:rPr>
                        <a:t>Low fuel cost scenario {</a:t>
                      </a:r>
                      <a:r>
                        <a:rPr lang="en-GB" sz="1800" b="1" u="none" strike="noStrike" dirty="0" err="1">
                          <a:effectLst/>
                        </a:rPr>
                        <a:t>simulationResults.fuelPrice.fuelCostSavingMinFuel.fuelPrice</a:t>
                      </a:r>
                      <a:r>
                        <a:rPr lang="en-GB" sz="1800" b="1" u="none" strike="noStrike" dirty="0">
                          <a:effectLst/>
                        </a:rPr>
                        <a:t>} USD/ton </a:t>
                      </a:r>
                      <a:endParaRPr lang="en-GB" sz="1800" b="1"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n-GB" sz="1800" b="1" u="none" strike="noStrike" dirty="0">
                          <a:effectLst/>
                        </a:rPr>
                        <a:t>High fuel cost scenario</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800" b="1" u="none" strike="noStrike" dirty="0">
                          <a:effectLst/>
                        </a:rPr>
                        <a:t>{</a:t>
                      </a:r>
                      <a:r>
                        <a:rPr lang="en-GB" sz="1800" b="1" u="none" strike="noStrike" dirty="0" err="1">
                          <a:effectLst/>
                        </a:rPr>
                        <a:t>simulationResults.fuelPrice.fuelCostSavingMaxFuel.fuelPrice</a:t>
                      </a:r>
                      <a:r>
                        <a:rPr lang="en-GB" sz="1800" b="1" u="none" strike="noStrike" dirty="0">
                          <a:effectLst/>
                        </a:rPr>
                        <a:t>} USD/ton </a:t>
                      </a:r>
                      <a:endParaRPr lang="en-GB" sz="1800" b="1"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575006310"/>
                  </a:ext>
                </a:extLst>
              </a:tr>
              <a:tr h="469111">
                <a:tc>
                  <a:txBody>
                    <a:bodyPr/>
                    <a:lstStyle/>
                    <a:p>
                      <a:pPr marL="0" algn="ctr" defTabSz="914400" rtl="0" eaLnBrk="1" fontAlgn="b" latinLnBrk="0" hangingPunct="1"/>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Fuel cost saving (USD/year)</a:t>
                      </a:r>
                    </a:p>
                  </a:txBody>
                  <a:tcPr marL="9525" marR="9525" marT="9525" marB="0" anchor="ctr"/>
                </a:tc>
                <a:tc>
                  <a:txBody>
                    <a:bodyPr/>
                    <a:lstStyle/>
                    <a:p>
                      <a:pPr marL="0" algn="ctr" defTabSz="914400" rtl="0" eaLnBrk="1" fontAlgn="b" latinLnBrk="0" hangingPunct="1"/>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{simulationResults.fuelPrice.fuelCostSavingMinFuel.fuelCostSaving | toFixed:0 | </a:t>
                      </a:r>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a:t>
                      </a:r>
                      <a:endParaRPr lang="en-GB" sz="1800" b="0" u="none" strike="noStrike" kern="1200" dirty="0">
                        <a:solidFill>
                          <a:schemeClr val="dk1"/>
                        </a:solidFill>
                        <a:effectLst/>
                        <a:highlight>
                          <a:srgbClr val="FFFF00"/>
                        </a:highlight>
                        <a:latin typeface="DIN 2014" panose="020B0504020202020204" pitchFamily="34" charset="0"/>
                        <a:ea typeface="DIN 2014" panose="020B0504020202020204" pitchFamily="34" charset="0"/>
                        <a:cs typeface="+mn-cs"/>
                      </a:endParaRPr>
                    </a:p>
                  </a:txBody>
                  <a:tcPr marL="9525" marR="9525" marT="9525" marB="0" anchor="ctr"/>
                </a:tc>
                <a:tc>
                  <a:txBody>
                    <a:bodyPr/>
                    <a:lstStyle/>
                    <a:p>
                      <a:pPr marL="0" algn="ctr" defTabSz="914400" rtl="0" eaLnBrk="1" fontAlgn="b" latinLnBrk="0" hangingPunct="1"/>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{simulationResults.fuelPrice.fuelCostSavingMaxFuel.fuelCostSaving | </a:t>
                      </a:r>
                      <a:r>
                        <a:rPr lang="en-GB" sz="1800" b="0" u="none" strike="noStrike" kern="1200">
                          <a:solidFill>
                            <a:schemeClr val="dk1"/>
                          </a:solidFill>
                          <a:effectLst/>
                          <a:latin typeface="DIN 2014" panose="020B0504020202020204" pitchFamily="34" charset="0"/>
                          <a:ea typeface="DIN 2014" panose="020B0504020202020204" pitchFamily="34" charset="0"/>
                          <a:cs typeface="+mn-cs"/>
                        </a:rPr>
                        <a:t>toFixed:0 </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 </a:t>
                      </a:r>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a:t>
                      </a:r>
                    </a:p>
                  </a:txBody>
                  <a:tcPr marL="9525" marR="9525" marT="9525" marB="0" anchor="ctr"/>
                </a:tc>
                <a:extLst>
                  <a:ext uri="{0D108BD9-81ED-4DB2-BD59-A6C34878D82A}">
                    <a16:rowId xmlns:a16="http://schemas.microsoft.com/office/drawing/2014/main" val="324398346"/>
                  </a:ext>
                </a:extLst>
              </a:tr>
              <a:tr h="469111">
                <a:tc>
                  <a:txBody>
                    <a:bodyPr/>
                    <a:lstStyle/>
                    <a:p>
                      <a:pPr marL="0" algn="ctr" defTabSz="914400" rtl="0" eaLnBrk="1" fontAlgn="b" latinLnBrk="0" hangingPunct="1"/>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EU ETS saving (USD/year)</a:t>
                      </a:r>
                    </a:p>
                  </a:txBody>
                  <a:tcPr marL="9525" marR="9525" marT="9525" marB="0" anchor="ct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a:t>
                      </a:r>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simulationResults.combinedSavings.EUETSSavings</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 </a:t>
                      </a:r>
                      <a:r>
                        <a:rPr lang="en-GB" sz="1800" b="0" u="none" strike="noStrike" kern="1200">
                          <a:solidFill>
                            <a:schemeClr val="dk1"/>
                          </a:solidFill>
                          <a:effectLst/>
                          <a:latin typeface="DIN 2014" panose="020B0504020202020204" pitchFamily="34" charset="0"/>
                          <a:ea typeface="DIN 2014" panose="020B0504020202020204" pitchFamily="34" charset="0"/>
                          <a:cs typeface="+mn-cs"/>
                        </a:rPr>
                        <a:t>| toFixed:0 | </a:t>
                      </a:r>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a:t>
                      </a:r>
                    </a:p>
                  </a:txBody>
                  <a:tcPr marL="9525" marR="9525" marT="9525" marB="0" anchor="ctr"/>
                </a:tc>
                <a:tc hMerge="1">
                  <a:txBody>
                    <a:bodyPr/>
                    <a:lstStyle/>
                    <a:p>
                      <a:endParaRPr dirty="0"/>
                    </a:p>
                  </a:txBody>
                  <a:tcPr marL="9525" marR="9525" marT="9525" marB="0" anchor="b"/>
                </a:tc>
                <a:extLst>
                  <a:ext uri="{0D108BD9-81ED-4DB2-BD59-A6C34878D82A}">
                    <a16:rowId xmlns:a16="http://schemas.microsoft.com/office/drawing/2014/main" val="3055856695"/>
                  </a:ext>
                </a:extLst>
              </a:tr>
              <a:tr h="469111">
                <a:tc>
                  <a:txBody>
                    <a:bodyPr/>
                    <a:lstStyle/>
                    <a:p>
                      <a:pPr marL="0" algn="ctr" defTabSz="914400" rtl="0" eaLnBrk="1" fontAlgn="b" latinLnBrk="0" hangingPunct="1"/>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FuelEU</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 saving (USD/year)</a:t>
                      </a:r>
                    </a:p>
                  </a:txBody>
                  <a:tcPr marL="9525" marR="9525" marT="9525" marB="0" anchor="ctr"/>
                </a:tc>
                <a:tc gridSpan="2">
                  <a:txBody>
                    <a:bodyPr/>
                    <a:lstStyle/>
                    <a:p>
                      <a:pPr marL="0" indent="0" algn="ctr" defTabSz="914400" rtl="0" eaLnBrk="1" fontAlgn="b" latinLnBrk="0" hangingPunct="1">
                        <a:lnSpc>
                          <a:spcPct val="120000"/>
                        </a:lnSpc>
                        <a:spcBef>
                          <a:spcPts val="600"/>
                        </a:spcBef>
                        <a:buNone/>
                        <a:defRPr/>
                      </a:pP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a:t>
                      </a:r>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simulationResults.GHG.monetaryBenefit.usd</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 | toFixed:0 | </a:t>
                      </a:r>
                      <a:r>
                        <a:rPr lang="en-GB" sz="1800" b="0"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a:t>
                      </a:r>
                    </a:p>
                  </a:txBody>
                  <a:tcPr marL="9525" marR="9525" marT="9525" marB="0" anchor="ctr"/>
                </a:tc>
                <a:tc hMerge="1">
                  <a:txBody>
                    <a:bodyPr/>
                    <a:lstStyle/>
                    <a:p>
                      <a:endParaRPr dirty="0"/>
                    </a:p>
                  </a:txBody>
                  <a:tcPr marL="9525" marR="9525" marT="9525" marB="0" anchor="b"/>
                </a:tc>
                <a:extLst>
                  <a:ext uri="{0D108BD9-81ED-4DB2-BD59-A6C34878D82A}">
                    <a16:rowId xmlns:a16="http://schemas.microsoft.com/office/drawing/2014/main" val="3679249617"/>
                  </a:ext>
                </a:extLst>
              </a:tr>
              <a:tr h="469111">
                <a:tc>
                  <a:txBody>
                    <a:bodyPr/>
                    <a:lstStyle/>
                    <a:p>
                      <a:pPr marL="0" algn="ctr" defTabSz="914400" rtl="0" eaLnBrk="1" fontAlgn="b" latinLnBrk="0" hangingPunct="1"/>
                      <a:r>
                        <a:rPr lang="en-US" sz="1800" b="0" u="none" strike="noStrike" kern="1200" dirty="0">
                          <a:solidFill>
                            <a:schemeClr val="dk1"/>
                          </a:solidFill>
                          <a:effectLst/>
                          <a:latin typeface="DIN 2014" panose="020B0504020202020204" pitchFamily="34" charset="0"/>
                          <a:ea typeface="DIN 2014" panose="020B0504020202020204" pitchFamily="34" charset="0"/>
                          <a:cs typeface="+mn-cs"/>
                        </a:rPr>
                        <a:t>R</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emote support (USD/year)</a:t>
                      </a:r>
                    </a:p>
                  </a:txBody>
                  <a:tcPr marL="9525" marR="9525" marT="9525" marB="0" anchor="ctr"/>
                </a:tc>
                <a:tc gridSpan="2">
                  <a:txBody>
                    <a:bodyPr/>
                    <a:lstStyle/>
                    <a:p>
                      <a:pPr marL="0" algn="ctr" defTabSz="914400" rtl="0" eaLnBrk="1" fontAlgn="b" latinLnBrk="0" hangingPunct="1"/>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 </a:t>
                      </a:r>
                      <a:r>
                        <a:rPr lang="en-US" sz="1800" b="0" u="none" strike="noStrike" kern="1200" dirty="0">
                          <a:solidFill>
                            <a:schemeClr val="dk1"/>
                          </a:solidFill>
                          <a:effectLst/>
                          <a:latin typeface="DIN 2014" panose="020B0504020202020204" pitchFamily="34" charset="0"/>
                          <a:ea typeface="DIN 2014" panose="020B0504020202020204" pitchFamily="34" charset="0"/>
                          <a:cs typeface="+mn-cs"/>
                        </a:rPr>
                        <a:t>{</a:t>
                      </a:r>
                      <a:r>
                        <a:rPr lang="en-US" sz="1800" b="0" u="none" strike="noStrike" kern="1200" dirty="0" err="1">
                          <a:solidFill>
                            <a:schemeClr val="dk1"/>
                          </a:solidFill>
                          <a:effectLst/>
                          <a:latin typeface="DIN 2014" panose="020B0504020202020204" pitchFamily="34" charset="0"/>
                          <a:ea typeface="DIN 2014" panose="020B0504020202020204" pitchFamily="34" charset="0"/>
                          <a:cs typeface="+mn-cs"/>
                        </a:rPr>
                        <a:t>simulationResults.rotorSailsSummary.sumMaintenancePrice</a:t>
                      </a:r>
                      <a:r>
                        <a:rPr lang="en-US" sz="1800" b="0" u="none" strike="noStrike" kern="1200" dirty="0">
                          <a:solidFill>
                            <a:schemeClr val="dk1"/>
                          </a:solidFill>
                          <a:effectLst/>
                          <a:latin typeface="DIN 2014" panose="020B0504020202020204" pitchFamily="34" charset="0"/>
                          <a:ea typeface="DIN 2014" panose="020B0504020202020204" pitchFamily="34" charset="0"/>
                          <a:cs typeface="+mn-cs"/>
                        </a:rPr>
                        <a:t> | toFixed:0 | </a:t>
                      </a:r>
                      <a:r>
                        <a:rPr lang="en-US" sz="1800" b="0"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US" sz="1800" b="0" u="none" strike="noStrike" kern="1200" dirty="0">
                          <a:solidFill>
                            <a:schemeClr val="dk1"/>
                          </a:solidFill>
                          <a:effectLst/>
                          <a:latin typeface="DIN 2014" panose="020B0504020202020204" pitchFamily="34" charset="0"/>
                          <a:ea typeface="DIN 2014" panose="020B0504020202020204" pitchFamily="34" charset="0"/>
                          <a:cs typeface="+mn-cs"/>
                        </a:rPr>
                        <a:t>}</a:t>
                      </a:r>
                      <a:endParaRPr lang="en-GB" sz="1800" b="0" u="none" strike="noStrike" kern="1200" dirty="0">
                        <a:solidFill>
                          <a:schemeClr val="dk1"/>
                        </a:solidFill>
                        <a:effectLst/>
                        <a:latin typeface="DIN 2014" panose="020B0504020202020204" pitchFamily="34" charset="0"/>
                        <a:ea typeface="DIN 2014" panose="020B0504020202020204" pitchFamily="34" charset="0"/>
                        <a:cs typeface="+mn-cs"/>
                      </a:endParaRPr>
                    </a:p>
                  </a:txBody>
                  <a:tcPr marL="9525" marR="9525" marT="9525" marB="0" anchor="ctr"/>
                </a:tc>
                <a:tc hMerge="1">
                  <a:txBody>
                    <a:bodyPr/>
                    <a:lstStyle/>
                    <a:p>
                      <a:endParaRPr dirty="0"/>
                    </a:p>
                  </a:txBody>
                  <a:tcPr marL="9525" marR="9525" marT="9525" marB="0" anchor="ctr"/>
                </a:tc>
                <a:extLst>
                  <a:ext uri="{0D108BD9-81ED-4DB2-BD59-A6C34878D82A}">
                    <a16:rowId xmlns:a16="http://schemas.microsoft.com/office/drawing/2014/main" val="3644433180"/>
                  </a:ext>
                </a:extLst>
              </a:tr>
              <a:tr h="469111">
                <a:tc>
                  <a:txBody>
                    <a:bodyPr/>
                    <a:lstStyle/>
                    <a:p>
                      <a:pPr marL="0" algn="ctr" defTabSz="914400" rtl="0" eaLnBrk="1" fontAlgn="b" latinLnBrk="0" hangingPunct="1"/>
                      <a:r>
                        <a:rPr lang="en-GB" sz="1800" b="1" u="none" strike="noStrike" kern="1200" dirty="0">
                          <a:solidFill>
                            <a:schemeClr val="dk1"/>
                          </a:solidFill>
                          <a:effectLst/>
                          <a:latin typeface="DIN 2014" panose="020B0504020202020204" pitchFamily="34" charset="0"/>
                          <a:ea typeface="DIN 2014" panose="020B0504020202020204" pitchFamily="34" charset="0"/>
                          <a:cs typeface="+mn-cs"/>
                        </a:rPr>
                        <a:t>Total net annual saving </a:t>
                      </a:r>
                      <a:r>
                        <a:rPr lang="en-GB" sz="1800" b="0" u="none" strike="noStrike" kern="1200" dirty="0">
                          <a:solidFill>
                            <a:schemeClr val="dk1"/>
                          </a:solidFill>
                          <a:effectLst/>
                          <a:latin typeface="DIN 2014" panose="020B0504020202020204" pitchFamily="34" charset="0"/>
                          <a:ea typeface="DIN 2014" panose="020B0504020202020204" pitchFamily="34" charset="0"/>
                          <a:cs typeface="+mn-cs"/>
                        </a:rPr>
                        <a:t>(USD/year)</a:t>
                      </a:r>
                      <a:endParaRPr lang="en-GB" sz="1800" b="1" u="none" strike="noStrike" kern="1200" dirty="0">
                        <a:solidFill>
                          <a:schemeClr val="dk1"/>
                        </a:solidFill>
                        <a:effectLst/>
                        <a:latin typeface="DIN 2014" panose="020B0504020202020204" pitchFamily="34" charset="0"/>
                        <a:ea typeface="DIN 2014" panose="020B0504020202020204" pitchFamily="34" charset="0"/>
                        <a:cs typeface="+mn-cs"/>
                      </a:endParaRP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800" b="1" u="none" strike="noStrike" kern="1200" dirty="0">
                          <a:solidFill>
                            <a:schemeClr val="dk1"/>
                          </a:solidFill>
                          <a:effectLst/>
                          <a:latin typeface="DIN 2014" panose="020B0504020202020204" pitchFamily="34" charset="0"/>
                          <a:ea typeface="DIN 2014" panose="020B0504020202020204" pitchFamily="34" charset="0"/>
                          <a:cs typeface="+mn-cs"/>
                        </a:rPr>
                        <a:t>{simulationResults.fuelPrice.fuelCostSavingMinFuel.cumulativeNetAnnualSavings[0] | toFixed:0 | </a:t>
                      </a:r>
                      <a:r>
                        <a:rPr lang="en-GB" sz="1800" b="1"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GB" sz="1800" b="1" u="none" strike="noStrike" kern="1200" dirty="0">
                          <a:solidFill>
                            <a:schemeClr val="dk1"/>
                          </a:solidFill>
                          <a:effectLst/>
                          <a:latin typeface="DIN 2014" panose="020B0504020202020204" pitchFamily="34" charset="0"/>
                          <a:ea typeface="DIN 2014" panose="020B0504020202020204" pitchFamily="34" charset="0"/>
                          <a:cs typeface="+mn-cs"/>
                        </a:rPr>
                        <a:t>}</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800" b="1" u="none" strike="noStrike" kern="1200" dirty="0">
                          <a:solidFill>
                            <a:schemeClr val="dk1"/>
                          </a:solidFill>
                          <a:effectLst/>
                          <a:latin typeface="DIN 2014" panose="020B0504020202020204" pitchFamily="34" charset="0"/>
                          <a:ea typeface="DIN 2014" panose="020B0504020202020204" pitchFamily="34" charset="0"/>
                          <a:cs typeface="+mn-cs"/>
                        </a:rPr>
                        <a:t>{simulationResults.fuelPrice.fuelCostSavingMaxFuel.cumulativeNetAnnualSavings[0] | toFixed:0 | </a:t>
                      </a:r>
                      <a:r>
                        <a:rPr lang="en-GB" sz="1800" b="1" u="none" strike="noStrike" kern="1200" dirty="0" err="1">
                          <a:solidFill>
                            <a:schemeClr val="dk1"/>
                          </a:solidFill>
                          <a:effectLst/>
                          <a:latin typeface="DIN 2014" panose="020B0504020202020204" pitchFamily="34" charset="0"/>
                          <a:ea typeface="DIN 2014" panose="020B0504020202020204" pitchFamily="34" charset="0"/>
                          <a:cs typeface="+mn-cs"/>
                        </a:rPr>
                        <a:t>thousandsSeparator</a:t>
                      </a:r>
                      <a:r>
                        <a:rPr lang="en-GB" sz="1800" b="1" u="none" strike="noStrike" kern="1200" dirty="0">
                          <a:solidFill>
                            <a:schemeClr val="dk1"/>
                          </a:solidFill>
                          <a:effectLst/>
                          <a:latin typeface="DIN 2014" panose="020B0504020202020204" pitchFamily="34" charset="0"/>
                          <a:ea typeface="DIN 2014" panose="020B0504020202020204" pitchFamily="34" charset="0"/>
                          <a:cs typeface="+mn-cs"/>
                        </a:rPr>
                        <a:t>}</a:t>
                      </a:r>
                    </a:p>
                  </a:txBody>
                  <a:tcPr marL="9525" marR="9525" marT="9525" marB="0" anchor="ctr"/>
                </a:tc>
                <a:extLst>
                  <a:ext uri="{0D108BD9-81ED-4DB2-BD59-A6C34878D82A}">
                    <a16:rowId xmlns:a16="http://schemas.microsoft.com/office/drawing/2014/main" val="1851077188"/>
                  </a:ext>
                </a:extLst>
              </a:tr>
            </a:tbl>
          </a:graphicData>
        </a:graphic>
      </p:graphicFrame>
    </p:spTree>
    <p:extLst>
      <p:ext uri="{BB962C8B-B14F-4D97-AF65-F5344CB8AC3E}">
        <p14:creationId xmlns:p14="http://schemas.microsoft.com/office/powerpoint/2010/main" val="3442191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3214" y="282759"/>
            <a:ext cx="10362874" cy="1121836"/>
          </a:xfrm>
        </p:spPr>
        <p:txBody>
          <a:bodyPr>
            <a:normAutofit/>
          </a:bodyPr>
          <a:lstStyle/>
          <a:p>
            <a:pPr>
              <a:lnSpc>
                <a:spcPct val="70000"/>
              </a:lnSpc>
            </a:pPr>
            <a:r>
              <a:rPr lang="en-US" sz="3600" dirty="0"/>
              <a:t>Business case – Net Present Values</a:t>
            </a:r>
            <a:endParaRPr sz="3600" dirty="0"/>
          </a:p>
        </p:txBody>
      </p:sp>
      <p:pic>
        <p:nvPicPr>
          <p:cNvPr id="5" name="Picture 9" descr="{%simulationResults.chart_fuelSavings}">
            <a:extLst>
              <a:ext uri="{FF2B5EF4-FFF2-40B4-BE49-F238E27FC236}">
                <a16:creationId xmlns:a16="http://schemas.microsoft.com/office/drawing/2014/main" id="{5AEA801A-8679-5530-FD7D-7600356B951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52305" y="1352265"/>
            <a:ext cx="10003783" cy="3797814"/>
          </a:xfrm>
          <a:prstGeom prst="rect">
            <a:avLst/>
          </a:prstGeom>
        </p:spPr>
      </p:pic>
      <p:sp>
        <p:nvSpPr>
          <p:cNvPr id="8" name="TextBox 7">
            <a:extLst>
              <a:ext uri="{FF2B5EF4-FFF2-40B4-BE49-F238E27FC236}">
                <a16:creationId xmlns:a16="http://schemas.microsoft.com/office/drawing/2014/main" id="{723AC244-4402-B30A-EDF4-54534006F896}"/>
              </a:ext>
            </a:extLst>
          </p:cNvPr>
          <p:cNvSpPr txBox="1"/>
          <p:nvPr/>
        </p:nvSpPr>
        <p:spPr>
          <a:xfrm>
            <a:off x="2897437" y="5097913"/>
            <a:ext cx="7678756" cy="4247317"/>
          </a:xfrm>
          <a:prstGeom prst="rect">
            <a:avLst/>
          </a:prstGeom>
          <a:noFill/>
        </p:spPr>
        <p:txBody>
          <a:bodyPr wrap="square">
            <a:spAutoFit/>
          </a:bodyPr>
          <a:lstStyle/>
          <a:p>
            <a:r>
              <a:rPr lang="en-US" dirty="0"/>
              <a:t>{</a:t>
            </a:r>
            <a:r>
              <a:rPr lang="en-US" dirty="0" err="1"/>
              <a:t>simulationResults.fuelPrice.fuelCostSavingMinFuel.fuelPrice</a:t>
            </a:r>
            <a:r>
              <a:rPr lang="en-US" dirty="0"/>
              <a:t>} USD/ton	Payback time: {</a:t>
            </a:r>
            <a:r>
              <a:rPr lang="en-US" dirty="0" err="1"/>
              <a:t>simulationResults.fuelPrice.fuelCostSavingMinFuel.paybackPeriod</a:t>
            </a:r>
            <a:r>
              <a:rPr lang="en-US" dirty="0"/>
              <a:t> | toFixed:2} years</a:t>
            </a:r>
          </a:p>
          <a:p>
            <a:r>
              <a:rPr lang="en-US" dirty="0"/>
              <a:t>		25 years cumulative savings: {simulationResults.fuelPrice.fuelCostSavingMinFuel.cumulativeNetAnnualSavings[24] / 1000000 </a:t>
            </a:r>
            <a:r>
              <a:rPr lang="en-US" dirty="0">
                <a:solidFill>
                  <a:schemeClr val="dk1"/>
                </a:solidFill>
                <a:latin typeface="DIN 2014" panose="020B0504020202020204" pitchFamily="34" charset="0"/>
                <a:ea typeface="DIN 2014" panose="020B0504020202020204" pitchFamily="34" charset="0"/>
              </a:rPr>
              <a:t>| toFixed:1</a:t>
            </a:r>
            <a:r>
              <a:rPr lang="en-US" dirty="0"/>
              <a:t>} Million USD</a:t>
            </a:r>
          </a:p>
          <a:p>
            <a:r>
              <a:rPr lang="en-US" dirty="0"/>
              <a:t>		</a:t>
            </a:r>
          </a:p>
          <a:p>
            <a:r>
              <a:rPr lang="en-US" dirty="0"/>
              <a:t>{</a:t>
            </a:r>
            <a:r>
              <a:rPr lang="en-US" dirty="0" err="1"/>
              <a:t>simulationResults.fuelPrice.fuelCostSavingMaxFuel.fuelPrice</a:t>
            </a:r>
            <a:r>
              <a:rPr lang="en-US" dirty="0"/>
              <a:t>} USD/ton	Payback time: {</a:t>
            </a:r>
            <a:r>
              <a:rPr lang="en-US" dirty="0" err="1"/>
              <a:t>simulationResults.fuelPrice.fuelCostSavingMaxFuel.paybackPeriod</a:t>
            </a:r>
            <a:r>
              <a:rPr lang="en-US" dirty="0"/>
              <a:t> | toFixed:2} years</a:t>
            </a:r>
          </a:p>
          <a:p>
            <a:r>
              <a:rPr lang="en-US" dirty="0"/>
              <a:t>		25 years cumulative savings: {simulationResults.fuelPrice.fuelCostSavingMaxFuel.cumulativeNetAnnualSavings[24] / 1000000 </a:t>
            </a:r>
            <a:r>
              <a:rPr lang="en-US" dirty="0">
                <a:solidFill>
                  <a:schemeClr val="dk1"/>
                </a:solidFill>
                <a:latin typeface="DIN 2014" panose="020B0504020202020204" pitchFamily="34" charset="0"/>
                <a:ea typeface="DIN 2014" panose="020B0504020202020204" pitchFamily="34" charset="0"/>
              </a:rPr>
              <a:t>| toFixed:1</a:t>
            </a:r>
            <a:r>
              <a:rPr lang="en-US" dirty="0"/>
              <a:t>} Million USD</a:t>
            </a:r>
          </a:p>
        </p:txBody>
      </p:sp>
    </p:spTree>
    <p:extLst>
      <p:ext uri="{BB962C8B-B14F-4D97-AF65-F5344CB8AC3E}">
        <p14:creationId xmlns:p14="http://schemas.microsoft.com/office/powerpoint/2010/main" val="4081880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497DB4F-D2A4-C3AF-A1C0-A0FAAF69E157}"/>
              </a:ext>
            </a:extLst>
          </p:cNvPr>
          <p:cNvSpPr>
            <a:spLocks noGrp="1"/>
          </p:cNvSpPr>
          <p:nvPr>
            <p:ph idx="1"/>
          </p:nvPr>
        </p:nvSpPr>
        <p:spPr/>
        <p:txBody>
          <a:bodyPr>
            <a:normAutofit/>
          </a:bodyPr>
          <a:lstStyle/>
          <a:p>
            <a:pPr marL="742950" indent="-382588">
              <a:buFont typeface="+mj-lt"/>
              <a:buAutoNum type="arabicPeriod"/>
            </a:pPr>
            <a:r>
              <a:rPr lang="en-US" sz="3600" dirty="0"/>
              <a:t>Executive summary</a:t>
            </a:r>
          </a:p>
          <a:p>
            <a:pPr marL="742950" indent="-382588">
              <a:buFont typeface="+mj-lt"/>
              <a:buAutoNum type="arabicPeriod"/>
            </a:pPr>
            <a:r>
              <a:rPr lang="en-US" sz="3600" dirty="0"/>
              <a:t>Fuel saving results</a:t>
            </a:r>
          </a:p>
          <a:p>
            <a:pPr marL="742950" indent="-382588">
              <a:buFont typeface="+mj-lt"/>
              <a:buAutoNum type="arabicPeriod"/>
            </a:pPr>
            <a:r>
              <a:rPr lang="en-US" sz="3600" dirty="0"/>
              <a:t>Energy efficiency regulation</a:t>
            </a:r>
          </a:p>
          <a:p>
            <a:pPr marL="742950" indent="-382588">
              <a:buFont typeface="+mj-lt"/>
              <a:buAutoNum type="arabicPeriod"/>
            </a:pPr>
            <a:r>
              <a:rPr lang="en-US" sz="3600" dirty="0"/>
              <a:t>Indicative pricing &amp; business case</a:t>
            </a:r>
          </a:p>
          <a:p>
            <a:pPr marL="742950" indent="-382588">
              <a:buFont typeface="+mj-lt"/>
              <a:buAutoNum type="arabicPeriod"/>
            </a:pPr>
            <a:r>
              <a:rPr lang="en-US" sz="3600" dirty="0"/>
              <a:t>Suggested next steps</a:t>
            </a:r>
          </a:p>
          <a:p>
            <a:pPr marL="742950" indent="-382588">
              <a:buFont typeface="+mj-lt"/>
              <a:buAutoNum type="arabicPeriod"/>
            </a:pPr>
            <a:r>
              <a:rPr lang="en-US" sz="3600" dirty="0"/>
              <a:t>Appendix </a:t>
            </a:r>
          </a:p>
          <a:p>
            <a:endParaRPr lang="en-GB" dirty="0"/>
          </a:p>
        </p:txBody>
      </p:sp>
      <p:sp>
        <p:nvSpPr>
          <p:cNvPr id="7" name="Title 6">
            <a:extLst>
              <a:ext uri="{FF2B5EF4-FFF2-40B4-BE49-F238E27FC236}">
                <a16:creationId xmlns:a16="http://schemas.microsoft.com/office/drawing/2014/main" id="{60597CED-A2A2-1661-B490-F9BE3FE003CD}"/>
              </a:ext>
            </a:extLst>
          </p:cNvPr>
          <p:cNvSpPr>
            <a:spLocks noGrp="1"/>
          </p:cNvSpPr>
          <p:nvPr>
            <p:ph type="title"/>
          </p:nvPr>
        </p:nvSpPr>
        <p:spPr/>
        <p:txBody>
          <a:bodyPr/>
          <a:lstStyle/>
          <a:p>
            <a:r>
              <a:rPr lang="en-US" dirty="0"/>
              <a:t>Contents</a:t>
            </a:r>
            <a:endParaRPr lang="en-GB" dirty="0"/>
          </a:p>
        </p:txBody>
      </p:sp>
      <p:sp>
        <p:nvSpPr>
          <p:cNvPr id="2" name="Content Placeholder 7">
            <a:extLst>
              <a:ext uri="{FF2B5EF4-FFF2-40B4-BE49-F238E27FC236}">
                <a16:creationId xmlns:a16="http://schemas.microsoft.com/office/drawing/2014/main" id="{D0C77645-525E-7897-89B0-CB2E02F93BB6}"/>
              </a:ext>
            </a:extLst>
          </p:cNvPr>
          <p:cNvSpPr txBox="1">
            <a:spLocks/>
          </p:cNvSpPr>
          <p:nvPr/>
        </p:nvSpPr>
        <p:spPr>
          <a:xfrm>
            <a:off x="5761383" y="1901825"/>
            <a:ext cx="47177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DIN 2014" panose="020B0504020202020204" pitchFamily="34" charset="0"/>
                <a:ea typeface="DIN 2014" panose="020B05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DIN 2014" panose="020B0504020202020204" pitchFamily="34" charset="0"/>
                <a:ea typeface="DIN 2014" panose="020B05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DIN 2014" panose="020B0504020202020204" pitchFamily="34" charset="0"/>
                <a:ea typeface="DIN 2014" panose="020B05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DIN 2014" panose="020B0504020202020204" pitchFamily="34" charset="0"/>
                <a:ea typeface="DIN 2014" panose="020B05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DIN 2014" panose="020B0504020202020204" pitchFamily="34" charset="0"/>
                <a:ea typeface="DIN 2014" panose="020B05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en-US" dirty="0"/>
              <a:t>	</a:t>
            </a:r>
            <a:br>
              <a:rPr lang="en-US" dirty="0"/>
            </a:br>
            <a:endParaRPr lang="en-GB" dirty="0"/>
          </a:p>
        </p:txBody>
      </p:sp>
    </p:spTree>
    <p:extLst>
      <p:ext uri="{BB962C8B-B14F-4D97-AF65-F5344CB8AC3E}">
        <p14:creationId xmlns:p14="http://schemas.microsoft.com/office/powerpoint/2010/main" val="194874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BBAC7D-17EE-1F24-CA4B-75756E304BC8}"/>
              </a:ext>
            </a:extLst>
          </p:cNvPr>
          <p:cNvSpPr>
            <a:spLocks noGrp="1"/>
          </p:cNvSpPr>
          <p:nvPr>
            <p:ph type="title"/>
          </p:nvPr>
        </p:nvSpPr>
        <p:spPr/>
        <p:txBody>
          <a:bodyPr>
            <a:normAutofit/>
          </a:bodyPr>
          <a:lstStyle/>
          <a:p>
            <a:r>
              <a:rPr lang="en-US" dirty="0"/>
              <a:t>Suggested next steps</a:t>
            </a:r>
            <a:br>
              <a:rPr lang="en-US" dirty="0"/>
            </a:br>
            <a:endParaRPr lang="en-GB" strike="sngStrike" dirty="0"/>
          </a:p>
        </p:txBody>
      </p:sp>
    </p:spTree>
    <p:extLst>
      <p:ext uri="{BB962C8B-B14F-4D97-AF65-F5344CB8AC3E}">
        <p14:creationId xmlns:p14="http://schemas.microsoft.com/office/powerpoint/2010/main" val="410267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FFB850-AB35-8B94-9560-0C2B52D694FA}"/>
              </a:ext>
            </a:extLst>
          </p:cNvPr>
          <p:cNvSpPr>
            <a:spLocks noGrp="1"/>
          </p:cNvSpPr>
          <p:nvPr>
            <p:ph type="title"/>
          </p:nvPr>
        </p:nvSpPr>
        <p:spPr/>
        <p:txBody>
          <a:bodyPr>
            <a:normAutofit/>
          </a:bodyPr>
          <a:lstStyle/>
          <a:p>
            <a:r>
              <a:rPr lang="en-US" sz="3600" dirty="0"/>
              <a:t>Considerable upside with Voyage Optimization</a:t>
            </a:r>
            <a:endParaRPr lang="en-FI" sz="3600" dirty="0"/>
          </a:p>
        </p:txBody>
      </p:sp>
      <p:sp>
        <p:nvSpPr>
          <p:cNvPr id="4" name="Content Placeholder 3">
            <a:extLst>
              <a:ext uri="{FF2B5EF4-FFF2-40B4-BE49-F238E27FC236}">
                <a16:creationId xmlns:a16="http://schemas.microsoft.com/office/drawing/2014/main" id="{3D83D7B2-59FF-D22B-B586-A7CB7519F92F}"/>
              </a:ext>
            </a:extLst>
          </p:cNvPr>
          <p:cNvSpPr>
            <a:spLocks noGrp="1"/>
          </p:cNvSpPr>
          <p:nvPr>
            <p:ph idx="1"/>
          </p:nvPr>
        </p:nvSpPr>
        <p:spPr/>
        <p:txBody>
          <a:bodyPr/>
          <a:lstStyle/>
          <a:p>
            <a:pPr marL="0" indent="0">
              <a:buNone/>
            </a:pPr>
            <a:r>
              <a:rPr lang="en-US" sz="1800" dirty="0"/>
              <a:t>Independent studies have proven, that the combination of voyage optimization and wind propulsion provides significantly increased performance potential.</a:t>
            </a:r>
          </a:p>
          <a:p>
            <a:pPr marL="0" indent="0">
              <a:buNone/>
            </a:pPr>
            <a:r>
              <a:rPr lang="en-US" sz="1800" dirty="0"/>
              <a:t>Norsepower is collaborating with NAPA, the global maritime software, services and data analysis expert.</a:t>
            </a:r>
          </a:p>
          <a:p>
            <a:pPr marL="0" indent="0">
              <a:buNone/>
            </a:pPr>
            <a:r>
              <a:rPr lang="en-US" sz="1800" dirty="0"/>
              <a:t>A more detailed study for the target vessel can be carried out later.</a:t>
            </a:r>
          </a:p>
        </p:txBody>
      </p:sp>
      <p:pic>
        <p:nvPicPr>
          <p:cNvPr id="7" name="Picture Placeholder 6" descr="A picture containing text, water, nature&#10;&#10;Description automatically generated">
            <a:extLst>
              <a:ext uri="{FF2B5EF4-FFF2-40B4-BE49-F238E27FC236}">
                <a16:creationId xmlns:a16="http://schemas.microsoft.com/office/drawing/2014/main" id="{AE8664B3-5954-FF14-7B52-847573147AC8}"/>
              </a:ext>
            </a:extLst>
          </p:cNvPr>
          <p:cNvPicPr>
            <a:picLocks noGrp="1" noChangeAspect="1"/>
          </p:cNvPicPr>
          <p:nvPr>
            <p:ph type="pic" sz="quarter" idx="4294967295"/>
          </p:nvPr>
        </p:nvPicPr>
        <p:blipFill rotWithShape="1">
          <a:blip r:embed="rId2" cstate="print">
            <a:extLst>
              <a:ext uri="{28A0092B-C50C-407E-A947-70E740481C1C}">
                <a14:useLocalDpi xmlns:a14="http://schemas.microsoft.com/office/drawing/2010/main"/>
              </a:ext>
            </a:extLst>
          </a:blip>
          <a:srcRect l="11664" t="6544" r="23781" b="45917"/>
          <a:stretch/>
        </p:blipFill>
        <p:spPr>
          <a:xfrm>
            <a:off x="1172930" y="4464720"/>
            <a:ext cx="3140075" cy="1301750"/>
          </a:xfrm>
        </p:spPr>
      </p:pic>
      <p:pic>
        <p:nvPicPr>
          <p:cNvPr id="8" name="Picture 2">
            <a:extLst>
              <a:ext uri="{FF2B5EF4-FFF2-40B4-BE49-F238E27FC236}">
                <a16:creationId xmlns:a16="http://schemas.microsoft.com/office/drawing/2014/main" id="{285EE479-E1AC-5B21-80DD-6A13EE9C222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1706"/>
          <a:stretch/>
        </p:blipFill>
        <p:spPr bwMode="auto">
          <a:xfrm>
            <a:off x="4470221" y="4077494"/>
            <a:ext cx="2892381" cy="195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B2453B5D-FE4F-2A2D-2ECB-8B2DD9DDD48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6798" t="5745" r="4531" b="12204"/>
          <a:stretch/>
        </p:blipFill>
        <p:spPr bwMode="auto">
          <a:xfrm>
            <a:off x="7519818" y="4312654"/>
            <a:ext cx="4139994" cy="1774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02F2EA36-ABEE-0160-2147-B88DA9ECD761}"/>
              </a:ext>
            </a:extLst>
          </p:cNvPr>
          <p:cNvSpPr txBox="1">
            <a:spLocks/>
          </p:cNvSpPr>
          <p:nvPr/>
        </p:nvSpPr>
        <p:spPr>
          <a:xfrm>
            <a:off x="4831237" y="6232163"/>
            <a:ext cx="6716598" cy="34936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Tx/>
              <a:buNone/>
              <a:defRPr sz="2000" kern="1200">
                <a:solidFill>
                  <a:schemeClr val="tx1"/>
                </a:solidFill>
                <a:latin typeface="Arial" panose="020B0604020202020204" pitchFamily="34" charset="0"/>
                <a:ea typeface="+mn-ea"/>
                <a:cs typeface="Arial" panose="020B0604020202020204" pitchFamily="34" charset="0"/>
              </a:defRPr>
            </a:lvl1pPr>
            <a:lvl2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539750" indent="-273050" algn="l" defTabSz="914400" rtl="0" eaLnBrk="1" latinLnBrk="0" hangingPunct="1">
              <a:lnSpc>
                <a:spcPct val="90000"/>
              </a:lnSpc>
              <a:spcBef>
                <a:spcPts val="1000"/>
              </a:spcBef>
              <a:buFont typeface="Arial" panose="020B0604020202020204" pitchFamily="34" charset="0"/>
              <a:buChar char="–"/>
              <a:tabLst>
                <a:tab pos="539750" algn="l"/>
              </a:tabLst>
              <a:defRPr sz="1600" kern="1200">
                <a:solidFill>
                  <a:schemeClr val="tx1"/>
                </a:solidFill>
                <a:latin typeface="Arial" panose="020B0604020202020204" pitchFamily="34" charset="0"/>
                <a:ea typeface="+mn-ea"/>
                <a:cs typeface="Arial" panose="020B0604020202020204" pitchFamily="34" charset="0"/>
              </a:defRPr>
            </a:lvl3pPr>
            <a:lvl4pPr marL="806450" indent="-2667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071563" indent="-265113" algn="l" defTabSz="914400" rtl="0" eaLnBrk="1" latinLnBrk="0" hangingPunct="1">
              <a:lnSpc>
                <a:spcPct val="90000"/>
              </a:lnSpc>
              <a:spcBef>
                <a:spcPts val="10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1346200" indent="-274638"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6pPr>
            <a:lvl7pPr marL="1612900" indent="-2667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7pPr>
            <a:lvl8pPr marL="1878013" indent="-26511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8pPr>
            <a:lvl9pPr marL="2152650" indent="-274638"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lt"/>
                <a:ea typeface="+mn-ea"/>
                <a:cs typeface="+mn-cs"/>
              </a:defRPr>
            </a:lvl9pPr>
          </a:lstStyle>
          <a:p>
            <a:r>
              <a:rPr lang="en-US" sz="700" dirty="0">
                <a:latin typeface="DIN 2014" panose="020B0504020202020204" pitchFamily="34" charset="0"/>
                <a:ea typeface="DIN 2014" panose="020B0504020202020204" pitchFamily="34" charset="0"/>
              </a:rPr>
              <a:t>Source: James C Mason, “Quantifying voyage </a:t>
            </a:r>
            <a:r>
              <a:rPr lang="en-US" sz="700" dirty="0" err="1">
                <a:latin typeface="DIN 2014" panose="020B0504020202020204" pitchFamily="34" charset="0"/>
                <a:ea typeface="DIN 2014" panose="020B0504020202020204" pitchFamily="34" charset="0"/>
              </a:rPr>
              <a:t>optimisation</a:t>
            </a:r>
            <a:r>
              <a:rPr lang="en-US" sz="700" dirty="0">
                <a:latin typeface="DIN 2014" panose="020B0504020202020204" pitchFamily="34" charset="0"/>
                <a:ea typeface="DIN 2014" panose="020B0504020202020204" pitchFamily="34" charset="0"/>
              </a:rPr>
              <a:t> with wind-assisted ship propulsion: a new climate mitigation strategy for shipping”, The University of Manchester, 2021 </a:t>
            </a:r>
          </a:p>
        </p:txBody>
      </p:sp>
    </p:spTree>
    <p:extLst>
      <p:ext uri="{BB962C8B-B14F-4D97-AF65-F5344CB8AC3E}">
        <p14:creationId xmlns:p14="http://schemas.microsoft.com/office/powerpoint/2010/main" val="3142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A boat on a body of water&#10;&#10;Description automatically generated">
            <a:extLst>
              <a:ext uri="{FF2B5EF4-FFF2-40B4-BE49-F238E27FC236}">
                <a16:creationId xmlns:a16="http://schemas.microsoft.com/office/drawing/2014/main" id="{669FCBAC-43CC-4018-962D-3972853A13EE}"/>
              </a:ext>
            </a:extLst>
          </p:cNvPr>
          <p:cNvPicPr>
            <a:picLocks noChangeAspect="1"/>
          </p:cNvPicPr>
          <p:nvPr/>
        </p:nvPicPr>
        <p:blipFill>
          <a:blip r:embed="rId2" cstate="screen">
            <a:extLst>
              <a:ext uri="{28A0092B-C50C-407E-A947-70E740481C1C}">
                <a14:useLocalDpi xmlns:a14="http://schemas.microsoft.com/office/drawing/2010/main"/>
              </a:ext>
            </a:extLst>
          </a:blip>
          <a:srcRect l="4389" r="4389"/>
          <a:stretch>
            <a:fillRect/>
          </a:stretch>
        </p:blipFill>
        <p:spPr>
          <a:xfrm flipH="1">
            <a:off x="6895056" y="1932707"/>
            <a:ext cx="5305167" cy="4045098"/>
          </a:xfrm>
          <a:prstGeom prst="rect">
            <a:avLst/>
          </a:prstGeom>
          <a:solidFill>
            <a:schemeClr val="bg1">
              <a:lumMod val="85000"/>
            </a:schemeClr>
          </a:solidFill>
        </p:spPr>
      </p:pic>
      <p:graphicFrame>
        <p:nvGraphicFramePr>
          <p:cNvPr id="7" name="Object 6">
            <a:extLst>
              <a:ext uri="{FF2B5EF4-FFF2-40B4-BE49-F238E27FC236}">
                <a16:creationId xmlns:a16="http://schemas.microsoft.com/office/drawing/2014/main" id="{877DA4C8-5ABF-4AE4-F090-4A1ECA876855}"/>
              </a:ext>
            </a:extLst>
          </p:cNvPr>
          <p:cNvGraphicFramePr>
            <a:graphicFrameLocks noChangeAspect="1"/>
          </p:cNvGraphicFramePr>
          <p:nvPr/>
        </p:nvGraphicFramePr>
        <p:xfrm>
          <a:off x="3958885" y="-21979"/>
          <a:ext cx="6585521" cy="6905254"/>
        </p:xfrm>
        <a:graphic>
          <a:graphicData uri="http://schemas.openxmlformats.org/presentationml/2006/ole">
            <mc:AlternateContent xmlns:mc="http://schemas.openxmlformats.org/markup-compatibility/2006">
              <mc:Choice xmlns:v="urn:schemas-microsoft-com:vml" Requires="v">
                <p:oleObj name="CorelDRAW Standard" r:id="rId3" imgW="6937532" imgH="7690625" progId="CorelDRAWStandard.Graphic.23">
                  <p:embed/>
                </p:oleObj>
              </mc:Choice>
              <mc:Fallback>
                <p:oleObj name="CorelDRAW Standard" r:id="rId3" imgW="6937532" imgH="7690625" progId="CorelDRAWStandard.Graphic.23">
                  <p:embed/>
                  <p:pic>
                    <p:nvPicPr>
                      <p:cNvPr id="7" name="Object 6">
                        <a:extLst>
                          <a:ext uri="{FF2B5EF4-FFF2-40B4-BE49-F238E27FC236}">
                            <a16:creationId xmlns:a16="http://schemas.microsoft.com/office/drawing/2014/main" id="{877DA4C8-5ABF-4AE4-F090-4A1ECA876855}"/>
                          </a:ext>
                        </a:extLst>
                      </p:cNvPr>
                      <p:cNvPicPr/>
                      <p:nvPr/>
                    </p:nvPicPr>
                    <p:blipFill>
                      <a:blip r:embed="rId4"/>
                      <a:stretch>
                        <a:fillRect/>
                      </a:stretch>
                    </p:blipFill>
                    <p:spPr>
                      <a:xfrm>
                        <a:off x="3958885" y="-21979"/>
                        <a:ext cx="6585521" cy="6905254"/>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3C3E9EC-B7C8-4243-A82D-1C81679E6251}"/>
              </a:ext>
            </a:extLst>
          </p:cNvPr>
          <p:cNvSpPr>
            <a:spLocks noGrp="1"/>
          </p:cNvSpPr>
          <p:nvPr>
            <p:ph type="title"/>
          </p:nvPr>
        </p:nvSpPr>
        <p:spPr>
          <a:xfrm>
            <a:off x="838200" y="695852"/>
            <a:ext cx="10121766" cy="1121836"/>
          </a:xfrm>
        </p:spPr>
        <p:txBody>
          <a:bodyPr>
            <a:normAutofit/>
          </a:bodyPr>
          <a:lstStyle/>
          <a:p>
            <a:r>
              <a:rPr lang="en-GB" altLang="en-US" sz="3600" dirty="0">
                <a:ea typeface="ＭＳ Ｐゴシック" pitchFamily="34" charset="-128"/>
                <a:cs typeface="Century Gothic" pitchFamily="34" charset="0"/>
              </a:rPr>
              <a:t>Suggested next steps </a:t>
            </a:r>
            <a:endParaRPr lang="en-FI" sz="3600" dirty="0"/>
          </a:p>
        </p:txBody>
      </p:sp>
      <p:sp>
        <p:nvSpPr>
          <p:cNvPr id="4" name="Content Placeholder 3">
            <a:extLst>
              <a:ext uri="{FF2B5EF4-FFF2-40B4-BE49-F238E27FC236}">
                <a16:creationId xmlns:a16="http://schemas.microsoft.com/office/drawing/2014/main" id="{074975D6-52D9-4E3E-AC85-F5DDA80E5276}"/>
              </a:ext>
            </a:extLst>
          </p:cNvPr>
          <p:cNvSpPr>
            <a:spLocks noGrp="1"/>
          </p:cNvSpPr>
          <p:nvPr>
            <p:ph sz="half" idx="2"/>
          </p:nvPr>
        </p:nvSpPr>
        <p:spPr>
          <a:xfrm>
            <a:off x="863600" y="1827213"/>
            <a:ext cx="5257800" cy="4392612"/>
          </a:xfrm>
        </p:spPr>
        <p:txBody>
          <a:bodyPr>
            <a:normAutofit/>
          </a:bodyPr>
          <a:lstStyle/>
          <a:p>
            <a:pPr marL="0" indent="0">
              <a:buNone/>
            </a:pPr>
            <a:r>
              <a:rPr lang="en-US" sz="2400" dirty="0"/>
              <a:t>Review the case study together in video meeting.</a:t>
            </a:r>
          </a:p>
          <a:p>
            <a:pPr marL="0" indent="0">
              <a:buNone/>
            </a:pPr>
            <a:r>
              <a:rPr lang="en-US" sz="2400" dirty="0"/>
              <a:t>More detailed technical analysis regarding locations, integration to the deck/hull structures and stability.</a:t>
            </a:r>
          </a:p>
          <a:p>
            <a:pPr marL="0" indent="0">
              <a:buNone/>
            </a:pPr>
            <a:r>
              <a:rPr lang="en-US" sz="2400" dirty="0"/>
              <a:t>Offer for an agreed configuration</a:t>
            </a:r>
            <a:br>
              <a:rPr lang="en-US" sz="2400" dirty="0"/>
            </a:br>
            <a:r>
              <a:rPr lang="en-US" sz="2400" dirty="0"/>
              <a:t>and scope.</a:t>
            </a:r>
          </a:p>
          <a:p>
            <a:pPr marL="0" indent="0">
              <a:buNone/>
            </a:pPr>
            <a:r>
              <a:rPr lang="en-US" sz="2400" dirty="0"/>
              <a:t>Mutually beneficial co-operation leading to fleet-wide agreement.</a:t>
            </a:r>
          </a:p>
          <a:p>
            <a:endParaRPr lang="en-FI" dirty="0"/>
          </a:p>
        </p:txBody>
      </p:sp>
      <p:pic>
        <p:nvPicPr>
          <p:cNvPr id="8" name="Picture 7" descr="A red and white logo&#10;&#10;Description automatically generated with low confidence">
            <a:extLst>
              <a:ext uri="{FF2B5EF4-FFF2-40B4-BE49-F238E27FC236}">
                <a16:creationId xmlns:a16="http://schemas.microsoft.com/office/drawing/2014/main" id="{02B5160C-5B77-1536-2176-5ADE4BE8A3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29338" y="291040"/>
            <a:ext cx="1508125" cy="301625"/>
          </a:xfrm>
          <a:prstGeom prst="rect">
            <a:avLst/>
          </a:prstGeom>
        </p:spPr>
      </p:pic>
    </p:spTree>
    <p:extLst>
      <p:ext uri="{BB962C8B-B14F-4D97-AF65-F5344CB8AC3E}">
        <p14:creationId xmlns:p14="http://schemas.microsoft.com/office/powerpoint/2010/main" val="42644358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CE5EABA-2210-5B86-AE98-EC5E39C399AE}"/>
              </a:ext>
            </a:extLst>
          </p:cNvPr>
          <p:cNvSpPr>
            <a:spLocks noGrp="1"/>
          </p:cNvSpPr>
          <p:nvPr>
            <p:ph idx="1"/>
          </p:nvPr>
        </p:nvSpPr>
        <p:spPr>
          <a:xfrm>
            <a:off x="1035117" y="4533499"/>
            <a:ext cx="10121766" cy="1719664"/>
          </a:xfrm>
        </p:spPr>
        <p:txBody>
          <a:bodyPr>
            <a:normAutofit/>
          </a:bodyPr>
          <a:lstStyle/>
          <a:p>
            <a:pPr marL="0" indent="0" algn="ctr">
              <a:buNone/>
            </a:pPr>
            <a:r>
              <a:rPr lang="en-US" dirty="0"/>
              <a:t>For more information contact us at sales@norsepower.com or visit www.norsepower.com</a:t>
            </a:r>
            <a:endParaRPr lang="en-GB" dirty="0"/>
          </a:p>
        </p:txBody>
      </p:sp>
      <p:sp>
        <p:nvSpPr>
          <p:cNvPr id="4" name="Title 3">
            <a:extLst>
              <a:ext uri="{FF2B5EF4-FFF2-40B4-BE49-F238E27FC236}">
                <a16:creationId xmlns:a16="http://schemas.microsoft.com/office/drawing/2014/main" id="{2F8BB4D2-A017-2AFF-7787-55B1F3CFF3B7}"/>
              </a:ext>
            </a:extLst>
          </p:cNvPr>
          <p:cNvSpPr>
            <a:spLocks noGrp="1"/>
          </p:cNvSpPr>
          <p:nvPr>
            <p:ph type="title"/>
          </p:nvPr>
        </p:nvSpPr>
        <p:spPr>
          <a:xfrm>
            <a:off x="1035117" y="2251677"/>
            <a:ext cx="10121766" cy="1156518"/>
          </a:xfrm>
        </p:spPr>
        <p:txBody>
          <a:bodyPr>
            <a:normAutofit fontScale="90000"/>
          </a:bodyPr>
          <a:lstStyle/>
          <a:p>
            <a:pPr algn="ctr"/>
            <a:r>
              <a:rPr lang="en-US" dirty="0"/>
              <a:t>Thank you {</a:t>
            </a:r>
            <a:r>
              <a:rPr lang="en-US" dirty="0" err="1"/>
              <a:t>simulationInput.caseStudy.company</a:t>
            </a:r>
            <a:r>
              <a:rPr lang="en-US" dirty="0"/>
              <a:t>} !</a:t>
            </a:r>
            <a:endParaRPr lang="en-GB" dirty="0"/>
          </a:p>
        </p:txBody>
      </p:sp>
    </p:spTree>
    <p:extLst>
      <p:ext uri="{BB962C8B-B14F-4D97-AF65-F5344CB8AC3E}">
        <p14:creationId xmlns:p14="http://schemas.microsoft.com/office/powerpoint/2010/main" val="33516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380DD0-0A64-AED2-9334-624304A75B2E}"/>
              </a:ext>
            </a:extLst>
          </p:cNvPr>
          <p:cNvSpPr>
            <a:spLocks noGrp="1"/>
          </p:cNvSpPr>
          <p:nvPr>
            <p:ph type="title"/>
          </p:nvPr>
        </p:nvSpPr>
        <p:spPr/>
        <p:txBody>
          <a:bodyPr/>
          <a:lstStyle/>
          <a:p>
            <a:r>
              <a:rPr lang="en-US" dirty="0"/>
              <a:t>Executive Summary</a:t>
            </a:r>
            <a:endParaRPr lang="en-GB" dirty="0"/>
          </a:p>
        </p:txBody>
      </p:sp>
    </p:spTree>
    <p:extLst>
      <p:ext uri="{BB962C8B-B14F-4D97-AF65-F5344CB8AC3E}">
        <p14:creationId xmlns:p14="http://schemas.microsoft.com/office/powerpoint/2010/main" val="12451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5352E-7AF4-43E5-B0CB-8DF280EC9598}"/>
              </a:ext>
            </a:extLst>
          </p:cNvPr>
          <p:cNvSpPr>
            <a:spLocks noGrp="1"/>
          </p:cNvSpPr>
          <p:nvPr>
            <p:ph type="title"/>
          </p:nvPr>
        </p:nvSpPr>
        <p:spPr>
          <a:xfrm>
            <a:off x="1035117" y="448621"/>
            <a:ext cx="10121766" cy="1121836"/>
          </a:xfrm>
        </p:spPr>
        <p:txBody>
          <a:bodyPr>
            <a:normAutofit/>
          </a:bodyPr>
          <a:lstStyle/>
          <a:p>
            <a:r>
              <a:rPr lang="en-US" sz="3600" dirty="0"/>
              <a:t>Introduction</a:t>
            </a:r>
            <a:endParaRPr lang="en-FI" sz="3600" dirty="0"/>
          </a:p>
        </p:txBody>
      </p:sp>
      <p:sp>
        <p:nvSpPr>
          <p:cNvPr id="3" name="text_field">
            <a:extLst>
              <a:ext uri="{FF2B5EF4-FFF2-40B4-BE49-F238E27FC236}">
                <a16:creationId xmlns:a16="http://schemas.microsoft.com/office/drawing/2014/main" id="{641EBF37-C9D2-42F9-8EDB-49894EBD5021}"/>
              </a:ext>
            </a:extLst>
          </p:cNvPr>
          <p:cNvSpPr>
            <a:spLocks noGrp="1"/>
          </p:cNvSpPr>
          <p:nvPr>
            <p:ph sz="half" idx="1"/>
          </p:nvPr>
        </p:nvSpPr>
        <p:spPr>
          <a:xfrm>
            <a:off x="1035118" y="1537406"/>
            <a:ext cx="10121766" cy="4871974"/>
          </a:xfrm>
        </p:spPr>
        <p:txBody>
          <a:bodyPr>
            <a:normAutofit/>
          </a:bodyPr>
          <a:lstStyle/>
          <a:p>
            <a:pPr marL="0" indent="0">
              <a:spcAft>
                <a:spcPts val="600"/>
              </a:spcAft>
              <a:buNone/>
            </a:pPr>
            <a:r>
              <a:rPr lang="en-US" sz="1800" dirty="0"/>
              <a:t>Norsepower has carried out a customized performance, regulatory compliance and business case study of an installation project of Norsepower Rotor Sails</a:t>
            </a:r>
            <a:r>
              <a:rPr lang="en-GB" altLang="en-US" sz="1800" dirty="0">
                <a:ea typeface="ＭＳ Ｐゴシック" pitchFamily="34" charset="-128"/>
                <a:cs typeface="Century Gothic" pitchFamily="34" charset="0"/>
              </a:rPr>
              <a:t>™</a:t>
            </a:r>
            <a:r>
              <a:rPr lang="en-US" sz="1800" dirty="0"/>
              <a:t> in your vessel. Our case study is based on:</a:t>
            </a:r>
          </a:p>
          <a:p>
            <a:pPr marL="285750" indent="-285750">
              <a:spcAft>
                <a:spcPts val="600"/>
              </a:spcAft>
              <a:buFont typeface="Arial" panose="020B0604020202020204" pitchFamily="34" charset="0"/>
              <a:buChar char="•"/>
            </a:pPr>
            <a:r>
              <a:rPr lang="en-US" sz="1800" dirty="0"/>
              <a:t>Our Norsepower performance simulator</a:t>
            </a:r>
          </a:p>
          <a:p>
            <a:pPr marL="285750" indent="-285750">
              <a:spcAft>
                <a:spcPts val="600"/>
              </a:spcAft>
              <a:buFont typeface="Arial" panose="020B0604020202020204" pitchFamily="34" charset="0"/>
              <a:buChar char="•"/>
            </a:pPr>
            <a:r>
              <a:rPr lang="en-US" sz="1800" dirty="0"/>
              <a:t>Your ship specific technical and operational profile.</a:t>
            </a:r>
          </a:p>
          <a:p>
            <a:pPr marL="285750" indent="-285750">
              <a:spcAft>
                <a:spcPts val="600"/>
              </a:spcAft>
              <a:buFont typeface="Arial" panose="020B0604020202020204" pitchFamily="34" charset="0"/>
              <a:buChar char="•"/>
            </a:pPr>
            <a:r>
              <a:rPr lang="en-US" sz="1800" dirty="0"/>
              <a:t>20 years of historical global wind data from European Union Space program</a:t>
            </a:r>
          </a:p>
          <a:p>
            <a:pPr marL="285750" indent="-285750">
              <a:spcAft>
                <a:spcPts val="600"/>
              </a:spcAft>
              <a:buFont typeface="Arial" panose="020B0604020202020204" pitchFamily="34" charset="0"/>
              <a:buChar char="•"/>
            </a:pPr>
            <a:r>
              <a:rPr lang="en-US" sz="1800" dirty="0"/>
              <a:t>Guidelines from IMO annexes, and framework from EU regulations</a:t>
            </a:r>
          </a:p>
          <a:p>
            <a:pPr marL="285750" indent="-285750">
              <a:buFont typeface="Arial" panose="020B0604020202020204" pitchFamily="34" charset="0"/>
              <a:buChar char="•"/>
            </a:pPr>
            <a:endParaRPr lang="en-US" sz="1200" dirty="0"/>
          </a:p>
          <a:p>
            <a:r>
              <a:rPr lang="en-US" sz="1800" dirty="0"/>
              <a:t>Norsepower performance simulator is a semi-empiric wind model which has been progressively tuned based on the thrust measurements collected from the operation of our sails in vessels around the world. These thrust measurements have been thoroughly validated by third-party verification entities.</a:t>
            </a:r>
          </a:p>
          <a:p>
            <a:endParaRPr lang="en-US" sz="1200" dirty="0"/>
          </a:p>
          <a:p>
            <a:r>
              <a:rPr lang="en-US" sz="1800" dirty="0"/>
              <a:t>A detailed description of how our case study is carried out can be found in the document “Norsepower Case Study Appendix”. </a:t>
            </a:r>
          </a:p>
          <a:p>
            <a:pPr marL="0" indent="0">
              <a:buNone/>
            </a:pPr>
            <a:endParaRPr lang="en-US" sz="1800" dirty="0"/>
          </a:p>
        </p:txBody>
      </p:sp>
    </p:spTree>
    <p:extLst>
      <p:ext uri="{BB962C8B-B14F-4D97-AF65-F5344CB8AC3E}">
        <p14:creationId xmlns:p14="http://schemas.microsoft.com/office/powerpoint/2010/main" val="180161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_field">
            <a:extLst>
              <a:ext uri="{FF2B5EF4-FFF2-40B4-BE49-F238E27FC236}">
                <a16:creationId xmlns:a16="http://schemas.microsoft.com/office/drawing/2014/main" id="{641EBF37-C9D2-42F9-8EDB-49894EBD5021}"/>
              </a:ext>
            </a:extLst>
          </p:cNvPr>
          <p:cNvSpPr>
            <a:spLocks noGrp="1"/>
          </p:cNvSpPr>
          <p:nvPr>
            <p:ph sz="half" idx="1"/>
          </p:nvPr>
        </p:nvSpPr>
        <p:spPr>
          <a:xfrm>
            <a:off x="1035116" y="1825625"/>
            <a:ext cx="11004484" cy="4351338"/>
          </a:xfrm>
        </p:spPr>
        <p:txBody>
          <a:bodyPr>
            <a:normAutofit fontScale="92500" lnSpcReduction="10000"/>
          </a:bodyPr>
          <a:lstStyle/>
          <a:p>
            <a:r>
              <a:rPr lang="en-US" sz="1800" dirty="0"/>
              <a:t>The expected capex for the proposed configuration is {</a:t>
            </a:r>
            <a:r>
              <a:rPr lang="en-US" sz="1800" dirty="0" err="1"/>
              <a:t>simulationResults.rotorSailsSummary.sumPrice</a:t>
            </a:r>
            <a:r>
              <a:rPr lang="en-US" sz="1800" dirty="0"/>
              <a:t> | toFixed:0 | </a:t>
            </a:r>
            <a:r>
              <a:rPr lang="en-US" sz="1800" dirty="0" err="1"/>
              <a:t>thousandsSeparator</a:t>
            </a:r>
            <a:r>
              <a:rPr lang="en-US" sz="1800" dirty="0"/>
              <a:t>} USD.</a:t>
            </a:r>
          </a:p>
          <a:p>
            <a:endParaRPr lang="en-US" sz="1800" dirty="0"/>
          </a:p>
          <a:p>
            <a:r>
              <a:rPr lang="en-US" sz="1800" dirty="0"/>
              <a:t>The expected annual fuel savings are {</a:t>
            </a:r>
            <a:r>
              <a:rPr lang="en-US" sz="1800" dirty="0" err="1"/>
              <a:t>simulationResults.combinedSavings.averageRouteFuelSavings</a:t>
            </a:r>
            <a:r>
              <a:rPr lang="en-US" sz="1800" dirty="0"/>
              <a:t> | toFixed:0 | </a:t>
            </a:r>
            <a:r>
              <a:rPr lang="en-US" sz="1800" dirty="0" err="1"/>
              <a:t>thousandsSeparator</a:t>
            </a:r>
            <a:r>
              <a:rPr lang="en-US" sz="1800" dirty="0"/>
              <a:t>} tons.</a:t>
            </a:r>
          </a:p>
          <a:p>
            <a:pPr marL="0" indent="0">
              <a:buNone/>
            </a:pPr>
            <a:endParaRPr lang="en-US" sz="1800" dirty="0"/>
          </a:p>
          <a:p>
            <a:r>
              <a:rPr lang="en-US" sz="1800" dirty="0"/>
              <a:t>Total net savings from {simulationResults.fuelPrice.fuelCostSavingMinFuel.fuelCostSaving | toNearest:1000 | </a:t>
            </a:r>
            <a:r>
              <a:rPr lang="en-US" sz="1800" dirty="0" err="1"/>
              <a:t>thousandsSeparator</a:t>
            </a:r>
            <a:r>
              <a:rPr lang="en-US" sz="1800" dirty="0"/>
              <a:t>} to {simulationResults.fuelPrice.fuelCostSavingMaxFuel.fuelCostSaving | toNearest:1000 | </a:t>
            </a:r>
            <a:r>
              <a:rPr lang="en-US" sz="1800" dirty="0" err="1"/>
              <a:t>thousandsSeparator</a:t>
            </a:r>
            <a:r>
              <a:rPr lang="en-US" sz="1800" dirty="0"/>
              <a:t>} USD per year.</a:t>
            </a:r>
          </a:p>
          <a:p>
            <a:endParaRPr lang="en-US" sz="1800" dirty="0"/>
          </a:p>
          <a:p>
            <a:r>
              <a:rPr lang="en-US" sz="1800" dirty="0"/>
              <a:t>Payback period from {</a:t>
            </a:r>
            <a:r>
              <a:rPr lang="en-US" sz="1800" dirty="0" err="1"/>
              <a:t>simulationResults.fuelPrice.fuelCostSavingMaxFuel.paybackPeriod</a:t>
            </a:r>
            <a:r>
              <a:rPr lang="en-US" sz="1800" dirty="0"/>
              <a:t> | toFixed:2} to {</a:t>
            </a:r>
            <a:r>
              <a:rPr lang="en-US" sz="1800" dirty="0" err="1"/>
              <a:t>simulationResults.fuelPrice.fuelCostSavingMinFuel.paybackPeriod</a:t>
            </a:r>
            <a:r>
              <a:rPr lang="en-US" sz="1800" dirty="0"/>
              <a:t> | toFixed:2} years.</a:t>
            </a:r>
          </a:p>
          <a:p>
            <a:pPr marL="0" indent="0">
              <a:buNone/>
            </a:pPr>
            <a:endParaRPr lang="en-US" sz="1800" dirty="0"/>
          </a:p>
          <a:p>
            <a:r>
              <a:rPr lang="en-US" sz="1800" dirty="0"/>
              <a:t>Accumulated net savings of {simulationResults.fuelPrice.fuelCostSavingMaxFuel.cumulativeNetAnnualSavings[25] / 1000000 | toFixed:2 | </a:t>
            </a:r>
            <a:r>
              <a:rPr lang="en-US" sz="1800" dirty="0" err="1"/>
              <a:t>thousandsSeparator</a:t>
            </a:r>
            <a:r>
              <a:rPr lang="en-US" sz="1800" dirty="0"/>
              <a:t>} million/USD for the whole lifetime of the sails (25 years)</a:t>
            </a:r>
          </a:p>
          <a:p>
            <a:pPr marL="0" indent="0">
              <a:buNone/>
            </a:pPr>
            <a:endParaRPr lang="en-US" sz="1800" dirty="0"/>
          </a:p>
          <a:p>
            <a:pPr marL="0" indent="0">
              <a:buNone/>
            </a:pPr>
            <a:endParaRPr lang="en-US" sz="1800" dirty="0"/>
          </a:p>
        </p:txBody>
      </p:sp>
      <p:sp>
        <p:nvSpPr>
          <p:cNvPr id="4" name="Title 1">
            <a:extLst>
              <a:ext uri="{FF2B5EF4-FFF2-40B4-BE49-F238E27FC236}">
                <a16:creationId xmlns:a16="http://schemas.microsoft.com/office/drawing/2014/main" id="{67BBFCF4-F719-7710-E96D-8A113F786FFC}"/>
              </a:ext>
            </a:extLst>
          </p:cNvPr>
          <p:cNvSpPr txBox="1">
            <a:spLocks/>
          </p:cNvSpPr>
          <p:nvPr/>
        </p:nvSpPr>
        <p:spPr>
          <a:xfrm>
            <a:off x="1035117" y="448621"/>
            <a:ext cx="10121766" cy="112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a:lstStyle>
          <a:p>
            <a:r>
              <a:rPr lang="en-US" sz="3600" dirty="0"/>
              <a:t>Executive Summary</a:t>
            </a:r>
            <a:endParaRPr lang="en-FI" sz="3600" dirty="0"/>
          </a:p>
        </p:txBody>
      </p:sp>
    </p:spTree>
    <p:extLst>
      <p:ext uri="{BB962C8B-B14F-4D97-AF65-F5344CB8AC3E}">
        <p14:creationId xmlns:p14="http://schemas.microsoft.com/office/powerpoint/2010/main" val="6141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2DA1D1-B020-4140-DEFB-BC471F568D84}"/>
              </a:ext>
            </a:extLst>
          </p:cNvPr>
          <p:cNvSpPr txBox="1"/>
          <p:nvPr/>
        </p:nvSpPr>
        <p:spPr>
          <a:xfrm>
            <a:off x="1035118" y="6134852"/>
            <a:ext cx="10121766" cy="523220"/>
          </a:xfrm>
          <a:prstGeom prst="rect">
            <a:avLst/>
          </a:prstGeom>
          <a:noFill/>
        </p:spPr>
        <p:txBody>
          <a:bodyPr wrap="square" rtlCol="0">
            <a:spAutoFit/>
          </a:bodyPr>
          <a:lstStyle/>
          <a:p>
            <a:r>
              <a:rPr lang="en-US" sz="1400" dirty="0">
                <a:latin typeface="DIN 2014" panose="020B0504020202020204" pitchFamily="34" charset="0"/>
                <a:ea typeface="DIN 2014" panose="020B0504020202020204" pitchFamily="34" charset="0"/>
              </a:rPr>
              <a:t>Preliminary sketch: Vessel with {#simulationInput.caseStudy.rotorSails}{amountText} {height}m x {diameter}m {/</a:t>
            </a:r>
            <a:r>
              <a:rPr lang="en-US" sz="1400" dirty="0" err="1">
                <a:latin typeface="DIN 2014" panose="020B0504020202020204" pitchFamily="34" charset="0"/>
                <a:ea typeface="DIN 2014" panose="020B0504020202020204" pitchFamily="34" charset="0"/>
              </a:rPr>
              <a:t>simulationInput.caseStudy.rotorSails</a:t>
            </a:r>
            <a:r>
              <a:rPr lang="en-US" sz="1400" dirty="0">
                <a:latin typeface="DIN 2014" panose="020B0504020202020204" pitchFamily="34" charset="0"/>
                <a:ea typeface="DIN 2014" panose="020B0504020202020204" pitchFamily="34" charset="0"/>
              </a:rPr>
              <a:t>}</a:t>
            </a:r>
            <a:r>
              <a:rPr lang="en-US" sz="1400" dirty="0" err="1">
                <a:latin typeface="DIN 2014" panose="020B0504020202020204" pitchFamily="34" charset="0"/>
                <a:ea typeface="DIN 2014" panose="020B0504020202020204" pitchFamily="34" charset="0"/>
              </a:rPr>
              <a:t>Norsepower</a:t>
            </a:r>
            <a:r>
              <a:rPr lang="en-US" sz="1400" dirty="0">
                <a:latin typeface="DIN 2014" panose="020B0504020202020204" pitchFamily="34" charset="0"/>
                <a:ea typeface="DIN 2014" panose="020B0504020202020204" pitchFamily="34" charset="0"/>
              </a:rPr>
              <a:t> Rotor Sail™</a:t>
            </a:r>
            <a:endParaRPr lang="en-FI" sz="1400" dirty="0">
              <a:latin typeface="DIN 2014" panose="020B0504020202020204" pitchFamily="34" charset="0"/>
              <a:ea typeface="DIN 2014" panose="020B0504020202020204" pitchFamily="34" charset="0"/>
            </a:endParaRPr>
          </a:p>
        </p:txBody>
      </p:sp>
      <p:sp>
        <p:nvSpPr>
          <p:cNvPr id="11" name="text_field">
            <a:extLst>
              <a:ext uri="{FF2B5EF4-FFF2-40B4-BE49-F238E27FC236}">
                <a16:creationId xmlns:a16="http://schemas.microsoft.com/office/drawing/2014/main" id="{FEDA2FC9-C35C-CEE7-6A14-D6375183216F}"/>
              </a:ext>
            </a:extLst>
          </p:cNvPr>
          <p:cNvSpPr>
            <a:spLocks noGrp="1"/>
          </p:cNvSpPr>
          <p:nvPr>
            <p:ph idx="1"/>
          </p:nvPr>
        </p:nvSpPr>
        <p:spPr>
          <a:xfrm>
            <a:off x="1035117" y="1901825"/>
            <a:ext cx="10121766" cy="4233027"/>
          </a:xfrm>
        </p:spPr>
        <p:txBody>
          <a:bodyPr>
            <a:normAutofit/>
          </a:bodyPr>
          <a:lstStyle/>
          <a:p>
            <a:pPr marL="342900" indent="-342900">
              <a:buFont typeface="Arial" panose="020B0604020202020204" pitchFamily="34" charset="0"/>
              <a:buChar char="•"/>
            </a:pPr>
            <a:r>
              <a:rPr lang="en-US" sz="1400" dirty="0"/>
              <a:t>{#simulationInput.caseStudy.rotorSails}{amountText} {height}m x {diameter}m </a:t>
            </a:r>
            <a:r>
              <a:rPr lang="en-US" sz="1400" dirty="0" err="1"/>
              <a:t>Norsepower</a:t>
            </a:r>
            <a:r>
              <a:rPr lang="en-US" sz="1400" dirty="0"/>
              <a:t> Rotor Sails</a:t>
            </a:r>
            <a:r>
              <a:rPr lang="en-GB" altLang="en-US" sz="1400" dirty="0">
                <a:ea typeface="ＭＳ Ｐゴシック" pitchFamily="34" charset="-128"/>
                <a:cs typeface="Century Gothic" pitchFamily="34" charset="0"/>
              </a:rPr>
              <a:t>™ on </a:t>
            </a:r>
            <a:r>
              <a:rPr lang="en-US" sz="1400" dirty="0"/>
              <a:t>{type} foundations{/</a:t>
            </a:r>
            <a:r>
              <a:rPr lang="en-US" sz="1400" dirty="0" err="1"/>
              <a:t>simulationInput.caseStudy.rotorSails</a:t>
            </a:r>
            <a:r>
              <a:rPr lang="en-US" sz="1400" dirty="0"/>
              <a:t>}.</a:t>
            </a:r>
          </a:p>
          <a:p>
            <a:pPr marL="342900" indent="-342900">
              <a:buFont typeface="Arial" panose="020B0604020202020204" pitchFamily="34" charset="0"/>
              <a:buChar char="•"/>
            </a:pPr>
            <a:r>
              <a:rPr lang="en-US" sz="1400" dirty="0"/>
              <a:t>Weight, space, stability and load carrying structures to be checked.</a:t>
            </a:r>
          </a:p>
          <a:p>
            <a:endParaRPr lang="en-US" sz="1400" dirty="0"/>
          </a:p>
          <a:p>
            <a:r>
              <a:rPr lang="en-US" sz="1400" dirty="0">
                <a:latin typeface="DIN 2014" panose="020B0504020202020204" pitchFamily="34" charset="0"/>
                <a:ea typeface="DIN 2014" panose="020B0504020202020204" pitchFamily="34" charset="0"/>
              </a:rPr>
              <a:t>Ship length: {</a:t>
            </a:r>
            <a:r>
              <a:rPr lang="en-US" sz="1400" dirty="0" err="1">
                <a:latin typeface="DIN 2014" panose="020B0504020202020204" pitchFamily="34" charset="0"/>
                <a:ea typeface="DIN 2014" panose="020B0504020202020204" pitchFamily="34" charset="0"/>
              </a:rPr>
              <a:t>simulationInput.ship</a:t>
            </a:r>
            <a:r>
              <a:rPr lang="en-US" sz="1400" dirty="0">
                <a:latin typeface="DIN 2014" panose="020B0504020202020204" pitchFamily="34" charset="0"/>
                <a:ea typeface="DIN 2014" panose="020B0504020202020204" pitchFamily="34" charset="0"/>
              </a:rPr>
              <a:t> .length | toFixed:1} m</a:t>
            </a:r>
          </a:p>
          <a:p>
            <a:r>
              <a:rPr lang="en-US" sz="1400" dirty="0">
                <a:latin typeface="DIN 2014" panose="020B0504020202020204" pitchFamily="34" charset="0"/>
                <a:ea typeface="DIN 2014" panose="020B0504020202020204" pitchFamily="34" charset="0"/>
              </a:rPr>
              <a:t>Beam: {</a:t>
            </a:r>
            <a:r>
              <a:rPr lang="en-US" sz="1400" dirty="0" err="1">
                <a:latin typeface="DIN 2014" panose="020B0504020202020204" pitchFamily="34" charset="0"/>
                <a:ea typeface="DIN 2014" panose="020B0504020202020204" pitchFamily="34" charset="0"/>
              </a:rPr>
              <a:t>simulationInput.ship.width</a:t>
            </a:r>
            <a:r>
              <a:rPr lang="en-US" sz="1400" dirty="0">
                <a:latin typeface="DIN 2014" panose="020B0504020202020204" pitchFamily="34" charset="0"/>
                <a:ea typeface="DIN 2014" panose="020B0504020202020204" pitchFamily="34" charset="0"/>
              </a:rPr>
              <a:t> | toFixed:1} m</a:t>
            </a:r>
          </a:p>
          <a:p>
            <a:r>
              <a:rPr lang="en-US" sz="1400" dirty="0">
                <a:latin typeface="DIN 2014" panose="020B0504020202020204" pitchFamily="34" charset="0"/>
                <a:ea typeface="DIN 2014" panose="020B0504020202020204" pitchFamily="34" charset="0"/>
              </a:rPr>
              <a:t>Laden draft: {</a:t>
            </a:r>
            <a:r>
              <a:rPr lang="en-US" sz="1400" dirty="0" err="1">
                <a:latin typeface="DIN 2014" panose="020B0504020202020204" pitchFamily="34" charset="0"/>
                <a:ea typeface="DIN 2014" panose="020B0504020202020204" pitchFamily="34" charset="0"/>
              </a:rPr>
              <a:t>simulationInput.ship.ladenDraft</a:t>
            </a:r>
            <a:r>
              <a:rPr lang="en-US" sz="1400" dirty="0">
                <a:latin typeface="DIN 2014" panose="020B0504020202020204" pitchFamily="34" charset="0"/>
                <a:ea typeface="DIN 2014" panose="020B0504020202020204" pitchFamily="34" charset="0"/>
              </a:rPr>
              <a:t> | toFixed:1} m</a:t>
            </a:r>
          </a:p>
          <a:p>
            <a:r>
              <a:rPr lang="en-US" sz="1400" dirty="0">
                <a:latin typeface="DIN 2014" panose="020B0504020202020204" pitchFamily="34" charset="0"/>
                <a:ea typeface="DIN 2014" panose="020B0504020202020204" pitchFamily="34" charset="0"/>
              </a:rPr>
              <a:t>Ballast draft: {</a:t>
            </a:r>
            <a:r>
              <a:rPr lang="en-US" sz="1400" dirty="0" err="1">
                <a:latin typeface="DIN 2014" panose="020B0504020202020204" pitchFamily="34" charset="0"/>
                <a:ea typeface="DIN 2014" panose="020B0504020202020204" pitchFamily="34" charset="0"/>
              </a:rPr>
              <a:t>simulationInput.ship</a:t>
            </a:r>
            <a:r>
              <a:rPr lang="en-US" sz="1400" dirty="0">
                <a:latin typeface="DIN 2014" panose="020B0504020202020204" pitchFamily="34" charset="0"/>
                <a:ea typeface="DIN 2014" panose="020B0504020202020204" pitchFamily="34" charset="0"/>
              </a:rPr>
              <a:t>. </a:t>
            </a:r>
            <a:r>
              <a:rPr lang="en-US" sz="1400" dirty="0" err="1">
                <a:latin typeface="DIN 2014" panose="020B0504020202020204" pitchFamily="34" charset="0"/>
                <a:ea typeface="DIN 2014" panose="020B0504020202020204" pitchFamily="34" charset="0"/>
              </a:rPr>
              <a:t>ballastDraft</a:t>
            </a:r>
            <a:r>
              <a:rPr lang="en-US" sz="1400" dirty="0">
                <a:latin typeface="DIN 2014" panose="020B0504020202020204" pitchFamily="34" charset="0"/>
                <a:ea typeface="DIN 2014" panose="020B0504020202020204" pitchFamily="34" charset="0"/>
              </a:rPr>
              <a:t> | toFixed:1} m</a:t>
            </a:r>
          </a:p>
          <a:p>
            <a:r>
              <a:rPr lang="en-US" sz="1400" dirty="0">
                <a:latin typeface="DIN 2014" panose="020B0504020202020204" pitchFamily="34" charset="0"/>
                <a:ea typeface="DIN 2014" panose="020B0504020202020204" pitchFamily="34" charset="0"/>
              </a:rPr>
              <a:t>Installation height: {</a:t>
            </a:r>
            <a:r>
              <a:rPr lang="en-US" sz="1400" dirty="0" err="1">
                <a:latin typeface="DIN 2014" panose="020B0504020202020204" pitchFamily="34" charset="0"/>
                <a:ea typeface="DIN 2014" panose="020B0504020202020204" pitchFamily="34" charset="0"/>
              </a:rPr>
              <a:t>simulationInput.ship</a:t>
            </a:r>
            <a:r>
              <a:rPr lang="en-US" sz="1400" dirty="0">
                <a:latin typeface="DIN 2014" panose="020B0504020202020204" pitchFamily="34" charset="0"/>
                <a:ea typeface="DIN 2014" panose="020B0504020202020204" pitchFamily="34" charset="0"/>
              </a:rPr>
              <a:t>. </a:t>
            </a:r>
            <a:r>
              <a:rPr lang="en-US" sz="1400" dirty="0" err="1">
                <a:latin typeface="DIN 2014" panose="020B0504020202020204" pitchFamily="34" charset="0"/>
                <a:ea typeface="DIN 2014" panose="020B0504020202020204" pitchFamily="34" charset="0"/>
              </a:rPr>
              <a:t>installationHeight</a:t>
            </a:r>
            <a:r>
              <a:rPr lang="en-US" sz="1400" dirty="0">
                <a:latin typeface="DIN 2014" panose="020B0504020202020204" pitchFamily="34" charset="0"/>
                <a:ea typeface="DIN 2014" panose="020B0504020202020204" pitchFamily="34" charset="0"/>
              </a:rPr>
              <a:t> | toFixed:1} m</a:t>
            </a:r>
            <a:endParaRPr lang="en-US" sz="1400" dirty="0"/>
          </a:p>
          <a:p>
            <a:pPr marL="342900" indent="-342900">
              <a:buFont typeface="Arial" panose="020B0604020202020204" pitchFamily="34" charset="0"/>
              <a:buChar char="•"/>
            </a:pPr>
            <a:endParaRPr lang="en-US" sz="1400" dirty="0"/>
          </a:p>
          <a:p>
            <a:pPr marL="0" indent="0">
              <a:buNone/>
            </a:pPr>
            <a:endParaRPr lang="en-US" sz="1400" dirty="0"/>
          </a:p>
          <a:p>
            <a:endParaRPr lang="en-FI" dirty="0"/>
          </a:p>
        </p:txBody>
      </p:sp>
      <p:sp>
        <p:nvSpPr>
          <p:cNvPr id="3" name="Title 1">
            <a:extLst>
              <a:ext uri="{FF2B5EF4-FFF2-40B4-BE49-F238E27FC236}">
                <a16:creationId xmlns:a16="http://schemas.microsoft.com/office/drawing/2014/main" id="{107859B1-A290-1806-8F70-CED60065C1AE}"/>
              </a:ext>
            </a:extLst>
          </p:cNvPr>
          <p:cNvSpPr txBox="1">
            <a:spLocks/>
          </p:cNvSpPr>
          <p:nvPr/>
        </p:nvSpPr>
        <p:spPr>
          <a:xfrm>
            <a:off x="1035117" y="448621"/>
            <a:ext cx="10121766" cy="112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a:lstStyle>
          <a:p>
            <a:r>
              <a:rPr lang="en-US" sz="3600" dirty="0"/>
              <a:t>Proposed sails plan</a:t>
            </a:r>
            <a:endParaRPr lang="en-FI" sz="3600" dirty="0"/>
          </a:p>
        </p:txBody>
      </p:sp>
    </p:spTree>
    <p:extLst>
      <p:ext uri="{BB962C8B-B14F-4D97-AF65-F5344CB8AC3E}">
        <p14:creationId xmlns:p14="http://schemas.microsoft.com/office/powerpoint/2010/main" val="314968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large red ship in the water&#10;&#10;Description automatically generated">
            <a:extLst>
              <a:ext uri="{FF2B5EF4-FFF2-40B4-BE49-F238E27FC236}">
                <a16:creationId xmlns:a16="http://schemas.microsoft.com/office/drawing/2014/main" id="{F22B8FBE-CA5B-3B9E-12E2-10D1DB875EE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10561" t="202" r="-691" b="-11142"/>
          <a:stretch/>
        </p:blipFill>
        <p:spPr>
          <a:xfrm>
            <a:off x="6223522" y="1825622"/>
            <a:ext cx="5063604" cy="4351339"/>
          </a:xfrm>
        </p:spPr>
      </p:pic>
      <p:sp>
        <p:nvSpPr>
          <p:cNvPr id="3" name="Title 1">
            <a:extLst>
              <a:ext uri="{FF2B5EF4-FFF2-40B4-BE49-F238E27FC236}">
                <a16:creationId xmlns:a16="http://schemas.microsoft.com/office/drawing/2014/main" id="{5E6BDB62-333D-6568-26B7-1C09845F8FC4}"/>
              </a:ext>
            </a:extLst>
          </p:cNvPr>
          <p:cNvSpPr txBox="1">
            <a:spLocks/>
          </p:cNvSpPr>
          <p:nvPr/>
        </p:nvSpPr>
        <p:spPr>
          <a:xfrm>
            <a:off x="1035117" y="459638"/>
            <a:ext cx="10121766" cy="112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a:lstStyle>
          <a:p>
            <a:r>
              <a:rPr lang="en-US" sz="3600" dirty="0"/>
              <a:t>Ship operation profile</a:t>
            </a:r>
            <a:endParaRPr lang="en-FI" sz="3600" dirty="0"/>
          </a:p>
        </p:txBody>
      </p:sp>
      <p:graphicFrame>
        <p:nvGraphicFramePr>
          <p:cNvPr id="2" name="simParams_field">
            <a:extLst>
              <a:ext uri="{FF2B5EF4-FFF2-40B4-BE49-F238E27FC236}">
                <a16:creationId xmlns:a16="http://schemas.microsoft.com/office/drawing/2014/main" id="{8208C2B7-3449-5E18-2EAB-901EF41CAAA1}"/>
              </a:ext>
            </a:extLst>
          </p:cNvPr>
          <p:cNvGraphicFramePr>
            <a:graphicFrameLocks/>
          </p:cNvGraphicFramePr>
          <p:nvPr>
            <p:extLst>
              <p:ext uri="{D42A27DB-BD31-4B8C-83A1-F6EECF244321}">
                <p14:modId xmlns:p14="http://schemas.microsoft.com/office/powerpoint/2010/main" val="711034358"/>
              </p:ext>
            </p:extLst>
          </p:nvPr>
        </p:nvGraphicFramePr>
        <p:xfrm>
          <a:off x="1190440" y="1825622"/>
          <a:ext cx="3538342" cy="15697800"/>
        </p:xfrm>
        <a:graphic>
          <a:graphicData uri="http://schemas.openxmlformats.org/drawingml/2006/table">
            <a:tbl>
              <a:tblPr firstRow="1" bandRow="1">
                <a:tableStyleId>{2D5ABB26-0587-4C30-8999-92F81FD0307C}</a:tableStyleId>
              </a:tblPr>
              <a:tblGrid>
                <a:gridCol w="2826618">
                  <a:extLst>
                    <a:ext uri="{9D8B030D-6E8A-4147-A177-3AD203B41FA5}">
                      <a16:colId xmlns:a16="http://schemas.microsoft.com/office/drawing/2014/main" val="20000"/>
                    </a:ext>
                  </a:extLst>
                </a:gridCol>
                <a:gridCol w="711724">
                  <a:extLst>
                    <a:ext uri="{9D8B030D-6E8A-4147-A177-3AD203B41FA5}">
                      <a16:colId xmlns:a16="http://schemas.microsoft.com/office/drawing/2014/main" val="20003"/>
                    </a:ext>
                  </a:extLst>
                </a:gridCol>
              </a:tblGrid>
              <a:tr h="0">
                <a:tc>
                  <a:txBody>
                    <a:bodyPr/>
                    <a:lstStyle/>
                    <a:p>
                      <a:r>
                        <a:rPr lang="en-US" sz="1500" b="1" noProof="0" dirty="0">
                          <a:solidFill>
                            <a:schemeClr val="tx1"/>
                          </a:solidFill>
                          <a:latin typeface="DIN 2014" panose="020F0502020204030204" pitchFamily="34" charset="0"/>
                          <a:ea typeface="DIN 2014" panose="020F0502020204030204" pitchFamily="34" charset="0"/>
                        </a:rPr>
                        <a:t>Parameters</a:t>
                      </a:r>
                    </a:p>
                  </a:txBody>
                  <a:tcPr marL="36000" marR="36000" marT="72000" marB="72000">
                    <a:lnB w="3175" cap="flat" cmpd="sng" algn="ctr">
                      <a:noFill/>
                      <a:prstDash val="solid"/>
                      <a:round/>
                      <a:headEnd type="none" w="med" len="med"/>
                      <a:tailEnd type="none" w="med" len="med"/>
                    </a:lnB>
                    <a:noFill/>
                  </a:tcPr>
                </a:tc>
                <a:tc>
                  <a:txBody>
                    <a:bodyPr/>
                    <a:lstStyle/>
                    <a:p>
                      <a:pPr algn="r"/>
                      <a:endParaRPr lang="fi-FI" sz="1500" b="1" dirty="0">
                        <a:solidFill>
                          <a:schemeClr val="tx1"/>
                        </a:solidFill>
                      </a:endParaRPr>
                    </a:p>
                  </a:txBody>
                  <a:tcPr marL="36000" marR="36000" marT="72000" marB="72000">
                    <a:lnB w="3175"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en-GB" sz="1500" dirty="0">
                          <a:latin typeface="DIN 2014" panose="020F0502020204030204" pitchFamily="34" charset="0"/>
                          <a:ea typeface="DIN 2014" panose="020F0502020204030204" pitchFamily="34" charset="0"/>
                        </a:rPr>
                        <a:t>Total propulsion efficiency </a:t>
                      </a:r>
                      <a:r>
                        <a:rPr lang="fi-FI" sz="1500" b="0" dirty="0">
                          <a:solidFill>
                            <a:schemeClr val="tx1"/>
                          </a:solidFill>
                          <a:latin typeface="DIN 2014" panose="020F0502020204030204" pitchFamily="34" charset="0"/>
                          <a:ea typeface="DIN 2014" panose="020F0502020204030204" pitchFamily="34" charset="0"/>
                        </a:rPr>
                        <a:t>[%]</a:t>
                      </a:r>
                    </a:p>
                  </a:txBody>
                  <a:tcPr marL="36000" marR="36000" marT="72000" marB="72000">
                    <a:lnL>
                      <a:noFill/>
                    </a:lnL>
                    <a:lnR>
                      <a:noFill/>
                    </a:lnR>
                    <a:lnT w="31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500" dirty="0"/>
                        <a:t>{(</a:t>
                      </a:r>
                      <a:r>
                        <a:rPr lang="en-GB" sz="1500" dirty="0" err="1"/>
                        <a:t>simulationInput</a:t>
                      </a:r>
                      <a:r>
                        <a:rPr lang="en-GB" sz="1500" dirty="0"/>
                        <a:t>.</a:t>
                      </a:r>
                      <a:r>
                        <a:rPr lang="en-US" sz="1500" b="0" kern="1200" noProof="0" dirty="0">
                          <a:solidFill>
                            <a:schemeClr val="tx1"/>
                          </a:solidFill>
                          <a:effectLst/>
                          <a:latin typeface="+mn-lt"/>
                          <a:ea typeface="+mn-ea"/>
                          <a:cs typeface="+mn-cs"/>
                        </a:rPr>
                        <a:t>ship</a:t>
                      </a:r>
                      <a:r>
                        <a:rPr lang="en-GB" sz="1500" dirty="0"/>
                        <a:t>.</a:t>
                      </a:r>
                      <a:r>
                        <a:rPr lang="en-US" sz="1500" b="0" kern="1200" noProof="0" dirty="0" err="1">
                          <a:solidFill>
                            <a:schemeClr val="tx1"/>
                          </a:solidFill>
                          <a:effectLst/>
                          <a:latin typeface="+mn-lt"/>
                          <a:ea typeface="+mn-ea"/>
                          <a:cs typeface="+mn-cs"/>
                        </a:rPr>
                        <a:t>propulsionEfficiency</a:t>
                      </a:r>
                      <a:r>
                        <a:rPr lang="nl-BE" sz="1500" b="0" kern="1200" dirty="0">
                          <a:solidFill>
                            <a:schemeClr val="tx1"/>
                          </a:solidFill>
                          <a:effectLst/>
                          <a:latin typeface="+mn-lt"/>
                          <a:ea typeface="+mn-ea"/>
                          <a:cs typeface="+mn-cs"/>
                        </a:rPr>
                        <a:t> | toFixed:1) * 100</a:t>
                      </a:r>
                      <a:r>
                        <a:rPr lang="en-GB" sz="1500" dirty="0"/>
                        <a:t>}</a:t>
                      </a:r>
                    </a:p>
                  </a:txBody>
                  <a:tcPr marL="36000" marR="36000" marT="72000" marB="72000">
                    <a:lnL>
                      <a:noFill/>
                    </a:lnL>
                    <a:lnR>
                      <a:noFill/>
                    </a:lnR>
                    <a:lnT w="317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r>
                        <a:rPr lang="fi-FI" sz="1500" b="0" dirty="0">
                          <a:solidFill>
                            <a:schemeClr val="tx1"/>
                          </a:solidFill>
                          <a:latin typeface="DIN 2014" panose="020F0502020204030204" pitchFamily="34" charset="0"/>
                          <a:ea typeface="DIN 2014" panose="020F0502020204030204" pitchFamily="34" charset="0"/>
                        </a:rPr>
                        <a:t>Time-at-</a:t>
                      </a:r>
                      <a:r>
                        <a:rPr lang="fi-FI" sz="1500" b="0" dirty="0" err="1">
                          <a:solidFill>
                            <a:schemeClr val="tx1"/>
                          </a:solidFill>
                          <a:latin typeface="DIN 2014" panose="020F0502020204030204" pitchFamily="34" charset="0"/>
                          <a:ea typeface="DIN 2014" panose="020F0502020204030204" pitchFamily="34" charset="0"/>
                        </a:rPr>
                        <a:t>sea</a:t>
                      </a:r>
                      <a:r>
                        <a:rPr lang="fi-FI" sz="1500" b="0" dirty="0">
                          <a:solidFill>
                            <a:schemeClr val="tx1"/>
                          </a:solidFill>
                          <a:latin typeface="DIN 2014" panose="020F0502020204030204" pitchFamily="34" charset="0"/>
                          <a:ea typeface="DIN 2014" panose="020F0502020204030204" pitchFamily="34" charset="0"/>
                        </a:rPr>
                        <a:t> [%]</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500" dirty="0"/>
                        <a:t>{(</a:t>
                      </a:r>
                      <a:r>
                        <a:rPr lang="en-GB" sz="1500" dirty="0" err="1"/>
                        <a:t>simulationInput.caseStudy.timeAtSeaRatio</a:t>
                      </a:r>
                      <a:r>
                        <a:rPr lang="en-GB" sz="1500" dirty="0"/>
                        <a:t> | </a:t>
                      </a:r>
                      <a:r>
                        <a:rPr lang="en-GB" sz="1500" err="1"/>
                        <a:t>toNearest</a:t>
                      </a:r>
                      <a:r>
                        <a:rPr lang="en-GB" sz="1500"/>
                        <a:t>:0.05) </a:t>
                      </a:r>
                      <a:r>
                        <a:rPr lang="en-GB" sz="1500" dirty="0"/>
                        <a:t>* 100}</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298197"/>
                  </a:ext>
                </a:extLst>
              </a:tr>
              <a:tr h="0">
                <a:tc>
                  <a:txBody>
                    <a:bodyPr/>
                    <a:lstStyle/>
                    <a:p>
                      <a:pPr lvl="0"/>
                      <a:r>
                        <a:rPr lang="fi-FI" sz="1500">
                          <a:solidFill>
                            <a:schemeClr val="tx1"/>
                          </a:solidFill>
                          <a:latin typeface="DIN 2014" panose="020F0502020204030204" pitchFamily="34" charset="0"/>
                          <a:ea typeface="DIN 2014" panose="020F0502020204030204" pitchFamily="34" charset="0"/>
                        </a:rPr>
                        <a:t>Service speed laden [knots] </a:t>
                      </a:r>
                      <a:endParaRPr lang="fi-FI" sz="1500" dirty="0">
                        <a:solidFill>
                          <a:schemeClr val="tx1"/>
                        </a:solidFill>
                        <a:latin typeface="DIN 2014" panose="020F0502020204030204" pitchFamily="34" charset="0"/>
                        <a:ea typeface="DIN 2014" panose="020F0502020204030204" pitchFamily="34" charset="0"/>
                      </a:endParaRP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500" dirty="0"/>
                        <a:t>{</a:t>
                      </a:r>
                      <a:r>
                        <a:rPr lang="en-GB" sz="1500" dirty="0" err="1"/>
                        <a:t>simulationInput.ship</a:t>
                      </a:r>
                      <a:r>
                        <a:rPr lang="en-GB" sz="1500" dirty="0"/>
                        <a:t>.</a:t>
                      </a:r>
                      <a:r>
                        <a:rPr lang="nl-BE" sz="1500" b="0" kern="1200" dirty="0">
                          <a:solidFill>
                            <a:schemeClr val="tx1"/>
                          </a:solidFill>
                          <a:effectLst/>
                          <a:latin typeface="+mn-lt"/>
                          <a:ea typeface="+mn-ea"/>
                          <a:cs typeface="+mn-cs"/>
                        </a:rPr>
                        <a:t>ladenServiceSpeed | toFixed:1</a:t>
                      </a:r>
                      <a:r>
                        <a:rPr lang="en-GB" sz="1500" dirty="0"/>
                        <a:t>}</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85619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a:solidFill>
                            <a:schemeClr val="tx1"/>
                          </a:solidFill>
                          <a:latin typeface="DIN 2014" panose="020F0502020204030204" pitchFamily="34" charset="0"/>
                          <a:ea typeface="DIN 2014" panose="020F0502020204030204" pitchFamily="34" charset="0"/>
                        </a:rPr>
                        <a:t>Service speed ballast [knots] </a:t>
                      </a:r>
                      <a:endParaRPr lang="fi-FI" sz="1500" dirty="0">
                        <a:solidFill>
                          <a:schemeClr val="tx1"/>
                        </a:solidFill>
                        <a:latin typeface="DIN 2014" panose="020F0502020204030204" pitchFamily="34" charset="0"/>
                        <a:ea typeface="DIN 2014" panose="020F0502020204030204" pitchFamily="34" charset="0"/>
                      </a:endParaRP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500" dirty="0"/>
                        <a:t>{</a:t>
                      </a:r>
                      <a:r>
                        <a:rPr lang="en-GB" sz="1500" dirty="0" err="1"/>
                        <a:t>simulationInput.ship</a:t>
                      </a:r>
                      <a:r>
                        <a:rPr lang="en-GB" sz="1500" dirty="0"/>
                        <a:t>.</a:t>
                      </a:r>
                      <a:r>
                        <a:rPr lang="nl-BE" sz="1500" b="0" kern="1200" dirty="0">
                          <a:solidFill>
                            <a:schemeClr val="tx1"/>
                          </a:solidFill>
                          <a:effectLst/>
                          <a:latin typeface="+mn-lt"/>
                          <a:ea typeface="+mn-ea"/>
                          <a:cs typeface="+mn-cs"/>
                        </a:rPr>
                        <a:t>ballastServiceSpeed | toFixed:1</a:t>
                      </a:r>
                      <a:r>
                        <a:rPr lang="en-GB" sz="1500" dirty="0"/>
                        <a:t>}</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153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DIN 2014" panose="020F0502020204030204" pitchFamily="34" charset="0"/>
                          <a:ea typeface="DIN 2014" panose="020F0502020204030204" pitchFamily="34" charset="0"/>
                          <a:cs typeface="+mn-cs"/>
                        </a:rPr>
                        <a:t>Fuel type</a:t>
                      </a:r>
                      <a:endParaRPr lang="fi-FI" sz="1500" kern="1200" dirty="0">
                        <a:solidFill>
                          <a:schemeClr val="tx1"/>
                        </a:solidFill>
                        <a:latin typeface="DIN 2014" panose="020F0502020204030204" pitchFamily="34" charset="0"/>
                        <a:ea typeface="DIN 2014" panose="020F0502020204030204" pitchFamily="34" charset="0"/>
                        <a:cs typeface="+mn-cs"/>
                      </a:endParaRP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a:t>
                      </a:r>
                      <a:r>
                        <a:rPr lang="en-US" sz="1500" b="0" kern="1200" dirty="0" err="1">
                          <a:solidFill>
                            <a:schemeClr val="tx1"/>
                          </a:solidFill>
                          <a:effectLst/>
                          <a:latin typeface="+mn-lt"/>
                          <a:ea typeface="+mn-ea"/>
                          <a:cs typeface="+mn-cs"/>
                        </a:rPr>
                        <a:t>simulationInput.ship.fuelType.abbreviation</a:t>
                      </a:r>
                      <a:r>
                        <a:rPr lang="en-US" sz="1500" b="0" kern="1200" dirty="0">
                          <a:solidFill>
                            <a:schemeClr val="tx1"/>
                          </a:solidFill>
                          <a:effectLst/>
                          <a:latin typeface="+mn-lt"/>
                          <a:ea typeface="+mn-ea"/>
                          <a:cs typeface="+mn-cs"/>
                        </a:rPr>
                        <a:t>}</a:t>
                      </a:r>
                      <a:endParaRPr lang="en-FI" sz="1500" b="0" kern="1200" dirty="0">
                        <a:solidFill>
                          <a:schemeClr val="tx1"/>
                        </a:solidFill>
                        <a:effectLst/>
                        <a:latin typeface="+mn-lt"/>
                        <a:ea typeface="+mn-ea"/>
                        <a:cs typeface="+mn-cs"/>
                      </a:endParaRP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48997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kern="1200" dirty="0">
                          <a:solidFill>
                            <a:schemeClr val="tx1"/>
                          </a:solidFill>
                          <a:latin typeface="DIN 2014" panose="020F0502020204030204" pitchFamily="34" charset="0"/>
                          <a:ea typeface="DIN 2014" panose="020B0504020202020204" pitchFamily="34" charset="0"/>
                          <a:cs typeface="+mn-cs"/>
                        </a:rPr>
                        <a:t>Prop. Power laden [kW]</a:t>
                      </a:r>
                      <a:endParaRPr lang="fi-FI" sz="1500" kern="1200" dirty="0">
                        <a:solidFill>
                          <a:schemeClr val="tx1"/>
                        </a:solidFill>
                        <a:latin typeface="DIN 2014" panose="020F0502020204030204" pitchFamily="34" charset="0"/>
                        <a:ea typeface="DIN 2014" panose="020F0502020204030204" pitchFamily="34" charset="0"/>
                        <a:cs typeface="+mn-cs"/>
                      </a:endParaRP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effectLst/>
                          <a:latin typeface="+mn-lt"/>
                          <a:ea typeface="+mn-ea"/>
                          <a:cs typeface="+mn-cs"/>
                        </a:rPr>
                        <a:t>{</a:t>
                      </a:r>
                      <a:r>
                        <a:rPr lang="en-US" sz="1500" b="0" kern="1200" dirty="0" err="1">
                          <a:solidFill>
                            <a:schemeClr val="tx1"/>
                          </a:solidFill>
                          <a:effectLst/>
                          <a:latin typeface="+mn-lt"/>
                          <a:ea typeface="+mn-ea"/>
                          <a:cs typeface="+mn-cs"/>
                        </a:rPr>
                        <a:t>simulationInput.ship</a:t>
                      </a:r>
                      <a:r>
                        <a:rPr lang="en-US" sz="1500" b="0" kern="1200" dirty="0">
                          <a:solidFill>
                            <a:schemeClr val="tx1"/>
                          </a:solidFill>
                          <a:effectLst/>
                          <a:latin typeface="+mn-lt"/>
                          <a:ea typeface="+mn-ea"/>
                          <a:cs typeface="+mn-cs"/>
                        </a:rPr>
                        <a:t>. </a:t>
                      </a:r>
                      <a:r>
                        <a:rPr lang="en-US" sz="1500" b="0" kern="1200" dirty="0" err="1">
                          <a:solidFill>
                            <a:schemeClr val="tx1"/>
                          </a:solidFill>
                          <a:effectLst/>
                          <a:latin typeface="+mn-lt"/>
                          <a:ea typeface="+mn-ea"/>
                          <a:cs typeface="+mn-cs"/>
                        </a:rPr>
                        <a:t>ladenServicePower</a:t>
                      </a:r>
                      <a:r>
                        <a:rPr lang="en-US" sz="1500" b="0" kern="1200" dirty="0">
                          <a:solidFill>
                            <a:schemeClr val="tx1"/>
                          </a:solidFill>
                          <a:effectLst/>
                          <a:latin typeface="+mn-lt"/>
                          <a:ea typeface="+mn-ea"/>
                          <a:cs typeface="+mn-cs"/>
                        </a:rPr>
                        <a:t> | toFixed:0}</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05881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dirty="0" err="1">
                          <a:solidFill>
                            <a:schemeClr val="tx1"/>
                          </a:solidFill>
                          <a:latin typeface="DIN 2014" panose="020F0502020204030204" pitchFamily="34" charset="0"/>
                          <a:ea typeface="DIN 2014" panose="020F0502020204030204" pitchFamily="34" charset="0"/>
                        </a:rPr>
                        <a:t>Prop</a:t>
                      </a:r>
                      <a:r>
                        <a:rPr lang="fi-FI" sz="1500" dirty="0">
                          <a:solidFill>
                            <a:schemeClr val="tx1"/>
                          </a:solidFill>
                          <a:latin typeface="DIN 2014" panose="020F0502020204030204" pitchFamily="34" charset="0"/>
                          <a:ea typeface="DIN 2014" panose="020F0502020204030204" pitchFamily="34" charset="0"/>
                        </a:rPr>
                        <a:t>. Power </a:t>
                      </a:r>
                      <a:r>
                        <a:rPr lang="fi-FI" sz="1500" dirty="0" err="1">
                          <a:solidFill>
                            <a:schemeClr val="tx1"/>
                          </a:solidFill>
                          <a:latin typeface="DIN 2014" panose="020F0502020204030204" pitchFamily="34" charset="0"/>
                          <a:ea typeface="DIN 2014" panose="020F0502020204030204" pitchFamily="34" charset="0"/>
                        </a:rPr>
                        <a:t>ballast</a:t>
                      </a:r>
                      <a:r>
                        <a:rPr lang="fi-FI" sz="1500" dirty="0">
                          <a:solidFill>
                            <a:schemeClr val="tx1"/>
                          </a:solidFill>
                          <a:latin typeface="DIN 2014" panose="020F0502020204030204" pitchFamily="34" charset="0"/>
                          <a:ea typeface="DIN 2014" panose="020F0502020204030204" pitchFamily="34" charset="0"/>
                        </a:rPr>
                        <a:t> [kW]</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500" dirty="0"/>
                        <a:t>{</a:t>
                      </a:r>
                      <a:r>
                        <a:rPr lang="en-GB" sz="1500" dirty="0" err="1"/>
                        <a:t>simulationInput.ship</a:t>
                      </a:r>
                      <a:r>
                        <a:rPr lang="en-GB" sz="1500" dirty="0"/>
                        <a:t>.</a:t>
                      </a:r>
                      <a:r>
                        <a:rPr lang="nl-BE" sz="1500" b="0" kern="1200" dirty="0">
                          <a:solidFill>
                            <a:schemeClr val="tx1"/>
                          </a:solidFill>
                          <a:effectLst/>
                          <a:latin typeface="+mn-lt"/>
                          <a:ea typeface="+mn-ea"/>
                          <a:cs typeface="+mn-cs"/>
                        </a:rPr>
                        <a:t>ballastServicePower | toFixed:0</a:t>
                      </a:r>
                      <a:r>
                        <a:rPr lang="en-GB" sz="1500" dirty="0"/>
                        <a:t>}</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67069"/>
                  </a:ext>
                </a:extLst>
              </a:tr>
              <a:tr h="0">
                <a:tc>
                  <a:txBody>
                    <a:bodyPr/>
                    <a:lstStyle/>
                    <a:p>
                      <a:pPr>
                        <a:defRPr sz="1600"/>
                      </a:pPr>
                      <a:r>
                        <a:rPr lang="en-GB" sz="1500" dirty="0">
                          <a:latin typeface="DIN 2014" panose="020F0502020204030204" pitchFamily="34" charset="0"/>
                          <a:ea typeface="DIN 2014" panose="020F0502020204030204" pitchFamily="34" charset="0"/>
                        </a:rPr>
                        <a:t>SFOC [g/kWh]</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500" dirty="0"/>
                        <a:t>{</a:t>
                      </a:r>
                      <a:r>
                        <a:rPr lang="en-GB" sz="1500" dirty="0" err="1"/>
                        <a:t>simulationInput.ship</a:t>
                      </a:r>
                      <a:r>
                        <a:rPr lang="en-GB" sz="1500" dirty="0"/>
                        <a:t>.</a:t>
                      </a:r>
                      <a:r>
                        <a:rPr lang="nl-BE" sz="1500" b="0" kern="1200" dirty="0">
                          <a:solidFill>
                            <a:schemeClr val="tx1"/>
                          </a:solidFill>
                          <a:effectLst/>
                          <a:latin typeface="+mn-lt"/>
                          <a:ea typeface="+mn-ea"/>
                          <a:cs typeface="+mn-cs"/>
                        </a:rPr>
                        <a:t>sfoc | toFixed:0</a:t>
                      </a:r>
                      <a:r>
                        <a:rPr lang="en-GB" sz="1500" dirty="0"/>
                        <a:t>}</a:t>
                      </a:r>
                    </a:p>
                  </a:txBody>
                  <a:tcPr marL="36000" marR="36000" marT="72000" marB="72000">
                    <a:lnL>
                      <a:noFill/>
                    </a:lnL>
                    <a:lnR>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498711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380DD0-0A64-AED2-9334-624304A75B2E}"/>
              </a:ext>
            </a:extLst>
          </p:cNvPr>
          <p:cNvSpPr>
            <a:spLocks noGrp="1"/>
          </p:cNvSpPr>
          <p:nvPr>
            <p:ph type="title"/>
          </p:nvPr>
        </p:nvSpPr>
        <p:spPr/>
        <p:txBody>
          <a:bodyPr/>
          <a:lstStyle/>
          <a:p>
            <a:r>
              <a:rPr lang="en-US" dirty="0"/>
              <a:t>Fuel saving results</a:t>
            </a:r>
            <a:endParaRPr lang="en-GB" dirty="0"/>
          </a:p>
        </p:txBody>
      </p:sp>
    </p:spTree>
    <p:extLst>
      <p:ext uri="{BB962C8B-B14F-4D97-AF65-F5344CB8AC3E}">
        <p14:creationId xmlns:p14="http://schemas.microsoft.com/office/powerpoint/2010/main" val="289025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_routeSavings}">
            <a:extLst>
              <a:ext uri="{FF2B5EF4-FFF2-40B4-BE49-F238E27FC236}">
                <a16:creationId xmlns:a16="http://schemas.microsoft.com/office/drawing/2014/main" id="{3F5CC959-BEE8-2699-5FC6-B659F55F948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392939" y="1959241"/>
            <a:ext cx="6459305" cy="4524527"/>
          </a:xfrm>
          <a:prstGeom prst="rect">
            <a:avLst/>
          </a:prstGeom>
        </p:spPr>
      </p:pic>
      <p:sp>
        <p:nvSpPr>
          <p:cNvPr id="5" name="Rectangle 1">
            <a:extLst>
              <a:ext uri="{FF2B5EF4-FFF2-40B4-BE49-F238E27FC236}">
                <a16:creationId xmlns:a16="http://schemas.microsoft.com/office/drawing/2014/main" id="{9D693FE7-C58E-0770-36ED-F850AC19D634}"/>
              </a:ext>
            </a:extLst>
          </p:cNvPr>
          <p:cNvSpPr>
            <a:spLocks noChangeArrowheads="1"/>
          </p:cNvSpPr>
          <p:nvPr/>
        </p:nvSpPr>
        <p:spPr bwMode="auto">
          <a:xfrm>
            <a:off x="4338167" y="82824"/>
            <a:ext cx="3514077"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kumimoji="0" lang="en-US" altLang="nl-BE" sz="900" b="0" i="0" u="none" strike="noStrike" cap="none" normalizeH="0" baseline="0" dirty="0">
                <a:ln>
                  <a:noFill/>
                </a:ln>
                <a:solidFill>
                  <a:srgbClr val="1F2328"/>
                </a:solidFill>
                <a:effectLst/>
                <a:latin typeface="ui-monospace"/>
              </a:rPr>
              <a:t>{:</a:t>
            </a:r>
            <a:r>
              <a:rPr kumimoji="0" lang="en-US" altLang="nl-BE" sz="900" b="0" i="0" u="none" strike="noStrike" cap="none" normalizeH="0" baseline="0" dirty="0" err="1">
                <a:ln>
                  <a:noFill/>
                </a:ln>
                <a:solidFill>
                  <a:srgbClr val="1F2328"/>
                </a:solidFill>
                <a:effectLst/>
                <a:latin typeface="ui-monospace"/>
              </a:rPr>
              <a:t>simulationResults.routes</a:t>
            </a:r>
            <a:r>
              <a:rPr kumimoji="0" lang="en-US" altLang="nl-BE" sz="900" b="0" i="0" u="none" strike="noStrike" cap="none" normalizeH="0" baseline="0" dirty="0">
                <a:ln>
                  <a:noFill/>
                </a:ln>
                <a:solidFill>
                  <a:srgbClr val="1F2328"/>
                </a:solidFill>
                <a:effectLst/>
                <a:latin typeface="ui-monospace"/>
              </a:rPr>
              <a:t>}</a:t>
            </a:r>
            <a:endParaRPr kumimoji="0" lang="en-US" altLang="nl-BE" sz="1200" b="0" i="0" u="none" strike="noStrike" cap="none" normalizeH="0" baseline="0" dirty="0">
              <a:ln>
                <a:noFill/>
              </a:ln>
              <a:solidFill>
                <a:srgbClr val="1F2328"/>
              </a:solidFill>
              <a:effectLst/>
              <a:latin typeface="-apple-system"/>
            </a:endParaRPr>
          </a:p>
        </p:txBody>
      </p:sp>
      <p:sp>
        <p:nvSpPr>
          <p:cNvPr id="6" name="Rechthoek 5">
            <a:extLst>
              <a:ext uri="{FF2B5EF4-FFF2-40B4-BE49-F238E27FC236}">
                <a16:creationId xmlns:a16="http://schemas.microsoft.com/office/drawing/2014/main" id="{89D1059D-FD9E-60E8-7196-A051802ECBA2}"/>
              </a:ext>
            </a:extLst>
          </p:cNvPr>
          <p:cNvSpPr/>
          <p:nvPr/>
        </p:nvSpPr>
        <p:spPr>
          <a:xfrm>
            <a:off x="1219199" y="1959241"/>
            <a:ext cx="73891" cy="4524527"/>
          </a:xfrm>
          <a:prstGeom prst="rect">
            <a:avLst/>
          </a:prstGeom>
          <a:gradFill>
            <a:gsLst>
              <a:gs pos="0">
                <a:srgbClr val="D01913"/>
              </a:gs>
              <a:gs pos="20000">
                <a:srgbClr val="EBDA33"/>
              </a:gs>
              <a:gs pos="100000">
                <a:srgbClr val="3435AE"/>
              </a:gs>
              <a:gs pos="80000">
                <a:srgbClr val="59C9DD"/>
              </a:gs>
              <a:gs pos="40000">
                <a:srgbClr val="37E328"/>
              </a:gs>
              <a:gs pos="60000">
                <a:srgbClr val="C95CC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a:extLst>
              <a:ext uri="{FF2B5EF4-FFF2-40B4-BE49-F238E27FC236}">
                <a16:creationId xmlns:a16="http://schemas.microsoft.com/office/drawing/2014/main" id="{3B9AE84F-5D61-020A-9051-30A678D310C1}"/>
              </a:ext>
            </a:extLst>
          </p:cNvPr>
          <p:cNvSpPr txBox="1"/>
          <p:nvPr/>
        </p:nvSpPr>
        <p:spPr>
          <a:xfrm>
            <a:off x="488336" y="1510348"/>
            <a:ext cx="1235282" cy="1107996"/>
          </a:xfrm>
          <a:prstGeom prst="rect">
            <a:avLst/>
          </a:prstGeom>
          <a:noFill/>
        </p:spPr>
        <p:txBody>
          <a:bodyPr wrap="square">
            <a:spAutoFit/>
          </a:bodyPr>
          <a:lstStyle/>
          <a:p>
            <a:pPr marL="0" indent="0">
              <a:spcBef>
                <a:spcPts val="600"/>
              </a:spcBef>
              <a:spcAft>
                <a:spcPts val="600"/>
              </a:spcAft>
              <a:buNone/>
            </a:pPr>
            <a:r>
              <a:rPr lang="en-US" sz="900" dirty="0">
                <a:solidFill>
                  <a:srgbClr val="1F2328"/>
                </a:solidFill>
                <a:latin typeface="ui-monospace"/>
              </a:rPr>
              <a:t>{#legendNumbers}</a:t>
            </a:r>
          </a:p>
          <a:p>
            <a:pPr marL="171450" indent="-171450">
              <a:spcBef>
                <a:spcPts val="600"/>
              </a:spcBef>
              <a:spcAft>
                <a:spcPts val="600"/>
              </a:spcAft>
              <a:buClr>
                <a:schemeClr val="bg1"/>
              </a:buClr>
              <a:buFont typeface="Arial" panose="020B0604020202020204" pitchFamily="34" charset="0"/>
              <a:buChar char="•"/>
            </a:pPr>
            <a:r>
              <a:rPr lang="en-US" sz="900" b="1" dirty="0">
                <a:solidFill>
                  <a:srgbClr val="1F2328"/>
                </a:solidFill>
                <a:latin typeface="ui-monospace"/>
              </a:rPr>
              <a:t> {.}  kW</a:t>
            </a:r>
          </a:p>
          <a:p>
            <a:pPr>
              <a:spcBef>
                <a:spcPts val="600"/>
              </a:spcBef>
              <a:spcAft>
                <a:spcPts val="600"/>
              </a:spcAft>
            </a:pPr>
            <a:endParaRPr lang="en-US" sz="900" dirty="0">
              <a:solidFill>
                <a:srgbClr val="1F2328"/>
              </a:solidFill>
              <a:latin typeface="ui-monospace"/>
            </a:endParaRPr>
          </a:p>
          <a:p>
            <a:pPr marL="0" indent="0">
              <a:spcBef>
                <a:spcPts val="600"/>
              </a:spcBef>
              <a:spcAft>
                <a:spcPts val="600"/>
              </a:spcAft>
              <a:buNone/>
            </a:pPr>
            <a:r>
              <a:rPr lang="en-US" sz="900" dirty="0">
                <a:solidFill>
                  <a:srgbClr val="1F2328"/>
                </a:solidFill>
                <a:latin typeface="ui-monospace"/>
              </a:rPr>
              <a:t>{/</a:t>
            </a:r>
            <a:r>
              <a:rPr lang="en-US" sz="900" dirty="0" err="1">
                <a:solidFill>
                  <a:srgbClr val="1F2328"/>
                </a:solidFill>
                <a:latin typeface="ui-monospace"/>
              </a:rPr>
              <a:t>legendNumbers</a:t>
            </a:r>
            <a:r>
              <a:rPr lang="en-US" sz="900" dirty="0">
                <a:solidFill>
                  <a:srgbClr val="1F2328"/>
                </a:solidFill>
                <a:latin typeface="ui-monospace"/>
              </a:rPr>
              <a:t>}</a:t>
            </a:r>
          </a:p>
        </p:txBody>
      </p:sp>
      <p:sp>
        <p:nvSpPr>
          <p:cNvPr id="4" name="Title 1">
            <a:extLst>
              <a:ext uri="{FF2B5EF4-FFF2-40B4-BE49-F238E27FC236}">
                <a16:creationId xmlns:a16="http://schemas.microsoft.com/office/drawing/2014/main" id="{E5B9D58E-5ABE-3DA3-F452-8CD79FA881AD}"/>
              </a:ext>
            </a:extLst>
          </p:cNvPr>
          <p:cNvSpPr txBox="1">
            <a:spLocks/>
          </p:cNvSpPr>
          <p:nvPr/>
        </p:nvSpPr>
        <p:spPr>
          <a:xfrm>
            <a:off x="1035117" y="459638"/>
            <a:ext cx="10121766" cy="1121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83BF"/>
                </a:solidFill>
                <a:latin typeface="Kobenhavn Sans Black" pitchFamily="50" charset="0"/>
                <a:ea typeface="+mj-ea"/>
                <a:cs typeface="+mj-cs"/>
              </a:defRPr>
            </a:lvl1pPr>
          </a:lstStyle>
          <a:p>
            <a:r>
              <a:rPr lang="en-US" sz="3600" dirty="0"/>
              <a:t>Performance on route: {</a:t>
            </a:r>
            <a:r>
              <a:rPr lang="nl-BE" sz="3600" dirty="0"/>
              <a:t>name</a:t>
            </a:r>
            <a:r>
              <a:rPr lang="en-US" sz="3600" dirty="0"/>
              <a:t>}</a:t>
            </a:r>
            <a:endParaRPr lang="en-FI" sz="3600" dirty="0"/>
          </a:p>
        </p:txBody>
      </p:sp>
      <p:graphicFrame>
        <p:nvGraphicFramePr>
          <p:cNvPr id="2" name="Table 3">
            <a:extLst>
              <a:ext uri="{FF2B5EF4-FFF2-40B4-BE49-F238E27FC236}">
                <a16:creationId xmlns:a16="http://schemas.microsoft.com/office/drawing/2014/main" id="{0C965FE7-AE92-843A-915B-00C001608319}"/>
              </a:ext>
            </a:extLst>
          </p:cNvPr>
          <p:cNvGraphicFramePr>
            <a:graphicFrameLocks noGrp="1"/>
          </p:cNvGraphicFramePr>
          <p:nvPr>
            <p:extLst>
              <p:ext uri="{D42A27DB-BD31-4B8C-83A1-F6EECF244321}">
                <p14:modId xmlns:p14="http://schemas.microsoft.com/office/powerpoint/2010/main" val="938049656"/>
              </p:ext>
            </p:extLst>
          </p:nvPr>
        </p:nvGraphicFramePr>
        <p:xfrm>
          <a:off x="7903611" y="1959241"/>
          <a:ext cx="4119513" cy="9464040"/>
        </p:xfrm>
        <a:graphic>
          <a:graphicData uri="http://schemas.openxmlformats.org/drawingml/2006/table">
            <a:tbl>
              <a:tblPr firstRow="1" bandRow="1">
                <a:tableStyleId>{2D5ABB26-0587-4C30-8999-92F81FD0307C}</a:tableStyleId>
              </a:tblPr>
              <a:tblGrid>
                <a:gridCol w="3303967">
                  <a:extLst>
                    <a:ext uri="{9D8B030D-6E8A-4147-A177-3AD203B41FA5}">
                      <a16:colId xmlns:a16="http://schemas.microsoft.com/office/drawing/2014/main" val="20000"/>
                    </a:ext>
                  </a:extLst>
                </a:gridCol>
                <a:gridCol w="815546">
                  <a:extLst>
                    <a:ext uri="{9D8B030D-6E8A-4147-A177-3AD203B41FA5}">
                      <a16:colId xmlns:a16="http://schemas.microsoft.com/office/drawing/2014/main" val="20001"/>
                    </a:ext>
                  </a:extLst>
                </a:gridCol>
              </a:tblGrid>
              <a:tr h="261257">
                <a:tc>
                  <a:txBody>
                    <a:bodyPr/>
                    <a:lstStyle/>
                    <a:p>
                      <a:pPr>
                        <a:defRPr sz="1600" b="1"/>
                      </a:pPr>
                      <a:r>
                        <a:rPr lang="nl-BE" sz="1400" b="0" dirty="0">
                          <a:latin typeface="Kobenhavn Sans Black" pitchFamily="50" charset="0"/>
                          <a:ea typeface="DIN 2014" panose="020B0504020202020204" pitchFamily="34" charset="0"/>
                        </a:rPr>
                        <a:t>{name}</a:t>
                      </a:r>
                      <a:endParaRPr sz="1400" b="0" dirty="0">
                        <a:latin typeface="Kobenhavn Sans Black" pitchFamily="50" charset="0"/>
                        <a:ea typeface="DIN 2014" panose="020B0504020202020204" pitchFamily="34" charset="0"/>
                      </a:endParaRPr>
                    </a:p>
                  </a:txBody>
                  <a:tcPr/>
                </a:tc>
                <a:tc>
                  <a:txBody>
                    <a:bodyPr/>
                    <a:lstStyle/>
                    <a:p>
                      <a:pPr algn="r">
                        <a:tabLst>
                          <a:tab pos="625475" algn="l"/>
                        </a:tabLst>
                      </a:pPr>
                      <a:r>
                        <a:rPr lang="en-GB" sz="1300" b="0" dirty="0">
                          <a:latin typeface="DIN 2014" panose="020B0504020202020204" pitchFamily="34" charset="0"/>
                          <a:ea typeface="DIN 2014" panose="020B0504020202020204" pitchFamily="34" charset="0"/>
                        </a:rPr>
                        <a:t>{</a:t>
                      </a:r>
                      <a:r>
                        <a:rPr lang="en-GB" sz="1300" b="0" dirty="0" err="1">
                          <a:latin typeface="DIN 2014" panose="020B0504020202020204" pitchFamily="34" charset="0"/>
                          <a:ea typeface="DIN 2014" panose="020B0504020202020204" pitchFamily="34" charset="0"/>
                        </a:rPr>
                        <a:t>simulationInput.ship.ladenServiceSpeed</a:t>
                      </a:r>
                      <a:r>
                        <a:rPr lang="en-GB" sz="1300" b="0" dirty="0">
                          <a:latin typeface="DIN 2014" panose="020B0504020202020204" pitchFamily="34" charset="0"/>
                          <a:ea typeface="DIN 2014" panose="020B0504020202020204" pitchFamily="34" charset="0"/>
                        </a:rPr>
                        <a:t> | toFixed:1} </a:t>
                      </a:r>
                      <a:r>
                        <a:rPr lang="en-GB" sz="1300" b="0" dirty="0" err="1">
                          <a:latin typeface="DIN 2014" panose="020B0504020202020204" pitchFamily="34" charset="0"/>
                          <a:ea typeface="DIN 2014" panose="020B0504020202020204" pitchFamily="34" charset="0"/>
                        </a:rPr>
                        <a:t>kn</a:t>
                      </a:r>
                      <a:endParaRPr sz="1300" b="0" dirty="0">
                        <a:latin typeface="DIN 2014" panose="020B0504020202020204" pitchFamily="34" charset="0"/>
                        <a:ea typeface="DIN 2014" panose="020B0504020202020204" pitchFamily="34" charset="0"/>
                      </a:endParaRPr>
                    </a:p>
                  </a:txBody>
                  <a:tcPr/>
                </a:tc>
                <a:extLst>
                  <a:ext uri="{0D108BD9-81ED-4DB2-BD59-A6C34878D82A}">
                    <a16:rowId xmlns:a16="http://schemas.microsoft.com/office/drawing/2014/main" val="10000"/>
                  </a:ext>
                </a:extLst>
              </a:tr>
              <a:tr h="261257">
                <a:tc>
                  <a:txBody>
                    <a:bodyPr/>
                    <a:lstStyle/>
                    <a:p>
                      <a:pPr>
                        <a:defRPr sz="1300"/>
                      </a:pPr>
                      <a:r>
                        <a:rPr b="0" dirty="0">
                          <a:latin typeface="DIN 2014" panose="020B0504020202020204" pitchFamily="34" charset="0"/>
                          <a:ea typeface="DIN 2014" panose="020B0504020202020204" pitchFamily="34" charset="0"/>
                        </a:rPr>
                        <a:t>Average net savings, kW</a:t>
                      </a:r>
                    </a:p>
                  </a:txBody>
                  <a:tcPr>
                    <a:solidFill>
                      <a:srgbClr val="B8EEF2"/>
                    </a:solidFill>
                  </a:tcPr>
                </a:tc>
                <a:tc>
                  <a:txBody>
                    <a:bodyPr/>
                    <a:lstStyle/>
                    <a:p>
                      <a:pPr algn="r">
                        <a:defRPr sz="1300"/>
                      </a:pPr>
                      <a:r>
                        <a:rPr lang="en-US" b="0" noProof="0" dirty="0">
                          <a:latin typeface="DIN 2014" panose="020B0504020202020204" pitchFamily="34" charset="0"/>
                          <a:ea typeface="DIN 2014" panose="020B0504020202020204" pitchFamily="34" charset="0"/>
                        </a:rPr>
                        <a:t>{</a:t>
                      </a:r>
                      <a:r>
                        <a:rPr lang="en-US" b="0" noProof="0" dirty="0" err="1">
                          <a:latin typeface="DIN 2014" panose="020B0504020202020204" pitchFamily="34" charset="0"/>
                          <a:ea typeface="DIN 2014" panose="020B0504020202020204" pitchFamily="34" charset="0"/>
                        </a:rPr>
                        <a:t>combinedRouteSavings.averageNetSavings</a:t>
                      </a:r>
                      <a:r>
                        <a:rPr lang="nl-BE" b="0" dirty="0">
                          <a:latin typeface="DIN 2014" panose="020B0504020202020204" pitchFamily="34" charset="0"/>
                          <a:ea typeface="DIN 2014" panose="020B0504020202020204" pitchFamily="34" charset="0"/>
                        </a:rPr>
                        <a:t>| toFixed:0</a:t>
                      </a:r>
                      <a:r>
                        <a:rPr lang="en-US" b="0" noProof="0" dirty="0">
                          <a:latin typeface="DIN 2014" panose="020B0504020202020204" pitchFamily="34" charset="0"/>
                          <a:ea typeface="DIN 2014" panose="020B0504020202020204" pitchFamily="34" charset="0"/>
                        </a:rPr>
                        <a:t>}</a:t>
                      </a:r>
                    </a:p>
                  </a:txBody>
                  <a:tcPr>
                    <a:solidFill>
                      <a:srgbClr val="B8EEF2"/>
                    </a:solidFill>
                  </a:tcPr>
                </a:tc>
                <a:extLst>
                  <a:ext uri="{0D108BD9-81ED-4DB2-BD59-A6C34878D82A}">
                    <a16:rowId xmlns:a16="http://schemas.microsoft.com/office/drawing/2014/main" val="10003"/>
                  </a:ext>
                </a:extLst>
              </a:tr>
              <a:tr h="261257">
                <a:tc>
                  <a:txBody>
                    <a:bodyPr/>
                    <a:lstStyle/>
                    <a:p>
                      <a:pPr>
                        <a:defRPr sz="1300"/>
                      </a:pPr>
                      <a:r>
                        <a:rPr b="0" dirty="0">
                          <a:latin typeface="DIN 2014" panose="020B0504020202020204" pitchFamily="34" charset="0"/>
                          <a:ea typeface="DIN 2014" panose="020B0504020202020204" pitchFamily="34" charset="0"/>
                        </a:rPr>
                        <a:t>Average net savings, %</a:t>
                      </a:r>
                    </a:p>
                  </a:txBody>
                  <a:tcPr/>
                </a:tc>
                <a:tc>
                  <a:txBody>
                    <a:bodyPr/>
                    <a:lstStyle/>
                    <a:p>
                      <a:pPr algn="r">
                        <a:defRPr sz="1300"/>
                      </a:pPr>
                      <a:r>
                        <a:rPr lang="en-US" b="0" noProof="0" dirty="0">
                          <a:latin typeface="DIN 2014" panose="020B0504020202020204" pitchFamily="34" charset="0"/>
                          <a:ea typeface="DIN 2014" panose="020B0504020202020204" pitchFamily="34" charset="0"/>
                        </a:rPr>
                        <a:t>{combinedRouteSavings.averageNetSavingsPercentage|toFixed:1}</a:t>
                      </a:r>
                    </a:p>
                  </a:txBody>
                  <a:tcPr/>
                </a:tc>
                <a:extLst>
                  <a:ext uri="{0D108BD9-81ED-4DB2-BD59-A6C34878D82A}">
                    <a16:rowId xmlns:a16="http://schemas.microsoft.com/office/drawing/2014/main" val="10004"/>
                  </a:ext>
                </a:extLst>
              </a:tr>
              <a:tr h="261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300"/>
                      </a:pPr>
                      <a:r>
                        <a:rPr lang="en-US" b="0" noProof="0" dirty="0">
                          <a:latin typeface="DIN 2014" panose="020B0504020202020204" pitchFamily="34" charset="0"/>
                          <a:ea typeface="DIN 2014" panose="020B0504020202020204" pitchFamily="34" charset="0"/>
                        </a:rPr>
                        <a:t>Average power consumption, kW</a:t>
                      </a:r>
                    </a:p>
                  </a:txBody>
                  <a:tcPr>
                    <a:solidFill>
                      <a:srgbClr val="B8EEF2"/>
                    </a:solidFill>
                  </a:tcPr>
                </a:tc>
                <a:tc>
                  <a:txBody>
                    <a:bodyPr/>
                    <a:lstStyle/>
                    <a:p>
                      <a:pPr algn="r">
                        <a:defRPr sz="1300"/>
                      </a:pPr>
                      <a:r>
                        <a:rPr lang="en-GB" b="0" noProof="0" dirty="0">
                          <a:latin typeface="DIN 2014" panose="020B0504020202020204" pitchFamily="34" charset="0"/>
                          <a:ea typeface="DIN 2014" panose="020B0504020202020204" pitchFamily="34" charset="0"/>
                        </a:rPr>
                        <a:t>{combinedRouteSavings.averagePowerConsumption|toFixed:0}</a:t>
                      </a:r>
                    </a:p>
                  </a:txBody>
                  <a:tcPr>
                    <a:solidFill>
                      <a:srgbClr val="B8EEF2"/>
                    </a:solidFill>
                  </a:tcPr>
                </a:tc>
                <a:extLst>
                  <a:ext uri="{0D108BD9-81ED-4DB2-BD59-A6C34878D82A}">
                    <a16:rowId xmlns:a16="http://schemas.microsoft.com/office/drawing/2014/main" val="28614260"/>
                  </a:ext>
                </a:extLst>
              </a:tr>
              <a:tr h="261257">
                <a:tc>
                  <a:txBody>
                    <a:bodyPr/>
                    <a:lstStyle/>
                    <a:p>
                      <a:pPr>
                        <a:defRPr sz="1300"/>
                      </a:pPr>
                      <a:r>
                        <a:rPr b="0" dirty="0">
                          <a:latin typeface="DIN 2014" panose="020B0504020202020204" pitchFamily="34" charset="0"/>
                          <a:ea typeface="DIN 2014" panose="020B0504020202020204" pitchFamily="34" charset="0"/>
                        </a:rPr>
                        <a:t>Annual fuel savings on specific route, Tons</a:t>
                      </a:r>
                    </a:p>
                  </a:txBody>
                  <a:tcPr>
                    <a:noFill/>
                  </a:tcPr>
                </a:tc>
                <a:tc>
                  <a:txBody>
                    <a:bodyPr/>
                    <a:lstStyle/>
                    <a:p>
                      <a:pPr algn="r">
                        <a:defRPr sz="1300"/>
                      </a:pPr>
                      <a:r>
                        <a:rPr lang="en-US" b="0" noProof="0" dirty="0">
                          <a:latin typeface="DIN 2014" panose="020B0504020202020204" pitchFamily="34" charset="0"/>
                          <a:ea typeface="DIN 2014" panose="020B0504020202020204" pitchFamily="34" charset="0"/>
                        </a:rPr>
                        <a:t>{combinedRouteSavings.annualFuelSavingsInTons|toFixed:0}</a:t>
                      </a:r>
                    </a:p>
                  </a:txBody>
                  <a:tcPr>
                    <a:noFill/>
                  </a:tcPr>
                </a:tc>
                <a:extLst>
                  <a:ext uri="{0D108BD9-81ED-4DB2-BD59-A6C34878D82A}">
                    <a16:rowId xmlns:a16="http://schemas.microsoft.com/office/drawing/2014/main" val="10005"/>
                  </a:ext>
                </a:extLst>
              </a:tr>
              <a:tr h="200266">
                <a:tc>
                  <a:txBody>
                    <a:bodyPr/>
                    <a:lstStyle/>
                    <a:p>
                      <a:pPr>
                        <a:defRPr sz="1300"/>
                      </a:pPr>
                      <a:r>
                        <a:rPr b="0" dirty="0">
                          <a:latin typeface="DIN 2014" panose="020B0504020202020204" pitchFamily="34" charset="0"/>
                          <a:ea typeface="DIN 2014" panose="020B0504020202020204" pitchFamily="34" charset="0"/>
                        </a:rPr>
                        <a:t>Annual CO2 reduction on specific route, Tons</a:t>
                      </a:r>
                    </a:p>
                  </a:txBody>
                  <a:tcPr>
                    <a:solidFill>
                      <a:srgbClr val="B8EEF2"/>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300"/>
                      </a:pPr>
                      <a:r>
                        <a:rPr lang="en-US" b="0" noProof="0" dirty="0">
                          <a:latin typeface="DIN 2014" panose="020B0504020202020204" pitchFamily="34" charset="0"/>
                          <a:ea typeface="DIN 2014" panose="020B0504020202020204" pitchFamily="34" charset="0"/>
                        </a:rPr>
                        <a:t>{combinedRouteSavings.annualCO2SavingsInTons|toFixed:0}</a:t>
                      </a:r>
                    </a:p>
                  </a:txBody>
                  <a:tcPr>
                    <a:solidFill>
                      <a:srgbClr val="B8EEF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833290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normal template 2023-02-01 JPe10.pptx" id="{93CC429C-2719-419E-987E-8F5ACD2B3A91}" vid="{7E291F3E-5736-4ADD-AB0E-43C407761A63}"/>
    </a:ext>
  </a:extLst>
</a:theme>
</file>

<file path=ppt/theme/theme2.xml><?xml version="1.0" encoding="utf-8"?>
<a:theme xmlns:a="http://schemas.openxmlformats.org/drawingml/2006/main" name="1_Office Theme">
  <a:themeElements>
    <a:clrScheme name="Custom 1">
      <a:dk1>
        <a:srgbClr val="0C2446"/>
      </a:dk1>
      <a:lt1>
        <a:sysClr val="window" lastClr="FFFFFF"/>
      </a:lt1>
      <a:dk2>
        <a:srgbClr val="0C2446"/>
      </a:dk2>
      <a:lt2>
        <a:srgbClr val="D8F6F8"/>
      </a:lt2>
      <a:accent1>
        <a:srgbClr val="209EA7"/>
      </a:accent1>
      <a:accent2>
        <a:srgbClr val="A72920"/>
      </a:accent2>
      <a:accent3>
        <a:srgbClr val="17EDB5"/>
      </a:accent3>
      <a:accent4>
        <a:srgbClr val="0083BF"/>
      </a:accent4>
      <a:accent5>
        <a:srgbClr val="8BDBFF"/>
      </a:accent5>
      <a:accent6>
        <a:srgbClr val="CAF2F4"/>
      </a:accent6>
      <a:hlink>
        <a:srgbClr val="0563C1"/>
      </a:hlink>
      <a:folHlink>
        <a:srgbClr val="209E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basic template ver. 13.potx" id="{B8F0393E-9C57-4C89-937A-FB40BB14850E}" vid="{F8B2CA44-37FE-42A1-A06B-50E556EC6D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normal template 2023-02-01 JPe10</Template>
  <TotalTime>20214</TotalTime>
  <Words>2328</Words>
  <Application>Microsoft Macintosh PowerPoint</Application>
  <PresentationFormat>Widescreen</PresentationFormat>
  <Paragraphs>210</Paragraphs>
  <Slides>23</Slides>
  <Notes>8</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5" baseType="lpstr">
      <vt:lpstr>ＭＳ Ｐゴシック</vt:lpstr>
      <vt:lpstr>-apple-system</vt:lpstr>
      <vt:lpstr>Aptos Narrow</vt:lpstr>
      <vt:lpstr>Arial</vt:lpstr>
      <vt:lpstr>Calibri</vt:lpstr>
      <vt:lpstr>Cambria Math</vt:lpstr>
      <vt:lpstr>DIN 2014</vt:lpstr>
      <vt:lpstr>Kobenhavn Sans Black</vt:lpstr>
      <vt:lpstr>ui-monospace</vt:lpstr>
      <vt:lpstr>Office Theme</vt:lpstr>
      <vt:lpstr>1_Office Theme</vt:lpstr>
      <vt:lpstr>CorelDRAW Standard</vt:lpstr>
      <vt:lpstr>Case study for  {simulationInput.caseStudy.company} / {simulationInput.ship.name}  </vt:lpstr>
      <vt:lpstr>Contents</vt:lpstr>
      <vt:lpstr>Executive Summary</vt:lpstr>
      <vt:lpstr>Introduction</vt:lpstr>
      <vt:lpstr>PowerPoint Presentation</vt:lpstr>
      <vt:lpstr>PowerPoint Presentation</vt:lpstr>
      <vt:lpstr>PowerPoint Presentation</vt:lpstr>
      <vt:lpstr>Fuel saving results</vt:lpstr>
      <vt:lpstr>PowerPoint Presentation</vt:lpstr>
      <vt:lpstr>PowerPoint Presentation</vt:lpstr>
      <vt:lpstr>PowerPoint Presentation</vt:lpstr>
      <vt:lpstr>Energy efficiency regulation</vt:lpstr>
      <vt:lpstr>FuelEU Maritime regulatory benefit (1/2)</vt:lpstr>
      <vt:lpstr>FuelEU Maritime regulatory benefit (2/2)</vt:lpstr>
      <vt:lpstr>Other regulations</vt:lpstr>
      <vt:lpstr>Indicative pricing &amp; business case calculation</vt:lpstr>
      <vt:lpstr>Indicative CAPEX and OPEX for the project</vt:lpstr>
      <vt:lpstr>Net savings calculation</vt:lpstr>
      <vt:lpstr>Business case – Net Present Values</vt:lpstr>
      <vt:lpstr>Suggested next steps </vt:lpstr>
      <vt:lpstr>Considerable upside with Voyage Optimization</vt:lpstr>
      <vt:lpstr>Suggested next steps </vt:lpstr>
      <vt:lpstr>Thank you {simulationInput.caseStudy.company}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for a  Norsepower Rotor Sails™ for LMG Shipping / Topeka RoRo</dc:title>
  <dc:creator>Jufo Peltomaa</dc:creator>
  <cp:lastModifiedBy>Sam Geens</cp:lastModifiedBy>
  <cp:revision>539</cp:revision>
  <dcterms:created xsi:type="dcterms:W3CDTF">2023-04-17T14:15:07Z</dcterms:created>
  <dcterms:modified xsi:type="dcterms:W3CDTF">2025-06-08T15:38:14Z</dcterms:modified>
</cp:coreProperties>
</file>