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8"/>
  </p:notesMasterIdLst>
  <p:sldIdLst>
    <p:sldId id="666" r:id="rId2"/>
    <p:sldId id="667" r:id="rId3"/>
    <p:sldId id="668" r:id="rId4"/>
    <p:sldId id="669" r:id="rId5"/>
    <p:sldId id="670" r:id="rId6"/>
    <p:sldId id="671" r:id="rId7"/>
    <p:sldId id="672" r:id="rId8"/>
    <p:sldId id="673" r:id="rId9"/>
    <p:sldId id="674" r:id="rId10"/>
    <p:sldId id="675" r:id="rId11"/>
    <p:sldId id="677" r:id="rId12"/>
    <p:sldId id="678" r:id="rId13"/>
    <p:sldId id="679" r:id="rId14"/>
    <p:sldId id="680" r:id="rId15"/>
    <p:sldId id="681" r:id="rId16"/>
    <p:sldId id="695" r:id="rId17"/>
    <p:sldId id="682" r:id="rId18"/>
    <p:sldId id="696" r:id="rId19"/>
    <p:sldId id="686" r:id="rId20"/>
    <p:sldId id="684" r:id="rId21"/>
    <p:sldId id="298" r:id="rId22"/>
    <p:sldId id="685" r:id="rId23"/>
    <p:sldId id="697" r:id="rId24"/>
    <p:sldId id="691" r:id="rId25"/>
    <p:sldId id="701" r:id="rId26"/>
    <p:sldId id="6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6CC811-985B-39B1-6ED9-72421B2D605C}" name="Marcus Sannholm" initials="MS" userId="S::marcus.sannholm@norsepower.com::f138b8f7-8853-4ef7-8311-13c23e0c2cbd" providerId="AD"/>
  <p188:author id="{AE93318E-1FEA-05A8-9920-BA686C204265}" name="Severi Sarsila" initials="SS" userId="S::severi.sarsila@norsepower.com::138f6a32-35c8-4061-8f62-02f637d0c954" providerId="AD"/>
  <p188:author id="{3FD7C390-9092-7225-DC5A-BC0A0659183C}" name="Sam Geens" initials="SG" userId="6ad8ba26055d599b" providerId="Windows Live"/>
  <p188:author id="{4CCA0DEB-CE00-176F-A069-D9E27C16D680}" name="Ville Paakkari" initials="VP" userId="Ville Paakkar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EF2"/>
    <a:srgbClr val="000000"/>
    <a:srgbClr val="59C9DD"/>
    <a:srgbClr val="0083BF"/>
    <a:srgbClr val="3435AE"/>
    <a:srgbClr val="C95CC6"/>
    <a:srgbClr val="37E328"/>
    <a:srgbClr val="EBDA33"/>
    <a:srgbClr val="D01913"/>
    <a:srgbClr val="619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8844C-931D-479B-92B7-AD1FD99E374C}" v="10" dt="2025-04-28T06:52:58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2000" autoAdjust="0"/>
  </p:normalViewPr>
  <p:slideViewPr>
    <p:cSldViewPr snapToGrid="0">
      <p:cViewPr varScale="1">
        <p:scale>
          <a:sx n="77" d="100"/>
          <a:sy n="77" d="100"/>
        </p:scale>
        <p:origin x="21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Bravo" userId="9231e3c9-a4cd-4882-81b4-d19c2e49efe8" providerId="ADAL" clId="{9878844C-931D-479B-92B7-AD1FD99E374C}"/>
    <pc:docChg chg="undo custSel modSld">
      <pc:chgData name="Victor Bravo" userId="9231e3c9-a4cd-4882-81b4-d19c2e49efe8" providerId="ADAL" clId="{9878844C-931D-479B-92B7-AD1FD99E374C}" dt="2025-04-28T08:03:57.537" v="109" actId="13926"/>
      <pc:docMkLst>
        <pc:docMk/>
      </pc:docMkLst>
      <pc:sldChg chg="modSp mod">
        <pc:chgData name="Victor Bravo" userId="9231e3c9-a4cd-4882-81b4-d19c2e49efe8" providerId="ADAL" clId="{9878844C-931D-479B-92B7-AD1FD99E374C}" dt="2025-04-28T07:54:29.430" v="102" actId="20577"/>
        <pc:sldMkLst>
          <pc:docMk/>
          <pc:sldMk cId="1287729847" sldId="271"/>
        </pc:sldMkLst>
        <pc:spChg chg="mod">
          <ac:chgData name="Victor Bravo" userId="9231e3c9-a4cd-4882-81b4-d19c2e49efe8" providerId="ADAL" clId="{9878844C-931D-479B-92B7-AD1FD99E374C}" dt="2025-04-28T07:54:29.430" v="102" actId="20577"/>
          <ac:spMkLst>
            <pc:docMk/>
            <pc:sldMk cId="1287729847" sldId="271"/>
            <ac:spMk id="3" creationId="{B492932C-7911-4D50-8BD8-7A6B12B7E393}"/>
          </ac:spMkLst>
        </pc:spChg>
      </pc:sldChg>
      <pc:sldChg chg="addSp modSp mod">
        <pc:chgData name="Victor Bravo" userId="9231e3c9-a4cd-4882-81b4-d19c2e49efe8" providerId="ADAL" clId="{9878844C-931D-479B-92B7-AD1FD99E374C}" dt="2025-04-28T08:03:09.597" v="108" actId="13926"/>
        <pc:sldMkLst>
          <pc:docMk/>
          <pc:sldMk cId="3023775528" sldId="299"/>
        </pc:sldMkLst>
        <pc:spChg chg="mod">
          <ac:chgData name="Victor Bravo" userId="9231e3c9-a4cd-4882-81b4-d19c2e49efe8" providerId="ADAL" clId="{9878844C-931D-479B-92B7-AD1FD99E374C}" dt="2025-04-24T11:07:16.142" v="21" actId="20577"/>
          <ac:spMkLst>
            <pc:docMk/>
            <pc:sldMk cId="3023775528" sldId="299"/>
            <ac:spMk id="11" creationId="{792B3327-0517-F143-1FA8-84AE303E9BCD}"/>
          </ac:spMkLst>
        </pc:spChg>
        <pc:spChg chg="add mod">
          <ac:chgData name="Victor Bravo" userId="9231e3c9-a4cd-4882-81b4-d19c2e49efe8" providerId="ADAL" clId="{9878844C-931D-479B-92B7-AD1FD99E374C}" dt="2025-04-28T06:52:38.663" v="70"/>
          <ac:spMkLst>
            <pc:docMk/>
            <pc:sldMk cId="3023775528" sldId="299"/>
            <ac:spMk id="15" creationId="{E0271879-3F5B-4B54-B16E-A56F117704E5}"/>
          </ac:spMkLst>
        </pc:spChg>
        <pc:graphicFrameChg chg="modGraphic">
          <ac:chgData name="Victor Bravo" userId="9231e3c9-a4cd-4882-81b4-d19c2e49efe8" providerId="ADAL" clId="{9878844C-931D-479B-92B7-AD1FD99E374C}" dt="2025-04-28T08:03:09.597" v="108" actId="13926"/>
          <ac:graphicFrameMkLst>
            <pc:docMk/>
            <pc:sldMk cId="3023775528" sldId="299"/>
            <ac:graphicFrameMk id="10" creationId="{7EDF9C95-AC05-BCDB-454B-2C21FBCB2056}"/>
          </ac:graphicFrameMkLst>
        </pc:graphicFrameChg>
      </pc:sldChg>
      <pc:sldChg chg="modSp mod">
        <pc:chgData name="Victor Bravo" userId="9231e3c9-a4cd-4882-81b4-d19c2e49efe8" providerId="ADAL" clId="{9878844C-931D-479B-92B7-AD1FD99E374C}" dt="2025-04-28T08:03:57.537" v="109" actId="13926"/>
        <pc:sldMkLst>
          <pc:docMk/>
          <pc:sldMk cId="4081880749" sldId="303"/>
        </pc:sldMkLst>
        <pc:spChg chg="mod">
          <ac:chgData name="Victor Bravo" userId="9231e3c9-a4cd-4882-81b4-d19c2e49efe8" providerId="ADAL" clId="{9878844C-931D-479B-92B7-AD1FD99E374C}" dt="2025-04-28T08:03:57.537" v="109" actId="13926"/>
          <ac:spMkLst>
            <pc:docMk/>
            <pc:sldMk cId="4081880749" sldId="303"/>
            <ac:spMk id="8" creationId="{723AC244-4402-B30A-EDF4-54534006F896}"/>
          </ac:spMkLst>
        </pc:spChg>
      </pc:sldChg>
      <pc:sldChg chg="addSp modSp">
        <pc:chgData name="Victor Bravo" userId="9231e3c9-a4cd-4882-81b4-d19c2e49efe8" providerId="ADAL" clId="{9878844C-931D-479B-92B7-AD1FD99E374C}" dt="2025-04-28T06:52:53.830" v="73"/>
        <pc:sldMkLst>
          <pc:docMk/>
          <pc:sldMk cId="3149681581" sldId="305"/>
        </pc:sldMkLst>
        <pc:spChg chg="add mod">
          <ac:chgData name="Victor Bravo" userId="9231e3c9-a4cd-4882-81b4-d19c2e49efe8" providerId="ADAL" clId="{9878844C-931D-479B-92B7-AD1FD99E374C}" dt="2025-04-28T06:52:53.830" v="73"/>
          <ac:spMkLst>
            <pc:docMk/>
            <pc:sldMk cId="3149681581" sldId="305"/>
            <ac:spMk id="6" creationId="{19325B07-3DBC-AF36-CEA5-7F0204596A39}"/>
          </ac:spMkLst>
        </pc:spChg>
      </pc:sldChg>
      <pc:sldChg chg="modSp mod">
        <pc:chgData name="Victor Bravo" userId="9231e3c9-a4cd-4882-81b4-d19c2e49efe8" providerId="ADAL" clId="{9878844C-931D-479B-92B7-AD1FD99E374C}" dt="2025-04-24T11:07:53.223" v="22" actId="14100"/>
        <pc:sldMkLst>
          <pc:docMk/>
          <pc:sldMk cId="1801614363" sldId="410"/>
        </pc:sldMkLst>
        <pc:spChg chg="mod">
          <ac:chgData name="Victor Bravo" userId="9231e3c9-a4cd-4882-81b4-d19c2e49efe8" providerId="ADAL" clId="{9878844C-931D-479B-92B7-AD1FD99E374C}" dt="2025-04-24T11:07:53.223" v="22" actId="14100"/>
          <ac:spMkLst>
            <pc:docMk/>
            <pc:sldMk cId="1801614363" sldId="410"/>
            <ac:spMk id="3" creationId="{641EBF37-C9D2-42F9-8EDB-49894EBD5021}"/>
          </ac:spMkLst>
        </pc:spChg>
      </pc:sldChg>
      <pc:sldChg chg="addSp modSp mod">
        <pc:chgData name="Victor Bravo" userId="9231e3c9-a4cd-4882-81b4-d19c2e49efe8" providerId="ADAL" clId="{9878844C-931D-479B-92B7-AD1FD99E374C}" dt="2025-04-28T07:17:17.137" v="99" actId="14100"/>
        <pc:sldMkLst>
          <pc:docMk/>
          <pc:sldMk cId="614123645" sldId="414"/>
        </pc:sldMkLst>
        <pc:spChg chg="mod">
          <ac:chgData name="Victor Bravo" userId="9231e3c9-a4cd-4882-81b4-d19c2e49efe8" providerId="ADAL" clId="{9878844C-931D-479B-92B7-AD1FD99E374C}" dt="2025-04-28T07:17:17.137" v="99" actId="14100"/>
          <ac:spMkLst>
            <pc:docMk/>
            <pc:sldMk cId="614123645" sldId="414"/>
            <ac:spMk id="3" creationId="{641EBF37-C9D2-42F9-8EDB-49894EBD5021}"/>
          </ac:spMkLst>
        </pc:spChg>
        <pc:spChg chg="add mod">
          <ac:chgData name="Victor Bravo" userId="9231e3c9-a4cd-4882-81b4-d19c2e49efe8" providerId="ADAL" clId="{9878844C-931D-479B-92B7-AD1FD99E374C}" dt="2025-04-28T06:52:57.211" v="74"/>
          <ac:spMkLst>
            <pc:docMk/>
            <pc:sldMk cId="614123645" sldId="414"/>
            <ac:spMk id="7" creationId="{E6B8D447-6843-AC38-FFF2-97B18E2820B3}"/>
          </ac:spMkLst>
        </pc:spChg>
      </pc:sldChg>
      <pc:sldChg chg="addSp modSp">
        <pc:chgData name="Victor Bravo" userId="9231e3c9-a4cd-4882-81b4-d19c2e49efe8" providerId="ADAL" clId="{9878844C-931D-479B-92B7-AD1FD99E374C}" dt="2025-04-28T06:52:50.562" v="72"/>
        <pc:sldMkLst>
          <pc:docMk/>
          <pc:sldMk cId="2383329060" sldId="415"/>
        </pc:sldMkLst>
        <pc:spChg chg="add mod">
          <ac:chgData name="Victor Bravo" userId="9231e3c9-a4cd-4882-81b4-d19c2e49efe8" providerId="ADAL" clId="{9878844C-931D-479B-92B7-AD1FD99E374C}" dt="2025-04-28T06:52:50.562" v="72"/>
          <ac:spMkLst>
            <pc:docMk/>
            <pc:sldMk cId="2383329060" sldId="415"/>
            <ac:spMk id="11" creationId="{CFFDC592-A4EE-7A70-7600-84C6E04BFBED}"/>
          </ac:spMkLst>
        </pc:spChg>
      </pc:sldChg>
      <pc:sldChg chg="modSp mod">
        <pc:chgData name="Victor Bravo" userId="9231e3c9-a4cd-4882-81b4-d19c2e49efe8" providerId="ADAL" clId="{9878844C-931D-479B-92B7-AD1FD99E374C}" dt="2025-04-28T06:49:58.252" v="37" actId="1076"/>
        <pc:sldMkLst>
          <pc:docMk/>
          <pc:sldMk cId="3891576362" sldId="418"/>
        </pc:sldMkLst>
        <pc:spChg chg="mod">
          <ac:chgData name="Victor Bravo" userId="9231e3c9-a4cd-4882-81b4-d19c2e49efe8" providerId="ADAL" clId="{9878844C-931D-479B-92B7-AD1FD99E374C}" dt="2025-04-28T06:49:58.252" v="37" actId="1076"/>
          <ac:spMkLst>
            <pc:docMk/>
            <pc:sldMk cId="3891576362" sldId="418"/>
            <ac:spMk id="4" creationId="{FCDC4D12-2CD9-4448-B91B-9F51DA8E73C8}"/>
          </ac:spMkLst>
        </pc:spChg>
      </pc:sldChg>
      <pc:sldChg chg="addSp modSp">
        <pc:chgData name="Victor Bravo" userId="9231e3c9-a4cd-4882-81b4-d19c2e49efe8" providerId="ADAL" clId="{9878844C-931D-479B-92B7-AD1FD99E374C}" dt="2025-04-28T06:52:44.048" v="71"/>
        <pc:sldMkLst>
          <pc:docMk/>
          <pc:sldMk cId="1904907315" sldId="662"/>
        </pc:sldMkLst>
        <pc:spChg chg="add mod">
          <ac:chgData name="Victor Bravo" userId="9231e3c9-a4cd-4882-81b4-d19c2e49efe8" providerId="ADAL" clId="{9878844C-931D-479B-92B7-AD1FD99E374C}" dt="2025-04-28T06:52:44.048" v="71"/>
          <ac:spMkLst>
            <pc:docMk/>
            <pc:sldMk cId="1904907315" sldId="662"/>
            <ac:spMk id="9" creationId="{8C4C4E05-C746-4398-B8B4-C54BD4BC3310}"/>
          </ac:spMkLst>
        </pc:spChg>
      </pc:sldChg>
      <pc:sldChg chg="modSp mod">
        <pc:chgData name="Victor Bravo" userId="9231e3c9-a4cd-4882-81b4-d19c2e49efe8" providerId="ADAL" clId="{9878844C-931D-479B-92B7-AD1FD99E374C}" dt="2025-04-28T07:59:30.534" v="107" actId="13926"/>
        <pc:sldMkLst>
          <pc:docMk/>
          <pc:sldMk cId="3442191500" sldId="665"/>
        </pc:sldMkLst>
        <pc:graphicFrameChg chg="modGraphic">
          <ac:chgData name="Victor Bravo" userId="9231e3c9-a4cd-4882-81b4-d19c2e49efe8" providerId="ADAL" clId="{9878844C-931D-479B-92B7-AD1FD99E374C}" dt="2025-04-28T07:59:30.534" v="107" actId="13926"/>
          <ac:graphicFrameMkLst>
            <pc:docMk/>
            <pc:sldMk cId="3442191500" sldId="665"/>
            <ac:graphicFrameMk id="2" creationId="{019AAC32-DB59-A1BC-39BD-49EB4B35B69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E069E-14E5-4FDF-A267-FB66872C575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EFDBE-DB43-463E-A274-3759DDE33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4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89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46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8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5D3DE-6DC5-5960-1109-8DF50A86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AB7DF0-26C7-7F71-6694-BD799DA68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D5226-A5FE-3F82-3694-E69D8588B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A64CA-C7C2-2935-7EE6-FB549E792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7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9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08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5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8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73063A0B-30A5-1280-CE8A-816DAB841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7133"/>
            <a:ext cx="9144000" cy="1879336"/>
          </a:xfrm>
        </p:spPr>
        <p:txBody>
          <a:bodyPr anchor="t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44"/>
            <a:ext cx="9144000" cy="136128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A2E9078-7F49-3675-6498-DCEC17F3E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33" y="1383572"/>
            <a:ext cx="2593061" cy="1260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64E61-7376-88FA-4953-9E64331FBB15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F746CB5-1A1B-06E7-60E3-695D5E7439E7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4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dar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white, so the image should not be too light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04B9FC-E476-6E9C-25BD-A5E7140A95D3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l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blue, so the image should not be too dark.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rgbClr val="0083B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4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, shap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9026" h="6872835">
                <a:moveTo>
                  <a:pt x="756" y="0"/>
                </a:moveTo>
                <a:lnTo>
                  <a:pt x="13719993" y="2656"/>
                </a:lnTo>
                <a:cubicBezTo>
                  <a:pt x="14653443" y="2239126"/>
                  <a:pt x="14883787" y="5120235"/>
                  <a:pt x="14899026" y="6872835"/>
                </a:cubicBezTo>
                <a:lnTo>
                  <a:pt x="6996" y="6864240"/>
                </a:lnTo>
                <a:cubicBezTo>
                  <a:pt x="11156" y="4576160"/>
                  <a:pt x="-3404" y="2288080"/>
                  <a:pt x="756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An image page with logo, confidential text and the footer will still be</a:t>
            </a:r>
            <a:br>
              <a:rPr lang="en-US" dirty="0"/>
            </a:br>
            <a:r>
              <a:rPr lang="en-US" dirty="0"/>
              <a:t>visible.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ov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Oval-shaped image.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-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1263" y="1436424"/>
            <a:ext cx="505144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Circle-shaped image. Insert a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12627-25A9-EE8A-CCB5-94F2E7963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1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29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92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alking on the water&#10;&#10;Description automatically generated">
            <a:extLst>
              <a:ext uri="{FF2B5EF4-FFF2-40B4-BE49-F238E27FC236}">
                <a16:creationId xmlns:a16="http://schemas.microsoft.com/office/drawing/2014/main" id="{DCD0918C-6190-778F-06CC-98421F56A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10C12C-C482-8E02-064E-5B42ED6A3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635" y="1711753"/>
            <a:ext cx="1388533" cy="67498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BB3DA-441D-8AF7-8071-208C601D9B52}"/>
              </a:ext>
            </a:extLst>
          </p:cNvPr>
          <p:cNvSpPr/>
          <p:nvPr userDrawn="1"/>
        </p:nvSpPr>
        <p:spPr>
          <a:xfrm>
            <a:off x="9508609" y="4272375"/>
            <a:ext cx="4842739" cy="4842739"/>
          </a:xfrm>
          <a:prstGeom prst="ellipse">
            <a:avLst/>
          </a:prstGeom>
          <a:solidFill>
            <a:srgbClr val="6DD174">
              <a:alpha val="2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9A142A5-31FF-E99C-974E-D9EF87058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112" y="4711641"/>
            <a:ext cx="697445" cy="697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FBC74-F001-7BB7-1EB0-F76FED193F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283" y="4854872"/>
            <a:ext cx="746339" cy="74633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655E480-C3C9-21FE-7056-3BCF3A690F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6192152"/>
            <a:ext cx="591539" cy="52844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32888F4-3391-7248-0557-DB7720E99A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964" y="5558721"/>
            <a:ext cx="1065527" cy="55143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6E0E7C1-4ED8-3578-EEAB-F301F567B7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70" y="5500544"/>
            <a:ext cx="613053" cy="613053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0EBA2FD9-416A-B320-D206-5F1345B4C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392" y="6151879"/>
            <a:ext cx="808673" cy="5552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9CB34FA-F702-3C2B-DAB4-4C33EE62F2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523" y="6138670"/>
            <a:ext cx="613052" cy="6170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3823F9-E94E-3D33-19D0-63A52E2BA3F8}"/>
              </a:ext>
            </a:extLst>
          </p:cNvPr>
          <p:cNvSpPr txBox="1"/>
          <p:nvPr userDrawn="1"/>
        </p:nvSpPr>
        <p:spPr>
          <a:xfrm>
            <a:off x="1227138" y="1152525"/>
            <a:ext cx="4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Thank you for saving fuel – and the planet!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8270" y="365125"/>
            <a:ext cx="762422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E7F722B-9F6B-7D1A-4157-03428D38B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4625" y="3230732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3B788-D294-4F33-A341-F30D79E63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25" y="1700213"/>
            <a:ext cx="5349875" cy="4392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700213"/>
            <a:ext cx="5257800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94E9E7-F922-41AC-A778-198F85C5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/>
              <a:t>	</a:t>
            </a:r>
            <a:r>
              <a:rPr lang="en-US" spc="50"/>
              <a:t>NORSEPOWER OY LTD   |   TALLBERGINKATU 2A, FI-00180, HELSINKI, FINLAND   			</a:t>
            </a:r>
            <a:r>
              <a:rPr lang="fi-FI"/>
              <a:t> </a:t>
            </a:r>
            <a:fld id="{B5B83F94-D255-BC46-AFB1-EB299EF5071D}" type="datetime1">
              <a:rPr lang="fi-FI" smtClean="0"/>
              <a:pPr algn="r"/>
              <a:t>3.10.2025</a:t>
            </a:fld>
            <a:r>
              <a:rPr lang="fi-FI"/>
              <a:t>   |  </a:t>
            </a:r>
            <a:r>
              <a:rPr lang="en-US" spc="50"/>
              <a:t>CONFIDENTIAL  |  </a:t>
            </a:r>
            <a:r>
              <a:rPr lang="en-US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/>
          </a:p>
        </p:txBody>
      </p:sp>
    </p:spTree>
    <p:extLst>
      <p:ext uri="{BB962C8B-B14F-4D97-AF65-F5344CB8AC3E}">
        <p14:creationId xmlns:p14="http://schemas.microsoft.com/office/powerpoint/2010/main" val="33302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: sk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1C58FCA4-6634-F584-8F5E-47BD9AE4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20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: sk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8F15DF42-7D73-95DB-1F73-E028EBB0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4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709EAF15-3B95-388D-4F71-97FEC5F4D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3CD154-439F-4BC6-1F8F-4DB1D95A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4C910-3437-1AB9-08C8-28510DCC465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D077C3DB-C94F-D610-052C-025354A6184C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CB2194-1868-FD0F-5A14-E42056F7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2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: sky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2C58D9-87FE-52D2-0B5B-B5A11226E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337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58EE5D9-BC89-6518-817B-BF2CDE976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8BDD4F-FBC8-9847-6D72-9805EF8C4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88757-4844-4E8E-6982-BB0E75CDD05E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774F04FB-A5D0-D38F-C701-3210651D9D69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4ABFF8-BA82-B979-0D2B-41B56ED6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0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365125"/>
            <a:ext cx="1013882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2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68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68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05F32-79FB-2A65-DDF7-0F2965F34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C482619-583F-9B2A-206B-AE5778981D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3522" y="1825622"/>
            <a:ext cx="5063604" cy="435133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  <a:gd name="connsiteX0" fmla="*/ 6495591 w 14892030"/>
              <a:gd name="connsiteY0" fmla="*/ 0 h 6887852"/>
              <a:gd name="connsiteX1" fmla="*/ 13712997 w 14892030"/>
              <a:gd name="connsiteY1" fmla="*/ 17673 h 6887852"/>
              <a:gd name="connsiteX2" fmla="*/ 14892030 w 14892030"/>
              <a:gd name="connsiteY2" fmla="*/ 6887852 h 6887852"/>
              <a:gd name="connsiteX3" fmla="*/ 0 w 14892030"/>
              <a:gd name="connsiteY3" fmla="*/ 6879257 h 6887852"/>
              <a:gd name="connsiteX4" fmla="*/ 6495591 w 14892030"/>
              <a:gd name="connsiteY4" fmla="*/ 0 h 6887852"/>
              <a:gd name="connsiteX0" fmla="*/ 1557 w 8397996"/>
              <a:gd name="connsiteY0" fmla="*/ 0 h 6887852"/>
              <a:gd name="connsiteX1" fmla="*/ 7218963 w 8397996"/>
              <a:gd name="connsiteY1" fmla="*/ 17673 h 6887852"/>
              <a:gd name="connsiteX2" fmla="*/ 8397996 w 8397996"/>
              <a:gd name="connsiteY2" fmla="*/ 6887852 h 6887852"/>
              <a:gd name="connsiteX3" fmla="*/ 0 w 8397996"/>
              <a:gd name="connsiteY3" fmla="*/ 6886766 h 6887852"/>
              <a:gd name="connsiteX4" fmla="*/ 1557 w 8397996"/>
              <a:gd name="connsiteY4" fmla="*/ 0 h 68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7996" h="6887852">
                <a:moveTo>
                  <a:pt x="1557" y="0"/>
                </a:moveTo>
                <a:lnTo>
                  <a:pt x="7218963" y="17673"/>
                </a:lnTo>
                <a:cubicBezTo>
                  <a:pt x="8152413" y="2254143"/>
                  <a:pt x="8382757" y="5135252"/>
                  <a:pt x="8397996" y="6887852"/>
                </a:cubicBezTo>
                <a:lnTo>
                  <a:pt x="0" y="6886766"/>
                </a:lnTo>
                <a:cubicBezTo>
                  <a:pt x="4160" y="4598686"/>
                  <a:pt x="-2603" y="2288080"/>
                  <a:pt x="1557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a shaped image by</a:t>
            </a:r>
            <a:br>
              <a:rPr lang="en-US" dirty="0"/>
            </a:br>
            <a:r>
              <a:rPr lang="en-US" dirty="0"/>
              <a:t>clicking the symbol in the middle.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4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117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2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03/10/2025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21618D2-46C3-5962-583A-8630513A16F6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rgbClr val="AE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C9F4EB-EA2D-ACFA-34EC-66D701A4E8F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44B50-A315-6515-5DA8-2787D63DB21C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confidential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94CF-658F-F416-D66A-E15CA4D707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Case study for </a:t>
            </a:r>
            <a:br>
              <a:rPr lang="en-US" sz="4400" dirty="0"/>
            </a:br>
            <a:r>
              <a:rPr lang="en-US" sz="4400" dirty="0"/>
              <a:t>“{</a:t>
            </a:r>
            <a:r>
              <a:rPr lang="en-US" sz="4400" dirty="0" err="1"/>
              <a:t>simulationInput.caseStudy.company</a:t>
            </a:r>
            <a:r>
              <a:rPr lang="en-US" sz="4400" dirty="0"/>
              <a:t>}“ / “{</a:t>
            </a:r>
            <a:r>
              <a:rPr lang="en-US" sz="4400" dirty="0" err="1"/>
              <a:t>simulationInput.ship.name</a:t>
            </a:r>
            <a:r>
              <a:rPr lang="en-US" sz="4400" dirty="0"/>
              <a:t>}”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64A0-16A9-ED4F-7350-22DD33AFE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05999"/>
            <a:ext cx="9144000" cy="385485"/>
          </a:xfrm>
        </p:spPr>
        <p:txBody>
          <a:bodyPr>
            <a:normAutofit/>
          </a:bodyPr>
          <a:lstStyle/>
          <a:p>
            <a:r>
              <a:rPr lang="en-US" sz="1800" dirty="0"/>
              <a:t>{date}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B7492-AF01-615B-88FE-87F65F707505}"/>
              </a:ext>
            </a:extLst>
          </p:cNvPr>
          <p:cNvSpPr txBox="1"/>
          <p:nvPr/>
        </p:nvSpPr>
        <p:spPr>
          <a:xfrm>
            <a:off x="1112705" y="5054951"/>
            <a:ext cx="10763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{#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}{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amountText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 {height}m x {diameter}m  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Norsepower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 Rotor Sails™ on {type} foundation{amount &gt; 1 ? "s" : ""}{/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}.</a:t>
            </a:r>
          </a:p>
        </p:txBody>
      </p:sp>
    </p:spTree>
    <p:extLst>
      <p:ext uri="{BB962C8B-B14F-4D97-AF65-F5344CB8AC3E}">
        <p14:creationId xmlns:p14="http://schemas.microsoft.com/office/powerpoint/2010/main" val="40178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{%map_routeSavings}">
            <a:extLst>
              <a:ext uri="{FF2B5EF4-FFF2-40B4-BE49-F238E27FC236}">
                <a16:creationId xmlns:a16="http://schemas.microsoft.com/office/drawing/2014/main" id="{E686C997-7E8B-0D19-4816-AC240CC56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564" y="1959241"/>
            <a:ext cx="6412699" cy="452437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2CA0E564-AB51-FAB1-431A-D12B183E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12" name="Rechthoek 5">
            <a:extLst>
              <a:ext uri="{FF2B5EF4-FFF2-40B4-BE49-F238E27FC236}">
                <a16:creationId xmlns:a16="http://schemas.microsoft.com/office/drawing/2014/main" id="{38DADB3F-E375-AEFF-C289-D52F6C291E3E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BBD23-DE33-0295-9305-A41C58A7E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3" name="Rechthoek 5">
            <a:extLst>
              <a:ext uri="{FF2B5EF4-FFF2-40B4-BE49-F238E27FC236}">
                <a16:creationId xmlns:a16="http://schemas.microsoft.com/office/drawing/2014/main" id="{A954F4F2-4037-F333-54E9-3F05CB4527F3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7">
            <a:extLst>
              <a:ext uri="{FF2B5EF4-FFF2-40B4-BE49-F238E27FC236}">
                <a16:creationId xmlns:a16="http://schemas.microsoft.com/office/drawing/2014/main" id="{4E987B8F-CF96-2182-FDB2-033E2A9B4CF3}"/>
              </a:ext>
            </a:extLst>
          </p:cNvPr>
          <p:cNvSpPr txBox="1"/>
          <p:nvPr/>
        </p:nvSpPr>
        <p:spPr>
          <a:xfrm>
            <a:off x="488336" y="1510348"/>
            <a:ext cx="1235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{#legendNumbers}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1F2328"/>
                </a:solidFill>
                <a:latin typeface="ui-monospace"/>
              </a:rPr>
              <a:t> {.}  kW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rgbClr val="1F2328"/>
              </a:solidFill>
              <a:latin typeface="ui-monospace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{/</a:t>
            </a:r>
            <a:r>
              <a:rPr lang="en-US" sz="900" dirty="0" err="1">
                <a:solidFill>
                  <a:srgbClr val="1F2328"/>
                </a:solidFill>
                <a:latin typeface="ui-monospace"/>
              </a:rPr>
              <a:t>legendNumbers</a:t>
            </a:r>
            <a:r>
              <a:rPr lang="en-US" sz="900" dirty="0">
                <a:solidFill>
                  <a:srgbClr val="1F2328"/>
                </a:solidFill>
                <a:latin typeface="ui-monospace"/>
              </a:rPr>
              <a:t>}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E9F9DF-537C-4034-EB03-C683A4BCD281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Performance on route: {</a:t>
            </a:r>
            <a:r>
              <a:rPr lang="nl-BE" sz="3600" dirty="0"/>
              <a:t>name</a:t>
            </a:r>
            <a:r>
              <a:rPr lang="en-US" sz="3600" dirty="0"/>
              <a:t>}</a:t>
            </a:r>
            <a:endParaRPr lang="en-FI" sz="3600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61D8A99-DFD1-CB1A-6CD2-6E68FCEBE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65379"/>
              </p:ext>
            </p:extLst>
          </p:nvPr>
        </p:nvGraphicFramePr>
        <p:xfrm>
          <a:off x="7903611" y="1959241"/>
          <a:ext cx="4225636" cy="896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nl-BE" sz="1400" b="0" dirty="0">
                          <a:latin typeface="Kobenhavn Sans Black" pitchFamily="50" charset="0"/>
                          <a:ea typeface="DIN 2014" panose="020B0504020202020204" pitchFamily="34" charset="0"/>
                        </a:rPr>
                        <a:t>{name}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 b="1"/>
                      </a:pPr>
                      <a:r>
                        <a:rPr lang="en-GB" sz="14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({</a:t>
                      </a:r>
                      <a:r>
                        <a:rPr lang="en-GB" sz="14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4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? ‘roundtrip’ : ‘one-way’})</a:t>
                      </a:r>
                      <a:r>
                        <a:rPr lang="en-GB" sz="1400" b="0" dirty="0">
                          <a:solidFill>
                            <a:srgbClr val="B8EEF2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400" b="0" dirty="0" err="1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legs.features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[0].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properties.oneWaySpeed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({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legs.features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[0].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properties.oneWayState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== 'LADEN' ? 'laden' : 'ballast'}){#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/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legs.features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[0].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properties.returnSpeed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({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legs.features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[0].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properties.returnState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== 'LADEN' ? 'laden' : </a:t>
                      </a:r>
                      <a:r>
                        <a:rPr lang="en-GB" sz="1300" b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'ballast'}){/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GB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Weight of the route,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kern="1200" dirty="0">
                          <a:solidFill>
                            <a:srgbClr val="B8EEF2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{weight}     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{(weight * 100) | toNearest:0.1}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62648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combinedRouteSavings.averageNetSavings</a:t>
                      </a:r>
                      <a:r>
                        <a:rPr lang="nl-BE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| toFixed:0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{combinedRouteSavings.averageNetSavingsPercentage|toFixed:1}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GB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{combinedRouteSavings.averagePowerConsumption|toFixed:0}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fuel savings</a:t>
                      </a:r>
                      <a:r>
                        <a:rPr lang="fr-FR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,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{combinedRouteSavings.annualFuelSavingsInTons|toFixed:0}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CO2 reduction,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{combinedRouteSavings.annualCO2SavingsInTons|toFixed:0}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7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and green oval with a black center&#10;&#10;Description automatically generated">
            <a:extLst>
              <a:ext uri="{FF2B5EF4-FFF2-40B4-BE49-F238E27FC236}">
                <a16:creationId xmlns:a16="http://schemas.microsoft.com/office/drawing/2014/main" id="{CE85E510-58DE-2813-008D-DFEBF76DF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18" y="4045588"/>
            <a:ext cx="3685922" cy="2812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67626-99AF-0CA4-792F-DB80EACA5284}"/>
              </a:ext>
            </a:extLst>
          </p:cNvPr>
          <p:cNvSpPr txBox="1"/>
          <p:nvPr/>
        </p:nvSpPr>
        <p:spPr>
          <a:xfrm>
            <a:off x="1124927" y="5191981"/>
            <a:ext cx="632311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Propulsion savings in global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 average wind conditions </a:t>
            </a: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calculated following the guidelines of </a:t>
            </a:r>
            <a:r>
              <a:rPr lang="en-GB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MEPC.1/Circ.815, with </a:t>
            </a:r>
            <a:r>
              <a:rPr lang="en-GB" sz="14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Vref</a:t>
            </a:r>
            <a:r>
              <a:rPr lang="en-GB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 equivalent to laden service speed. The propulsion savings are compared to the laden propulsion power 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3CEA10D-5BC5-8A50-62CB-ADB970D33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08466"/>
              </p:ext>
            </p:extLst>
          </p:nvPr>
        </p:nvGraphicFramePr>
        <p:xfrm>
          <a:off x="7310306" y="1952259"/>
          <a:ext cx="4699686" cy="1054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US" sz="1600" b="0" kern="120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  <a:cs typeface="+mn-cs"/>
                        </a:rPr>
                        <a:t>Global average wind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600" b="0" noProof="0" dirty="0" err="1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simulationInput.ship.ladenServiceSpeed</a:t>
                      </a: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 | toFixed:1} </a:t>
                      </a:r>
                      <a:r>
                        <a:rPr lang="en-US" sz="1600" b="0" noProof="0" dirty="0" err="1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kn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600" b="0" noProof="0" dirty="0" err="1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simulationResults.globalAverageRouteSavings.averageNetSavings</a:t>
                      </a: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 | toFixed:0 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{simulationResults.globalAverageRouteSavings.averageNetSavingsPercentage|toFixed:1}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{simulationResults.globalAverageRouteSavings.averagePowerConsumption|toFixed:0}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Annual fuel savings,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 </a:t>
                      </a:r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{simulationResults.globalAverageRouteSavings.annualFuelSavingsInTons|toFixed:0}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Annual CO2 reduction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, </a:t>
                      </a:r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{simulationResults.globalAverageRouteSavings.annualCO2SavingsInTons|toFixed:0}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B14A3276-A7B4-0756-1C07-8C6277B9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27" y="1887060"/>
            <a:ext cx="5979719" cy="31205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3145E89-0638-431F-2726-403BA1465DA4}"/>
              </a:ext>
            </a:extLst>
          </p:cNvPr>
          <p:cNvSpPr txBox="1">
            <a:spLocks/>
          </p:cNvSpPr>
          <p:nvPr/>
        </p:nvSpPr>
        <p:spPr>
          <a:xfrm>
            <a:off x="1035117" y="428324"/>
            <a:ext cx="11322176" cy="115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Kobenhavn Sans Black"/>
              </a:rPr>
              <a:t>Performance in </a:t>
            </a:r>
            <a:endParaRPr lang="en-US" dirty="0"/>
          </a:p>
          <a:p>
            <a:r>
              <a:rPr lang="en-US" sz="3600" dirty="0">
                <a:latin typeface="Kobenhavn Sans Black"/>
              </a:rPr>
              <a:t>Global average wind conditions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2" descr="{%simulationResults.chart_fuelBar}">
            <a:extLst>
              <a:ext uri="{FF2B5EF4-FFF2-40B4-BE49-F238E27FC236}">
                <a16:creationId xmlns:a16="http://schemas.microsoft.com/office/drawing/2014/main" id="{2CD0410C-9393-B744-8DCC-D6E2E40F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4" y="3769243"/>
            <a:ext cx="9420225" cy="300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682A24-0E2C-3AEE-D4D9-576A4C4A3D06}"/>
              </a:ext>
            </a:extLst>
          </p:cNvPr>
          <p:cNvSpPr txBox="1"/>
          <p:nvPr/>
        </p:nvSpPr>
        <p:spPr>
          <a:xfrm>
            <a:off x="1085112" y="3631105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Annual fuel savings (tons/year)</a:t>
            </a:r>
            <a:endParaRPr lang="en-GB" sz="1600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858040-98E8-7AAA-B6F6-056F67C72FEE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Comparison of savings per route</a:t>
            </a:r>
            <a:endParaRPr lang="en-FI" sz="3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1BC5780-A76F-3B37-A193-FF8162ED7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186785"/>
              </p:ext>
            </p:extLst>
          </p:nvPr>
        </p:nvGraphicFramePr>
        <p:xfrm>
          <a:off x="1085113" y="1267860"/>
          <a:ext cx="9424978" cy="6080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9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Weighted average of the simulated routes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endParaRPr lang="en-US" sz="1300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savings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for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multiple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routes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simulationResults.combinedSavings.averageRouteNetSavings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 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fuel savings for multiple routes,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US" sz="1300" b="0" kern="120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simulationResults.combinedSavings.averageRouteFuelSavings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| toNearest:1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300" b="0" i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Average Main engine power for multiple routes,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{simulationResults.combinedSavings.averageRouteMainEnginePower|toFixed:0}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Main Engine fuel consumption for multiple routes,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{simulationResults.combinedSavings.averageRouteMainEngineFuelConsumption| toNearest:1}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Savings percentage for multiple routes,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simulationResults.combinedSavings.averageRouteNetSavingsPercentage * 100 |toFixed:1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annual CO2 Savings for multiple routes,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{simulationResults.combinedSavings.weightedAnnualCO2SavingsInTons | toNearest:1}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98136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Fuel cost savings (Low fuel cost scenario 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simulationResults.fuelPrice.fuelCostSavingMinFuel.fuelPrice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USD/ton – High fuel cost scenario 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simulationResults.fuelPrice</a:t>
                      </a:r>
                      <a:r>
                        <a:rPr lang="en-US" b="0" noProof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.</a:t>
                      </a:r>
                      <a:r>
                        <a:rPr lang="en-US" b="0" noProof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fuelCostSavingMaxFuel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.fuelPrice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USD/ton), USD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{simulationResults.fuelPrice.fuelCostSavingMinFuel.fuelCostSaving | toNearest:100 |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thousandsSeparator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- {simulationResults.fuelPrice.fuelCostSavingMaxFuel.fuelCostSaving | toNearest:100 |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thousandsSeparator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292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8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IMO and EU regulations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3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76184A-33E4-B775-6063-9F0D9C0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(1/2)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6D6E62-E714-E3FB-80FB-F594981763E9}"/>
              </a:ext>
            </a:extLst>
          </p:cNvPr>
          <p:cNvSpPr txBox="1">
            <a:spLocks/>
          </p:cNvSpPr>
          <p:nvPr/>
        </p:nvSpPr>
        <p:spPr>
          <a:xfrm>
            <a:off x="1035117" y="961053"/>
            <a:ext cx="10121766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 err="1">
                <a:solidFill>
                  <a:schemeClr val="tx1"/>
                </a:solidFill>
              </a:rPr>
              <a:t>FuelEU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reward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factor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fi-FI" sz="1800" dirty="0">
                <a:solidFill>
                  <a:schemeClr val="tx1"/>
                </a:solidFill>
              </a:rPr>
              <a:t>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EEDI/EEXI available effective power: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eff</a:t>
            </a:r>
            <a:r>
              <a:rPr lang="en-GB" sz="1800" dirty="0">
                <a:solidFill>
                  <a:schemeClr val="tx1"/>
                </a:solidFill>
              </a:rPr>
              <a:t> *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eff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 = {</a:t>
            </a:r>
            <a:r>
              <a:rPr lang="en-GB" sz="1800" dirty="0" err="1">
                <a:solidFill>
                  <a:schemeClr val="tx1"/>
                </a:solidFill>
              </a:rPr>
              <a:t>simulationResults.EEDIReduction</a:t>
            </a:r>
            <a:r>
              <a:rPr lang="en-GB" sz="1800" dirty="0">
                <a:solidFill>
                  <a:schemeClr val="tx1"/>
                </a:solidFill>
              </a:rPr>
              <a:t> | toFixed:0 }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kW.</a:t>
            </a:r>
            <a:endParaRPr lang="fi-FI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EEDI/EEXI Propulsion power of the vessel: P</a:t>
            </a:r>
            <a:r>
              <a:rPr lang="en-GB" sz="1800" baseline="-25000" dirty="0">
                <a:solidFill>
                  <a:schemeClr val="tx1"/>
                </a:solidFill>
              </a:rPr>
              <a:t>ME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Prop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= {</a:t>
            </a:r>
            <a:r>
              <a:rPr lang="en-GB" sz="1800" dirty="0" err="1">
                <a:solidFill>
                  <a:schemeClr val="tx1"/>
                </a:solidFill>
              </a:rPr>
              <a:t>simulationInput.ship.pme</a:t>
            </a:r>
            <a:r>
              <a:rPr lang="en-GB" sz="1800" dirty="0">
                <a:solidFill>
                  <a:schemeClr val="tx1"/>
                </a:solidFill>
              </a:rPr>
              <a:t> | toFixed:0 } kW.	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/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prop</a:t>
            </a:r>
            <a:r>
              <a:rPr lang="en-GB" sz="1800" dirty="0">
                <a:solidFill>
                  <a:schemeClr val="tx1"/>
                </a:solidFill>
              </a:rPr>
              <a:t> = {</a:t>
            </a:r>
            <a:r>
              <a:rPr lang="en-GB" sz="1800" dirty="0" err="1">
                <a:solidFill>
                  <a:schemeClr val="tx1"/>
                </a:solidFill>
              </a:rPr>
              <a:t>simulationResults.GHG.ratio</a:t>
            </a:r>
            <a:r>
              <a:rPr lang="en-GB" sz="1800" dirty="0">
                <a:solidFill>
                  <a:schemeClr val="tx1"/>
                </a:solidFill>
              </a:rPr>
              <a:t> | toFixed:3 }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  <a:sym typeface="Symbol" panose="05050102010706020507" pitchFamily="18" charset="2"/>
              </a:rPr>
              <a:t></a:t>
            </a:r>
            <a:r>
              <a:rPr lang="en-GB" sz="1800" dirty="0">
                <a:solidFill>
                  <a:schemeClr val="tx1"/>
                </a:solidFill>
              </a:rPr>
              <a:t> reward factor </a:t>
            </a:r>
            <a:r>
              <a:rPr lang="en-GB" sz="1800" b="1" dirty="0" err="1">
                <a:solidFill>
                  <a:schemeClr val="tx1"/>
                </a:solidFill>
              </a:rPr>
              <a:t>f</a:t>
            </a:r>
            <a:r>
              <a:rPr lang="en-GB" sz="1800" b="1" baseline="-25000" dirty="0" err="1">
                <a:solidFill>
                  <a:schemeClr val="tx1"/>
                </a:solidFill>
              </a:rPr>
              <a:t>Wind</a:t>
            </a:r>
            <a:r>
              <a:rPr lang="en-GB" sz="1800" b="1" baseline="-25000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= 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simulationResults.GHG.fwind</a:t>
            </a:r>
            <a:r>
              <a:rPr lang="en-GB" sz="1800" b="1" dirty="0">
                <a:solidFill>
                  <a:schemeClr val="tx1"/>
                </a:solidFill>
              </a:rPr>
              <a:t>} </a:t>
            </a:r>
            <a:endParaRPr lang="en-US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chemeClr val="tx1"/>
                </a:solidFill>
              </a:rPr>
              <a:t>GHG </a:t>
            </a:r>
            <a:r>
              <a:rPr lang="fi-FI" sz="1800" dirty="0" err="1">
                <a:solidFill>
                  <a:schemeClr val="tx1"/>
                </a:solidFill>
              </a:rPr>
              <a:t>Intensity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without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wind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propulsion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using</a:t>
            </a:r>
            <a:r>
              <a:rPr lang="fi-FI" sz="1800" dirty="0">
                <a:solidFill>
                  <a:schemeClr val="tx1"/>
                </a:solidFill>
              </a:rPr>
              <a:t> {</a:t>
            </a:r>
            <a:r>
              <a:rPr lang="fi-FI" sz="18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fi-FI" sz="1800" dirty="0">
                <a:solidFill>
                  <a:schemeClr val="tx1"/>
                </a:solidFill>
              </a:rPr>
              <a:t>}</a:t>
            </a:r>
            <a:r>
              <a:rPr lang="fi-FI" sz="1800" b="1" dirty="0">
                <a:solidFill>
                  <a:schemeClr val="tx1"/>
                </a:solidFill>
              </a:rPr>
              <a:t> =  {</a:t>
            </a:r>
            <a:r>
              <a:rPr lang="fi-FI" sz="1800" b="1" dirty="0" err="1">
                <a:solidFill>
                  <a:schemeClr val="tx1"/>
                </a:solidFill>
              </a:rPr>
              <a:t>simulationInput.ship.fuelType.ghgIntensity</a:t>
            </a:r>
            <a:r>
              <a:rPr lang="fi-FI" sz="1800" b="1" dirty="0">
                <a:solidFill>
                  <a:schemeClr val="tx1"/>
                </a:solidFill>
              </a:rPr>
              <a:t>} 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eq/MJ. </a:t>
            </a: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chemeClr val="tx1"/>
                </a:solidFill>
              </a:rPr>
              <a:t>GHG </a:t>
            </a:r>
            <a:r>
              <a:rPr lang="fi-FI" sz="1800" dirty="0" err="1">
                <a:solidFill>
                  <a:schemeClr val="tx1"/>
                </a:solidFill>
              </a:rPr>
              <a:t>Intensity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with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Norsepower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rotor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sails</a:t>
            </a:r>
            <a:r>
              <a:rPr lang="fi-FI" sz="1800" dirty="0">
                <a:solidFill>
                  <a:schemeClr val="tx1"/>
                </a:solidFill>
              </a:rPr>
              <a:t> = </a:t>
            </a:r>
            <a:r>
              <a:rPr lang="en-GB" sz="1800" dirty="0">
                <a:solidFill>
                  <a:schemeClr val="tx1"/>
                </a:solidFill>
              </a:rPr>
              <a:t>GHG Intensity *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fi-FI" sz="1800" b="1" dirty="0">
                <a:solidFill>
                  <a:schemeClr val="tx1"/>
                </a:solidFill>
              </a:rPr>
              <a:t>{</a:t>
            </a:r>
            <a:r>
              <a:rPr lang="fi-FI" sz="1800" b="1" dirty="0" err="1">
                <a:solidFill>
                  <a:schemeClr val="tx1"/>
                </a:solidFill>
              </a:rPr>
              <a:t>simulationResults.GHG.intensityWithRotorSails</a:t>
            </a:r>
            <a:r>
              <a:rPr lang="fi-FI" sz="1800" b="1" dirty="0">
                <a:solidFill>
                  <a:schemeClr val="tx1"/>
                </a:solidFill>
              </a:rPr>
              <a:t> | toFixed:2 }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CO</a:t>
            </a:r>
            <a:r>
              <a:rPr lang="en-GB" sz="1800" b="1" baseline="-25000" dirty="0">
                <a:solidFill>
                  <a:schemeClr val="tx1"/>
                </a:solidFill>
              </a:rPr>
              <a:t>2eq</a:t>
            </a:r>
            <a:r>
              <a:rPr lang="en-GB" sz="1800" b="1" dirty="0">
                <a:solidFill>
                  <a:schemeClr val="tx1"/>
                </a:solidFill>
              </a:rPr>
              <a:t>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target for 2025-2030: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simulationResults.GHG.target.intensity</a:t>
            </a:r>
            <a:r>
              <a:rPr lang="en-GB" sz="1800" b="1" dirty="0">
                <a:solidFill>
                  <a:schemeClr val="tx1"/>
                </a:solidFill>
              </a:rPr>
              <a:t>} gCO2eq/MJ.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balance without wind propulsion = Target – GHG intensity =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simulationResults.GHG.balance.valueWithoutWindPropulsion</a:t>
            </a:r>
            <a:r>
              <a:rPr lang="en-GB" sz="1800" b="1" dirty="0">
                <a:solidFill>
                  <a:schemeClr val="tx1"/>
                </a:solidFill>
              </a:rPr>
              <a:t> | toFixed:2}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fi-FI" sz="1800" b="1" dirty="0">
                <a:solidFill>
                  <a:schemeClr val="tx1"/>
                </a:solidFill>
              </a:rPr>
              <a:t>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balance with </a:t>
            </a:r>
            <a:r>
              <a:rPr lang="en-GB" sz="1800" dirty="0" err="1">
                <a:solidFill>
                  <a:schemeClr val="tx1"/>
                </a:solidFill>
              </a:rPr>
              <a:t>Norsepower</a:t>
            </a:r>
            <a:r>
              <a:rPr lang="en-GB" sz="1800" dirty="0">
                <a:solidFill>
                  <a:schemeClr val="tx1"/>
                </a:solidFill>
              </a:rPr>
              <a:t> rotor sails = Target – GHG intensity =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simulationResults.GHG.balance</a:t>
            </a:r>
            <a:r>
              <a:rPr lang="en-GB" sz="1800" b="1" dirty="0">
                <a:solidFill>
                  <a:schemeClr val="tx1"/>
                </a:solidFill>
              </a:rPr>
              <a:t>. </a:t>
            </a:r>
            <a:r>
              <a:rPr lang="en-GB" sz="1800" b="1" dirty="0" err="1">
                <a:solidFill>
                  <a:schemeClr val="tx1"/>
                </a:solidFill>
              </a:rPr>
              <a:t>valueWithRotorSails</a:t>
            </a:r>
            <a:r>
              <a:rPr lang="en-GB" sz="1800" b="1" dirty="0">
                <a:solidFill>
                  <a:schemeClr val="tx1"/>
                </a:solidFill>
              </a:rPr>
              <a:t> | toFixed:2}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fi-FI" sz="1800" b="1" dirty="0">
                <a:solidFill>
                  <a:schemeClr val="tx1"/>
                </a:solidFill>
              </a:rPr>
              <a:t>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D6BA2C-A1F3-70B9-CD5C-F6AFE4DB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(2/2)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8E0B4-8EAA-9763-3156-FD1A8135B534}"/>
              </a:ext>
            </a:extLst>
          </p:cNvPr>
          <p:cNvSpPr txBox="1">
            <a:spLocks/>
          </p:cNvSpPr>
          <p:nvPr/>
        </p:nvSpPr>
        <p:spPr>
          <a:xfrm>
            <a:off x="1035117" y="961053"/>
            <a:ext cx="10121766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Without wind propulsion: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Fuel consumption in EU/EEA area considering operational profile: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chemeClr val="tx1"/>
                </a:solidFill>
              </a:rPr>
              <a:t> | toFixed:0 }</a:t>
            </a:r>
            <a:r>
              <a:rPr lang="en-GB" sz="1600" dirty="0">
                <a:solidFill>
                  <a:schemeClr val="tx1"/>
                </a:solidFill>
              </a:rPr>
              <a:t> tons of MDO.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chemeClr val="tx1"/>
                </a:solidFill>
              </a:rPr>
              <a:t>{simulationResults.GHG.complianceBalance.valueWithoutWindPropulsion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With </a:t>
            </a:r>
            <a:r>
              <a:rPr lang="en-GB" sz="1600" b="1" dirty="0" err="1">
                <a:solidFill>
                  <a:schemeClr val="tx1"/>
                </a:solidFill>
              </a:rPr>
              <a:t>Norsepower</a:t>
            </a:r>
            <a:r>
              <a:rPr lang="en-GB" sz="1600" b="1" dirty="0">
                <a:solidFill>
                  <a:schemeClr val="tx1"/>
                </a:solidFill>
              </a:rPr>
              <a:t> rotor sails: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Fuel consumption in EU/EEA area considering operational profile and rotor sail fuel savings: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chemeClr val="tx1"/>
                </a:solidFill>
              </a:rPr>
              <a:t> - 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simulationResults.GHG.fuelSavedByRotorSailsInTons</a:t>
            </a:r>
            <a:r>
              <a:rPr lang="en-GB" sz="1600" b="1" dirty="0">
                <a:solidFill>
                  <a:schemeClr val="tx1"/>
                </a:solidFill>
              </a:rPr>
              <a:t>| toFixed:0 }</a:t>
            </a:r>
            <a:r>
              <a:rPr lang="en-GB" sz="1600" dirty="0">
                <a:solidFill>
                  <a:schemeClr val="tx1"/>
                </a:solidFill>
              </a:rPr>
              <a:t> tons of {</a:t>
            </a:r>
            <a:r>
              <a:rPr lang="en-GB" sz="16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en-GB" sz="1600" dirty="0">
                <a:solidFill>
                  <a:schemeClr val="tx1"/>
                </a:solidFill>
              </a:rPr>
              <a:t>}.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simulationResults.GHG.complianceBalance.valueWithRotorSails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Exceeding the GHG intensity target is penalized: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chemeClr val="tx1"/>
                </a:solidFill>
              </a:rPr>
              <a:t>FuelEU</a:t>
            </a:r>
            <a:r>
              <a:rPr lang="en-GB" sz="1600" dirty="0">
                <a:solidFill>
                  <a:schemeClr val="tx1"/>
                </a:solidFill>
              </a:rPr>
              <a:t> penalty without wind propulsion </a:t>
            </a:r>
            <a:r>
              <a:rPr lang="en-GB" sz="1600" b="1" dirty="0">
                <a:solidFill>
                  <a:schemeClr val="tx1"/>
                </a:solidFill>
              </a:rPr>
              <a:t>=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simulationResults.GHG.penalty.valueWithoutWindPropulsion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chemeClr val="tx1"/>
                </a:solidFill>
              </a:rPr>
              <a:t>FuelEU</a:t>
            </a:r>
            <a:r>
              <a:rPr lang="en-GB" sz="1600" dirty="0">
                <a:solidFill>
                  <a:schemeClr val="tx1"/>
                </a:solidFill>
              </a:rPr>
              <a:t> penalty with wind propulsion</a:t>
            </a:r>
            <a:r>
              <a:rPr lang="en-GB" sz="1600" b="1" dirty="0">
                <a:solidFill>
                  <a:schemeClr val="tx1"/>
                </a:solidFill>
              </a:rPr>
              <a:t> =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simulationResults.GHG.penalty.valueWithRotorSails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  <a:endParaRPr lang="en-GB" sz="1800" dirty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Overcompliance can be pooled to avoid penalties on other vessels: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Pooling benefit without wind propulsion = </a:t>
            </a:r>
            <a:r>
              <a:rPr lang="en-GB" sz="1500" b="1" dirty="0">
                <a:solidFill>
                  <a:schemeClr val="tx1"/>
                </a:solidFill>
              </a:rPr>
              <a:t>{</a:t>
            </a:r>
            <a:r>
              <a:rPr lang="en-GB" sz="1500" b="1" dirty="0" err="1">
                <a:solidFill>
                  <a:schemeClr val="tx1"/>
                </a:solidFill>
              </a:rPr>
              <a:t>simulationResults.GHG.poolingBenefit.valueWithoutWindPropulsion</a:t>
            </a:r>
            <a:r>
              <a:rPr lang="en-GB" sz="1500" b="1" dirty="0">
                <a:solidFill>
                  <a:schemeClr val="tx1"/>
                </a:solidFill>
              </a:rPr>
              <a:t> | toFixed:0 | </a:t>
            </a:r>
            <a:r>
              <a:rPr lang="en-GB" sz="1500" b="1" dirty="0" err="1">
                <a:solidFill>
                  <a:schemeClr val="tx1"/>
                </a:solidFill>
              </a:rPr>
              <a:t>thousandsSeparator</a:t>
            </a:r>
            <a:r>
              <a:rPr lang="en-GB" sz="1500" b="1" dirty="0">
                <a:solidFill>
                  <a:schemeClr val="tx1"/>
                </a:solidFill>
              </a:rPr>
              <a:t>} </a:t>
            </a:r>
            <a:r>
              <a:rPr lang="en-GB" sz="1600" b="1" dirty="0">
                <a:solidFill>
                  <a:schemeClr val="tx1"/>
                </a:solidFill>
              </a:rPr>
              <a:t>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Pooling benefit with wind propulsion =</a:t>
            </a:r>
            <a:r>
              <a:rPr lang="en-GB" sz="1600" b="1" dirty="0">
                <a:solidFill>
                  <a:schemeClr val="tx1"/>
                </a:solidFill>
              </a:rPr>
              <a:t>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simulationResults.GHG.poolingBenefit.valueWithRotorSails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chemeClr val="tx1"/>
              </a:solidFill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chemeClr val="tx1"/>
                </a:solidFill>
              </a:rPr>
              <a:t>Total annual monetary </a:t>
            </a:r>
            <a:r>
              <a:rPr lang="en-GB" sz="1800" b="1" dirty="0" err="1">
                <a:solidFill>
                  <a:schemeClr val="tx1"/>
                </a:solidFill>
              </a:rPr>
              <a:t>FuelEU</a:t>
            </a:r>
            <a:r>
              <a:rPr lang="en-GB" sz="1800" b="1" dirty="0">
                <a:solidFill>
                  <a:schemeClr val="tx1"/>
                </a:solidFill>
              </a:rPr>
              <a:t> benefit from rotor sails: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chemeClr val="tx1"/>
                </a:solidFill>
              </a:rPr>
              <a:t>Pooling benefit + avoided penalty = </a:t>
            </a:r>
            <a:r>
              <a:rPr lang="en-GB" sz="2600" b="1" dirty="0">
                <a:solidFill>
                  <a:schemeClr val="tx1"/>
                </a:solidFill>
              </a:rPr>
              <a:t>{</a:t>
            </a:r>
            <a:r>
              <a:rPr lang="en-GB" sz="2600" b="1" dirty="0" err="1">
                <a:solidFill>
                  <a:schemeClr val="tx1"/>
                </a:solidFill>
              </a:rPr>
              <a:t>simulationResults.GHG.monetaryBenefit.eur</a:t>
            </a:r>
            <a:r>
              <a:rPr lang="en-GB" sz="2600" b="1" dirty="0">
                <a:solidFill>
                  <a:schemeClr val="tx1"/>
                </a:solidFill>
              </a:rPr>
              <a:t> | toFixed:0 | </a:t>
            </a:r>
            <a:r>
              <a:rPr lang="en-GB" sz="2600" b="1" dirty="0" err="1">
                <a:solidFill>
                  <a:schemeClr val="tx1"/>
                </a:solidFill>
              </a:rPr>
              <a:t>thousandsSeparator</a:t>
            </a:r>
            <a:r>
              <a:rPr lang="en-GB" sz="2600" b="1" dirty="0">
                <a:solidFill>
                  <a:schemeClr val="tx1"/>
                </a:solidFill>
              </a:rPr>
              <a:t>} EUR/year = {</a:t>
            </a:r>
            <a:r>
              <a:rPr lang="en-GB" sz="2600" b="1" dirty="0" err="1">
                <a:solidFill>
                  <a:schemeClr val="tx1"/>
                </a:solidFill>
              </a:rPr>
              <a:t>simulationResults.GHG.monetaryBenefit.usd</a:t>
            </a:r>
            <a:r>
              <a:rPr lang="en-GB" sz="2600" b="1" dirty="0">
                <a:solidFill>
                  <a:schemeClr val="tx1"/>
                </a:solidFill>
              </a:rPr>
              <a:t> | toFixed:0 | </a:t>
            </a:r>
            <a:r>
              <a:rPr lang="en-GB" sz="2600" b="1" dirty="0" err="1">
                <a:solidFill>
                  <a:schemeClr val="tx1"/>
                </a:solidFill>
              </a:rPr>
              <a:t>thousandsSeparator</a:t>
            </a:r>
            <a:r>
              <a:rPr lang="en-GB" sz="2600" b="1" dirty="0">
                <a:solidFill>
                  <a:schemeClr val="tx1"/>
                </a:solidFill>
              </a:rPr>
              <a:t>} USD/year</a:t>
            </a:r>
          </a:p>
        </p:txBody>
      </p:sp>
    </p:spTree>
    <p:extLst>
      <p:ext uri="{BB962C8B-B14F-4D97-AF65-F5344CB8AC3E}">
        <p14:creationId xmlns:p14="http://schemas.microsoft.com/office/powerpoint/2010/main" val="7382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639F-4447-FDC0-E593-37C4ECC77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F0F97B-212D-8D6D-9463-0703A8E3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810810"/>
            <a:ext cx="109927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Considering Carbon price of </a:t>
            </a:r>
            <a:r>
              <a:rPr lang="en-US" sz="2000" b="1" dirty="0"/>
              <a:t>{</a:t>
            </a:r>
            <a:r>
              <a:rPr lang="en-US" sz="2000" b="1" dirty="0" err="1"/>
              <a:t>simulationInput.additionalParameters.carbonPrice</a:t>
            </a:r>
            <a:r>
              <a:rPr lang="en-US" sz="2000" b="1" dirty="0"/>
              <a:t>} USD/CO2-ton.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CO2-savings subject to </a:t>
            </a:r>
            <a:r>
              <a:rPr lang="en-GB" sz="2000" dirty="0"/>
              <a:t>EU ETS considering operational profile = </a:t>
            </a:r>
            <a:r>
              <a:rPr lang="en-GB" sz="2000" b="1" dirty="0"/>
              <a:t>{simulationResults.combinedSavings.weightedAnnualCO2SavingsInTons | toNearest:1 | </a:t>
            </a:r>
            <a:r>
              <a:rPr lang="en-GB" sz="2000" b="1" dirty="0" err="1"/>
              <a:t>thousandsSeparator</a:t>
            </a:r>
            <a:r>
              <a:rPr lang="en-GB" sz="2000" b="1" dirty="0"/>
              <a:t>} tons of CO2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Annual monetary savings in EU emission allowances = </a:t>
            </a:r>
            <a:r>
              <a:rPr lang="en-US" sz="2000" b="1" dirty="0"/>
              <a:t>{</a:t>
            </a:r>
            <a:r>
              <a:rPr lang="en-US" sz="2000" b="1" dirty="0" err="1"/>
              <a:t>simulationResults.combinedSavings.EUETSSavings</a:t>
            </a:r>
            <a:r>
              <a:rPr lang="en-US" sz="2000" b="1" dirty="0"/>
              <a:t> | toNearest:1000 | </a:t>
            </a:r>
            <a:r>
              <a:rPr lang="en-US" sz="2000" b="1" dirty="0" err="1"/>
              <a:t>thousandsSeparator</a:t>
            </a:r>
            <a:r>
              <a:rPr lang="en-US" sz="2000" b="1" dirty="0"/>
              <a:t>} USD/year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184488-F883-A656-2F41-1D0A8516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49668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EU ETS regulatory benefit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598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67250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EEDI/EEXI and CII</a:t>
            </a:r>
            <a:endParaRPr lang="en-FI" sz="3600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2089112"/>
            <a:ext cx="1071988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Rotor Sails reduce the EEXI/EEDI index by about {</a:t>
            </a:r>
            <a:r>
              <a:rPr lang="en-US" sz="2000" dirty="0" err="1"/>
              <a:t>simulationResults.GHG.ratio</a:t>
            </a:r>
            <a:r>
              <a:rPr lang="en-US" sz="2000" dirty="0"/>
              <a:t> * 100 | toFixed:1}%.</a:t>
            </a:r>
          </a:p>
          <a:p>
            <a:pPr marL="0" indent="0">
              <a:buNone/>
            </a:pPr>
            <a:r>
              <a:rPr lang="en-US" sz="2000" dirty="0"/>
              <a:t>Detailed EEDI/EEXI impact can be assessed upon request.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Norsepower Rotor Sails support the compliance on operational efficiency regulation, such as CII.</a:t>
            </a:r>
          </a:p>
          <a:p>
            <a:r>
              <a:rPr lang="en-US" sz="2000" b="1" dirty="0"/>
              <a:t>Expected CII reduction</a:t>
            </a:r>
            <a:r>
              <a:rPr lang="en-US" sz="2000" dirty="0"/>
              <a:t> up to {simulationResults.combinedSavings.averageRouteNetSavingsPercentage * 100 | toFixed:1 }%, which corresponds to {</a:t>
            </a:r>
            <a:r>
              <a:rPr lang="en-US" sz="2000" dirty="0" err="1"/>
              <a:t>simulationResults.combinedSavings.yearsOfExtendedCIICompliance</a:t>
            </a:r>
            <a:r>
              <a:rPr lang="en-US" sz="2000" dirty="0"/>
              <a:t> * 100 | toFixed:1} years of extended CII compliance. It can be further improved with Voyage Optimization.</a:t>
            </a:r>
          </a:p>
        </p:txBody>
      </p:sp>
    </p:spTree>
    <p:extLst>
      <p:ext uri="{BB962C8B-B14F-4D97-AF65-F5344CB8AC3E}">
        <p14:creationId xmlns:p14="http://schemas.microsoft.com/office/powerpoint/2010/main" val="38915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FFB850-AB35-8B94-9560-0C2B52D6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70175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Kobenhavn Sans Black"/>
              </a:rPr>
              <a:t>Combination with Voyage Optimization</a:t>
            </a:r>
            <a:endParaRPr lang="en-FI" sz="3600" dirty="0">
              <a:latin typeface="Kobenhavn Sans Blac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3D7B2-59FF-D22B-B586-A7CB7519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338009" cy="434104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Independent studies have proven, that the combination of voyage optimization and wind propulsion provides significantly increased performance potential.</a:t>
            </a:r>
          </a:p>
          <a:p>
            <a:pPr marL="0" indent="0">
              <a:buNone/>
            </a:pPr>
            <a:r>
              <a:rPr lang="en-US" sz="1800" dirty="0"/>
              <a:t>Norsepower is collaborating with NAPA, the global maritime software, services and data analysis expert.</a:t>
            </a:r>
          </a:p>
          <a:p>
            <a:pPr marL="0" indent="0">
              <a:buNone/>
            </a:pPr>
            <a:r>
              <a:rPr lang="en-US" sz="1800" dirty="0"/>
              <a:t>A more detailed study for the target vessel can be carried out later.</a:t>
            </a:r>
          </a:p>
        </p:txBody>
      </p:sp>
      <p:pic>
        <p:nvPicPr>
          <p:cNvPr id="7" name="Picture Placeholder 6" descr="A picture containing text, water, nature&#10;&#10;Description automatically generated">
            <a:extLst>
              <a:ext uri="{FF2B5EF4-FFF2-40B4-BE49-F238E27FC236}">
                <a16:creationId xmlns:a16="http://schemas.microsoft.com/office/drawing/2014/main" id="{AE8664B3-5954-FF14-7B52-847573147AC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4" t="6544" r="23781" b="45917"/>
          <a:stretch/>
        </p:blipFill>
        <p:spPr>
          <a:xfrm>
            <a:off x="1172930" y="4464720"/>
            <a:ext cx="3140075" cy="1301750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5EE479-E1AC-5B21-80DD-6A13EE9C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6"/>
          <a:stretch/>
        </p:blipFill>
        <p:spPr bwMode="auto">
          <a:xfrm>
            <a:off x="4470221" y="4077494"/>
            <a:ext cx="2892381" cy="19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2453B5D-FE4F-2A2D-2ECB-8B2DD9DD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8" t="5745" r="4531" b="12204"/>
          <a:stretch/>
        </p:blipFill>
        <p:spPr bwMode="auto">
          <a:xfrm>
            <a:off x="7519818" y="4312654"/>
            <a:ext cx="4139994" cy="17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F2EA36-ABEE-0160-2147-B88DA9ECD761}"/>
              </a:ext>
            </a:extLst>
          </p:cNvPr>
          <p:cNvSpPr txBox="1">
            <a:spLocks/>
          </p:cNvSpPr>
          <p:nvPr/>
        </p:nvSpPr>
        <p:spPr>
          <a:xfrm>
            <a:off x="4831237" y="6232163"/>
            <a:ext cx="6716598" cy="349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2730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645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156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latin typeface="DIN 2014" panose="020B0504020202020204" pitchFamily="34" charset="0"/>
                <a:ea typeface="DIN 2014" panose="020B0504020202020204" pitchFamily="34" charset="0"/>
              </a:rPr>
              <a:t>Source: James C Mason, “Quantifying voyage </a:t>
            </a:r>
            <a:r>
              <a:rPr lang="en-US" sz="700" err="1">
                <a:latin typeface="DIN 2014" panose="020B0504020202020204" pitchFamily="34" charset="0"/>
                <a:ea typeface="DIN 2014" panose="020B0504020202020204" pitchFamily="34" charset="0"/>
              </a:rPr>
              <a:t>optimisation</a:t>
            </a:r>
            <a:r>
              <a:rPr lang="en-US" sz="700">
                <a:latin typeface="DIN 2014" panose="020B0504020202020204" pitchFamily="34" charset="0"/>
                <a:ea typeface="DIN 2014" panose="020B0504020202020204" pitchFamily="34" charset="0"/>
              </a:rPr>
              <a:t> with wind-assisted ship propulsion: a new climate mitigation strategy for shipping”, The University of Manchester, 2021 </a:t>
            </a:r>
          </a:p>
        </p:txBody>
      </p:sp>
    </p:spTree>
    <p:extLst>
      <p:ext uri="{BB962C8B-B14F-4D97-AF65-F5344CB8AC3E}">
        <p14:creationId xmlns:p14="http://schemas.microsoft.com/office/powerpoint/2010/main" val="31424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Indicative pricing &amp; business case calculation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2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97DB4F-D2A4-C3AF-A1C0-A0FAAF69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382588">
              <a:buFont typeface="+mj-lt"/>
              <a:buAutoNum type="arabicPeriod"/>
            </a:pPr>
            <a:r>
              <a:rPr lang="en-US" sz="3600" dirty="0"/>
              <a:t>Executive summary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Simulation inputs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Fuel and emission savings 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Impact in IMO and EU regulation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Indicative pricing &amp; business case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Suggested next steps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597CED-A2A2-1661-B490-F9BE3FE0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0C77645-525E-7897-89B0-CB2E02F93BB6}"/>
              </a:ext>
            </a:extLst>
          </p:cNvPr>
          <p:cNvSpPr txBox="1">
            <a:spLocks/>
          </p:cNvSpPr>
          <p:nvPr/>
        </p:nvSpPr>
        <p:spPr>
          <a:xfrm>
            <a:off x="5761383" y="1901825"/>
            <a:ext cx="4717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63D-C2AB-4B79-A304-7E9017AD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10257"/>
            <a:ext cx="10378358" cy="112183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Kobenhavn Sans Black"/>
              </a:rPr>
              <a:t>Indicative CAPEX and OPEX </a:t>
            </a:r>
            <a:endParaRPr lang="en-US" sz="3600" strike="sngStrike" dirty="0">
              <a:latin typeface="Kobenhavn Sans Black"/>
            </a:endParaRPr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B492932C-7911-4D50-8BD8-7A6B12B7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415627"/>
            <a:ext cx="11158494" cy="5242186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CAPEX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de-DE" sz="2900" b="1" dirty="0">
                <a:latin typeface="DIN 2014"/>
              </a:rPr>
              <a:t>{</a:t>
            </a:r>
            <a:r>
              <a:rPr lang="de-DE" sz="2900" b="1" dirty="0" err="1">
                <a:latin typeface="DIN 2014"/>
              </a:rPr>
              <a:t>simulationResults.rotorSailsSummary.sumPrice</a:t>
            </a:r>
            <a:r>
              <a:rPr lang="de-DE" sz="2900" b="1" dirty="0">
                <a:latin typeface="DIN 2014"/>
              </a:rPr>
              <a:t> | toFixed:0 | </a:t>
            </a:r>
            <a:r>
              <a:rPr lang="de-DE" sz="2900" b="1" dirty="0" err="1">
                <a:latin typeface="DIN 2014"/>
              </a:rPr>
              <a:t>thousandsSeparator</a:t>
            </a:r>
            <a:r>
              <a:rPr lang="de-DE" sz="2900" b="1" dirty="0">
                <a:latin typeface="DIN 2014"/>
              </a:rPr>
              <a:t>} USD</a:t>
            </a:r>
            <a:endParaRPr lang="en-US" sz="2900" b="1" dirty="0">
              <a:latin typeface="DIN 2014"/>
            </a:endParaRP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Rotor Sail units assembled, tested and ready for installation. Delivery EXW 2026, Dafeng, China.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 err="1">
                <a:latin typeface="DIN 2014"/>
              </a:rPr>
              <a:t>Norsepower</a:t>
            </a:r>
            <a:r>
              <a:rPr lang="en-US" sz="2500" dirty="0">
                <a:latin typeface="DIN 2014"/>
              </a:rPr>
              <a:t> Control</a:t>
            </a:r>
            <a:r>
              <a:rPr lang="en-GB" sz="2500" dirty="0">
                <a:effectLst/>
                <a:latin typeface="Calibri"/>
                <a:ea typeface="Calibri"/>
                <a:cs typeface="Times New Roman"/>
              </a:rPr>
              <a:t> ™</a:t>
            </a:r>
            <a:r>
              <a:rPr lang="en-US" sz="2500" dirty="0">
                <a:latin typeface="DIN 2014"/>
              </a:rPr>
              <a:t> automation system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Project management, installation supervision and commissioning</a:t>
            </a:r>
          </a:p>
          <a:p>
            <a:pPr marL="1009650" lvl="2" indent="-285750">
              <a:spcBef>
                <a:spcPts val="400"/>
              </a:spcBef>
            </a:pPr>
            <a:endParaRPr lang="en-US" dirty="0"/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>
                <a:solidFill>
                  <a:srgbClr val="0083BF"/>
                </a:solidFill>
                <a:latin typeface="DIN 2014"/>
              </a:rPr>
              <a:t>Not in Norsepower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Expected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costs</a:t>
            </a:r>
            <a:r>
              <a:rPr lang="de-DE" sz="2900" dirty="0">
                <a:latin typeface="DIN 2014"/>
              </a:rPr>
              <a:t> </a:t>
            </a:r>
            <a:r>
              <a:rPr lang="en-US" sz="2900" dirty="0">
                <a:latin typeface="DIN 2014"/>
              </a:rPr>
              <a:t>of additional {</a:t>
            </a:r>
            <a:r>
              <a:rPr lang="en-US" sz="2900" dirty="0" err="1">
                <a:latin typeface="DIN 2014"/>
              </a:rPr>
              <a:t>simulationInput.caseStudy.additionalCostPercentage</a:t>
            </a:r>
            <a:r>
              <a:rPr lang="en-US" sz="2900" dirty="0">
                <a:latin typeface="DIN 2014"/>
              </a:rPr>
              <a:t> * 100}% to the Norsepower CAPEX.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Manufacturing and installation of the foundations.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Installation of cabling and power hook-up.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Mechanical installation work.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Transportation to the installation location</a:t>
            </a:r>
            <a:endParaRPr lang="de-DE" dirty="0">
              <a:latin typeface="DIN 2014"/>
            </a:endParaRPr>
          </a:p>
          <a:p>
            <a:pPr marL="723900" lvl="2" indent="0">
              <a:spcBef>
                <a:spcPts val="400"/>
              </a:spcBef>
              <a:spcAft>
                <a:spcPts val="600"/>
              </a:spcAft>
              <a:buNone/>
            </a:pPr>
            <a:endParaRPr lang="en-US" sz="2500" dirty="0">
              <a:solidFill>
                <a:srgbClr val="0C2446"/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OPEX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Service Agreement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en-US" sz="2900" b="1" dirty="0">
                <a:latin typeface="DIN 2014"/>
              </a:rPr>
              <a:t>{</a:t>
            </a:r>
            <a:r>
              <a:rPr lang="en-US" sz="2900" b="1" dirty="0" err="1">
                <a:latin typeface="DIN 2014"/>
              </a:rPr>
              <a:t>simulationResults.rotorSailsSummary.sumMaintenancePrice</a:t>
            </a:r>
            <a:r>
              <a:rPr lang="en-US" sz="2900" b="1" dirty="0">
                <a:latin typeface="DIN 2014"/>
              </a:rPr>
              <a:t> | toFixed:0 | </a:t>
            </a:r>
            <a:r>
              <a:rPr lang="en-US" sz="2900" b="1" dirty="0" err="1">
                <a:latin typeface="DIN 2014"/>
              </a:rPr>
              <a:t>thousandsSeparator</a:t>
            </a:r>
            <a:r>
              <a:rPr lang="en-US" sz="2900" b="1" dirty="0">
                <a:latin typeface="DIN 2014"/>
              </a:rPr>
              <a:t>} USD/year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All wear parts.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monitoring of the sails operation. Monthly reports with KPIs of the sails performance and availability.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expert support for possible troubleshooting and corrective maintenance work.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Discounts in additional services, such as spare parts and service visits.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Full scope of the NP Remote Service Agreement can be provided as per customer´s request.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87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4E280-5E2D-47C5-ACC2-AF9A30148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5118" y="1432093"/>
            <a:ext cx="10378358" cy="4896544"/>
          </a:xfrm>
        </p:spPr>
        <p:txBody>
          <a:bodyPr/>
          <a:lstStyle/>
          <a:p>
            <a:r>
              <a:rPr lang="en-US" sz="1800" b="1" dirty="0"/>
              <a:t>Alternative: Leasing agreement (Owned by Leasing JV and leased to Customer)</a:t>
            </a:r>
          </a:p>
          <a:p>
            <a:r>
              <a:rPr lang="en-US" sz="1600" dirty="0"/>
              <a:t>A leasing option can be offered for the rotor sail with the following main terms: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Lease term is in minimum 5 years. Fixed monthly payments are made as agreed.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After the lease term the customer has the option of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</a:t>
            </a:r>
            <a:r>
              <a:rPr lang="en-US" sz="1400" dirty="0" err="1"/>
              <a:t>i</a:t>
            </a:r>
            <a:r>
              <a:rPr lang="en-US" sz="1400" dirty="0"/>
              <a:t>) purchasing the rotor sails with a pre-agreed price or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ii) extending the lease term (subject to lease extension agreement).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The lease may cover not only rotor sails but also foundation etc. which remains on the ship.</a:t>
            </a:r>
          </a:p>
          <a:p>
            <a:pPr lvl="1" indent="0">
              <a:buNone/>
            </a:pPr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r>
              <a:rPr lang="en-US" altLang="ja-JP" sz="1800" b="1" dirty="0"/>
              <a:t>Next Steps: Information sharing with Mizuho Leasing and Iino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In order to provide indicative proposal of leasing fee, we shall disclose outline of project (type and number of rotor sails etc.) to Mizuho Leasing and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Company name, address and registration number will be requested for preparing the leasing proposal.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Please inform us in case you don’t want us to share information with Mizuho Leasing or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Further information may be requested.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03425-D5CF-83AA-3BEF-9C863D5E6579}"/>
              </a:ext>
            </a:extLst>
          </p:cNvPr>
          <p:cNvSpPr txBox="1">
            <a:spLocks/>
          </p:cNvSpPr>
          <p:nvPr/>
        </p:nvSpPr>
        <p:spPr>
          <a:xfrm>
            <a:off x="1035117" y="310257"/>
            <a:ext cx="10378358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Leasing Model</a:t>
            </a:r>
            <a:endParaRPr lang="en-US" sz="3600" strike="sngStrike" dirty="0">
              <a:latin typeface="Kobenhavn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6052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AB6-2E7C-D018-2E6E-EA8D7314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DF70B7-A63C-9B74-F4CB-4C7D1D23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Net savings calculation</a:t>
            </a:r>
            <a:endParaRPr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9AAC32-DB59-A1BC-39BD-49EB4B35B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41609"/>
              </p:ext>
            </p:extLst>
          </p:nvPr>
        </p:nvGraphicFramePr>
        <p:xfrm>
          <a:off x="2038173" y="1817688"/>
          <a:ext cx="8458200" cy="6424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24796225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745507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81625965"/>
                    </a:ext>
                  </a:extLst>
                </a:gridCol>
              </a:tblGrid>
              <a:tr h="1375848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dirty="0">
                          <a:effectLst/>
                        </a:rPr>
                        <a:t>Low fuel cost scenario {</a:t>
                      </a:r>
                      <a:r>
                        <a:rPr lang="en-GB" sz="1800" b="1" u="none" strike="noStrike" dirty="0" err="1">
                          <a:effectLst/>
                        </a:rPr>
                        <a:t>simulationResults.fuelPrice.fuelCostSavingMinFuel.fuelPrice</a:t>
                      </a:r>
                      <a:r>
                        <a:rPr lang="en-GB" sz="1800" b="1" u="none" strike="noStrike" dirty="0">
                          <a:effectLst/>
                        </a:rPr>
                        <a:t>} USD/ton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fuel cost scenario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GB" sz="18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simulationResults.fuelPrice.fuelCostSavingMaxFuel.fuelPrice</a:t>
                      </a: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 USD/ton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00631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 cost saving (USD/year)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98346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EU ETS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simulationResults.combinedSavings.EUETSSavings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856695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FuelEU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simulationResults.GHG.monetaryBenefit.usd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9249617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R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emote support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- 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simulationResults.rotorSailsSummary.sumMaintenancePrice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443318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1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Total net annual saving 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(USD/year)</a:t>
                      </a:r>
                      <a:endParaRPr lang="en-GB" sz="1800" b="1" u="none" strike="noStrike" kern="1200">
                        <a:solidFill>
                          <a:schemeClr val="tx1"/>
                        </a:solidFill>
                        <a:effectLst/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{simulationResults.fuelPrice.fuelCostSavingMinFuel.totalNetSavings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{simulationResults.fuelPrice.fuelCostSavingMaxFuel.totalNetSavings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107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19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3214" y="282759"/>
            <a:ext cx="10362874" cy="112183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Business case – Net Present Values</a:t>
            </a:r>
            <a:endParaRPr sz="3600" dirty="0"/>
          </a:p>
        </p:txBody>
      </p:sp>
      <p:pic>
        <p:nvPicPr>
          <p:cNvPr id="5" name="Picture 9" descr="{%simulationResults.chart_fuelSavings}">
            <a:extLst>
              <a:ext uri="{FF2B5EF4-FFF2-40B4-BE49-F238E27FC236}">
                <a16:creationId xmlns:a16="http://schemas.microsoft.com/office/drawing/2014/main" id="{5AEA801A-8679-5530-FD7D-7600356B9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305" y="1352265"/>
            <a:ext cx="10001250" cy="3790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3AC244-4402-B30A-EDF4-54534006F896}"/>
              </a:ext>
            </a:extLst>
          </p:cNvPr>
          <p:cNvSpPr txBox="1"/>
          <p:nvPr/>
        </p:nvSpPr>
        <p:spPr>
          <a:xfrm>
            <a:off x="2338033" y="4965414"/>
            <a:ext cx="76297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/>
              <a:t>simulationResults.fuelPrice.fuelCostSavingMinFuel.fuelPrice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simulationResults.fuelPrice.fuelCostSavingMinFuel.paybackPeriod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{simulationResults.fuelPrice.fuelCostSavingMinFuel.cumulativeNetAnnualSavings[25] / 1000000 | toFixed:1} Million USD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{</a:t>
            </a:r>
            <a:r>
              <a:rPr lang="en-US" dirty="0" err="1"/>
              <a:t>simulationResults.fuelPrice.fuelCostSavingMaxFuel.fuelPrice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simulationResults.fuelPrice.fuelCostSavingMaxFuel.paybackPeriod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{simulationResults.fuelPrice.fuelCostSavingMaxFuel.cumulativeNetAnnualSavings[25] / 1000000 | toFixed:1} Million USD</a:t>
            </a:r>
          </a:p>
        </p:txBody>
      </p:sp>
    </p:spTree>
    <p:extLst>
      <p:ext uri="{BB962C8B-B14F-4D97-AF65-F5344CB8AC3E}">
        <p14:creationId xmlns:p14="http://schemas.microsoft.com/office/powerpoint/2010/main" val="4081880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Suggested next steps</a:t>
            </a:r>
            <a:br>
              <a:rPr lang="en-US" dirty="0"/>
            </a:br>
            <a:endParaRPr lang="en-GB" strike="sngStrike" dirty="0"/>
          </a:p>
        </p:txBody>
      </p:sp>
    </p:spTree>
    <p:extLst>
      <p:ext uri="{BB962C8B-B14F-4D97-AF65-F5344CB8AC3E}">
        <p14:creationId xmlns:p14="http://schemas.microsoft.com/office/powerpoint/2010/main" val="4102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boat on a body of water&#10;&#10;Description automatically generated">
            <a:extLst>
              <a:ext uri="{FF2B5EF4-FFF2-40B4-BE49-F238E27FC236}">
                <a16:creationId xmlns:a16="http://schemas.microsoft.com/office/drawing/2014/main" id="{A6F5EFF6-B55E-9F32-C36A-0A649E6ECE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9" r="4389"/>
          <a:stretch>
            <a:fillRect/>
          </a:stretch>
        </p:blipFill>
        <p:spPr>
          <a:xfrm flipH="1">
            <a:off x="6952540" y="1932707"/>
            <a:ext cx="5305167" cy="40450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A9A9FD-2BE1-FC6C-8AFF-C8412447C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12671" y="-21979"/>
          <a:ext cx="6585521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A9A9FD-2BE1-FC6C-8AFF-C8412447C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2671" y="-21979"/>
                        <a:ext cx="6585521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EA555263-851A-CA7B-D87E-8DC49DEF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852"/>
            <a:ext cx="10121766" cy="1121836"/>
          </a:xfrm>
        </p:spPr>
        <p:txBody>
          <a:bodyPr anchor="ctr">
            <a:normAutofit/>
          </a:bodyPr>
          <a:lstStyle/>
          <a:p>
            <a:r>
              <a:rPr lang="en-GB" altLang="en-US" sz="3600" dirty="0">
                <a:ea typeface="ＭＳ Ｐゴシック" pitchFamily="34" charset="-128"/>
              </a:rPr>
              <a:t>Suggested next steps </a:t>
            </a:r>
            <a:endParaRPr lang="en-FI" sz="3600" dirty="0">
              <a:ea typeface="ＭＳ Ｐゴシック" pitchFamily="34" charset="-128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C07A2A-5D5A-A69F-4F36-3E4B48966EEA}"/>
              </a:ext>
            </a:extLst>
          </p:cNvPr>
          <p:cNvSpPr txBox="1">
            <a:spLocks/>
          </p:cNvSpPr>
          <p:nvPr/>
        </p:nvSpPr>
        <p:spPr>
          <a:xfrm>
            <a:off x="863600" y="1827213"/>
            <a:ext cx="5257800" cy="4392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the case study together in video meeting.</a:t>
            </a:r>
          </a:p>
          <a:p>
            <a:r>
              <a:rPr lang="en-US" dirty="0"/>
              <a:t>More detailed technical analysis regarding locations, integration to the deck/hull structures and stability.</a:t>
            </a:r>
          </a:p>
          <a:p>
            <a:r>
              <a:rPr lang="en-US" dirty="0"/>
              <a:t>Offer for an agreed configuration</a:t>
            </a:r>
            <a:br>
              <a:rPr lang="en-US" dirty="0"/>
            </a:br>
            <a:r>
              <a:rPr lang="en-US" dirty="0"/>
              <a:t>and scope.</a:t>
            </a:r>
          </a:p>
          <a:p>
            <a:r>
              <a:rPr lang="en-US" dirty="0"/>
              <a:t>Mutually beneficial co-operation leading to fleet-wide agreement.</a:t>
            </a:r>
          </a:p>
        </p:txBody>
      </p:sp>
    </p:spTree>
    <p:extLst>
      <p:ext uri="{BB962C8B-B14F-4D97-AF65-F5344CB8AC3E}">
        <p14:creationId xmlns:p14="http://schemas.microsoft.com/office/powerpoint/2010/main" val="26709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4533499"/>
            <a:ext cx="10121766" cy="1719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For more information contact us at sales@norsepower.com or visit www.norsepower.com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251677"/>
            <a:ext cx="10121766" cy="1156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48621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Introduction</a:t>
            </a:r>
            <a:endParaRPr lang="en-FI" sz="36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8" y="1537406"/>
            <a:ext cx="10121766" cy="48719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err="1"/>
              <a:t>Norsepower</a:t>
            </a:r>
            <a:r>
              <a:rPr lang="en-US" sz="1800" dirty="0"/>
              <a:t> has carried out a customized performance simulation based on “{</a:t>
            </a:r>
            <a:r>
              <a:rPr lang="en-US" sz="1800" dirty="0" err="1"/>
              <a:t>simulationInput.ship.name</a:t>
            </a:r>
            <a:r>
              <a:rPr lang="en-US" sz="1800" dirty="0"/>
              <a:t>}” data. In this case study we present the predicted fuel an emission savings, benefits due to regulation compliance and the  business case calculations for project of installation of </a:t>
            </a:r>
            <a:r>
              <a:rPr lang="en-US" sz="1800" dirty="0" err="1"/>
              <a:t>Norsepower</a:t>
            </a:r>
            <a:r>
              <a:rPr lang="en-US" sz="1800" dirty="0"/>
              <a:t> Rotor Sails</a:t>
            </a:r>
            <a:r>
              <a:rPr lang="en-GB" altLang="en-US" sz="1800" dirty="0">
                <a:ea typeface="ＭＳ Ｐゴシック" pitchFamily="34" charset="-128"/>
                <a:cs typeface="Century Gothic" pitchFamily="34" charset="0"/>
              </a:rPr>
              <a:t>™</a:t>
            </a:r>
            <a:r>
              <a:rPr lang="en-US" sz="1800" dirty="0"/>
              <a:t> in your vessel.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The case study is based 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Full-scale performance measurement of </a:t>
            </a:r>
            <a:r>
              <a:rPr lang="en-US" sz="1800" dirty="0" err="1"/>
              <a:t>Norsepower</a:t>
            </a:r>
            <a:r>
              <a:rPr lang="en-US" sz="1800" dirty="0"/>
              <a:t> rotor sails in operation at sea.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Ship specific technical data and operational profile.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20 years of historical global wind data from European Union Space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IMO and EU regulation framework</a:t>
            </a:r>
          </a:p>
          <a:p>
            <a:endParaRPr lang="en-US" sz="1800" dirty="0"/>
          </a:p>
          <a:p>
            <a:r>
              <a:rPr lang="en-US" sz="1800" dirty="0" err="1"/>
              <a:t>Norsepower</a:t>
            </a:r>
            <a:r>
              <a:rPr lang="en-US" sz="1800" dirty="0"/>
              <a:t> Rotor Sails™ performance has been extensively tested and verified by third parties such as LR, ABB, DNV, NAPA and SSPA/RISE, during measurements campaigns in several ship’s installations.</a:t>
            </a:r>
          </a:p>
        </p:txBody>
      </p:sp>
    </p:spTree>
    <p:extLst>
      <p:ext uri="{BB962C8B-B14F-4D97-AF65-F5344CB8AC3E}">
        <p14:creationId xmlns:p14="http://schemas.microsoft.com/office/powerpoint/2010/main" val="180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1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6" y="1825625"/>
            <a:ext cx="1100448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The expected capex for the proposed configuration is {</a:t>
            </a:r>
            <a:r>
              <a:rPr lang="en-US" sz="1800" dirty="0" err="1"/>
              <a:t>simulationResults.rotorSailsSummary.sumPrice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USD.</a:t>
            </a:r>
          </a:p>
          <a:p>
            <a:endParaRPr lang="en-US" sz="1800" dirty="0"/>
          </a:p>
          <a:p>
            <a:r>
              <a:rPr lang="en-US" sz="1800" dirty="0"/>
              <a:t>The expected annual fuel savings are {</a:t>
            </a:r>
            <a:r>
              <a:rPr lang="en-US" sz="1800" dirty="0" err="1"/>
              <a:t>simulationResults.combinedSavings.averageRouteFuelSavings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tons.</a:t>
            </a:r>
          </a:p>
          <a:p>
            <a:endParaRPr lang="en-US" sz="1800" dirty="0"/>
          </a:p>
          <a:p>
            <a:r>
              <a:rPr lang="en-US" sz="1800" dirty="0"/>
              <a:t>Total net annual savings (including OPEX) from {simulationResults.fuelPrice.fuelCostSavingMinFuel.fuelCostSaving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to {simulationResults.fuelPrice.fuelCostSavingMaxFuel.fuelCostSaving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USD per year.</a:t>
            </a:r>
          </a:p>
          <a:p>
            <a:endParaRPr lang="en-US" sz="1800" dirty="0"/>
          </a:p>
          <a:p>
            <a:r>
              <a:rPr lang="en-US" sz="1800" dirty="0"/>
              <a:t>Payback period from {</a:t>
            </a:r>
            <a:r>
              <a:rPr lang="en-US" sz="1800" dirty="0" err="1"/>
              <a:t>simulationResults.fuelPrice.fuelCostSavingMaxFuel.paybackPeriod</a:t>
            </a:r>
            <a:r>
              <a:rPr lang="en-US" sz="1800" dirty="0"/>
              <a:t> | toFixed:2} to {</a:t>
            </a:r>
            <a:r>
              <a:rPr lang="en-US" sz="1800" dirty="0" err="1"/>
              <a:t>simulationResults.fuelPrice.fuelCostSavingMinFuel.paybackPeriod</a:t>
            </a:r>
            <a:r>
              <a:rPr lang="en-US" sz="1800" dirty="0"/>
              <a:t> | toFixed:2} years.</a:t>
            </a:r>
          </a:p>
          <a:p>
            <a:endParaRPr lang="en-US" sz="1800" dirty="0"/>
          </a:p>
          <a:p>
            <a:r>
              <a:rPr lang="en-US" sz="1800" dirty="0"/>
              <a:t>Accumulated net savings of {simulationResults.fuelPrice.fuelCostSavingMaxFuel.cumulativeNetAnnualSavings[25] / 1000000 | toFixed:1} million USD for the whole lifetime of the sails (25 years)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BBFCF4-F719-7710-E96D-8A113F786FFC}"/>
              </a:ext>
            </a:extLst>
          </p:cNvPr>
          <p:cNvSpPr txBox="1">
            <a:spLocks/>
          </p:cNvSpPr>
          <p:nvPr/>
        </p:nvSpPr>
        <p:spPr>
          <a:xfrm>
            <a:off x="1035117" y="448621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Executive Summary</a:t>
            </a:r>
            <a:endParaRPr lang="en-FI" sz="3600" dirty="0"/>
          </a:p>
        </p:txBody>
      </p:sp>
    </p:spTree>
    <p:extLst>
      <p:ext uri="{BB962C8B-B14F-4D97-AF65-F5344CB8AC3E}">
        <p14:creationId xmlns:p14="http://schemas.microsoft.com/office/powerpoint/2010/main" val="6141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16FA-1654-4572-943C-F7E1CC3B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input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8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_field">
            <a:extLst>
              <a:ext uri="{FF2B5EF4-FFF2-40B4-BE49-F238E27FC236}">
                <a16:creationId xmlns:a16="http://schemas.microsoft.com/office/drawing/2014/main" id="{FEDA2FC9-C35C-CEE7-6A14-D6375183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233027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r>
              <a:rPr lang="en-US" sz="1400" dirty="0"/>
              <a:t>Ship length: {</a:t>
            </a:r>
            <a:r>
              <a:rPr lang="en-US" sz="1400" dirty="0" err="1"/>
              <a:t>simulationInput.ship</a:t>
            </a:r>
            <a:r>
              <a:rPr lang="en-US" sz="1400" dirty="0"/>
              <a:t> .length | toFixed:1} m</a:t>
            </a:r>
          </a:p>
          <a:p>
            <a:r>
              <a:rPr lang="en-US" sz="1400" dirty="0"/>
              <a:t>Beam: {</a:t>
            </a:r>
            <a:r>
              <a:rPr lang="en-US" sz="1400" dirty="0" err="1"/>
              <a:t>simulationInput.ship.width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Laden draft: {</a:t>
            </a:r>
            <a:r>
              <a:rPr lang="en-US" sz="1400" dirty="0" err="1"/>
              <a:t>simulationInput.ship.ladenDraft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Ballast draft: {</a:t>
            </a:r>
            <a:r>
              <a:rPr lang="en-US" sz="1400" dirty="0" err="1"/>
              <a:t>simulationInput.ship.ballastDraft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Installation height: {</a:t>
            </a:r>
            <a:r>
              <a:rPr lang="en-US" sz="1400" dirty="0" err="1"/>
              <a:t>simulationInput.ship.installationHeight</a:t>
            </a:r>
            <a:r>
              <a:rPr lang="en-US" sz="1400" dirty="0"/>
              <a:t> | toFixed:1} 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7859B1-A290-1806-8F70-CED60065C1AE}"/>
              </a:ext>
            </a:extLst>
          </p:cNvPr>
          <p:cNvSpPr txBox="1">
            <a:spLocks/>
          </p:cNvSpPr>
          <p:nvPr/>
        </p:nvSpPr>
        <p:spPr>
          <a:xfrm>
            <a:off x="1035117" y="448621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Proposed sails configuration: </a:t>
            </a:r>
          </a:p>
          <a:p>
            <a:r>
              <a:rPr lang="en-US" sz="3600" dirty="0"/>
              <a:t>{#</a:t>
            </a:r>
            <a:r>
              <a:rPr lang="en-US" sz="3600" dirty="0" err="1"/>
              <a:t>simulationInput.caseStudy.rotorSails</a:t>
            </a:r>
            <a:r>
              <a:rPr lang="en-US" sz="3600" dirty="0"/>
              <a:t>}{</a:t>
            </a:r>
            <a:r>
              <a:rPr lang="en-US" sz="3600" dirty="0" err="1"/>
              <a:t>amountText</a:t>
            </a:r>
            <a:r>
              <a:rPr lang="en-US" sz="3600" dirty="0"/>
              <a:t>} {height}m x {diameter}m </a:t>
            </a:r>
            <a:r>
              <a:rPr lang="en-US" sz="3600" dirty="0" err="1"/>
              <a:t>Norsepower</a:t>
            </a:r>
            <a:r>
              <a:rPr lang="en-US" sz="3600" dirty="0"/>
              <a:t> Rotor Sail{amount &gt; 1 ? "s" : ""}™ on {type} foundation{amount &gt; 1 ? "s" : ""}{/</a:t>
            </a:r>
            <a:r>
              <a:rPr lang="en-US" sz="3600" dirty="0" err="1"/>
              <a:t>simulationInput.caseStudy.rotorSails</a:t>
            </a:r>
            <a:r>
              <a:rPr lang="en-US" sz="3600" dirty="0"/>
              <a:t>}.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FA1A7-8595-B542-D195-2E309DD415D0}"/>
              </a:ext>
            </a:extLst>
          </p:cNvPr>
          <p:cNvSpPr txBox="1"/>
          <p:nvPr/>
        </p:nvSpPr>
        <p:spPr>
          <a:xfrm>
            <a:off x="3949874" y="6255490"/>
            <a:ext cx="7379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Preliminary sketch: Vessel with {#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amountText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 {height}m x {diameter}m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Norsepower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Rotor Sail{amount &gt; 1 ? "s" : ""}™ on {type} foundation{amount &gt; 1 ? "s" : ""}{/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496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large red ship in the water&#10;&#10;Description automatically generated">
            <a:extLst>
              <a:ext uri="{FF2B5EF4-FFF2-40B4-BE49-F238E27FC236}">
                <a16:creationId xmlns:a16="http://schemas.microsoft.com/office/drawing/2014/main" id="{F22B8FBE-CA5B-3B9E-12E2-10D1DB875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1" t="202" r="-691" b="-11142"/>
          <a:stretch/>
        </p:blipFill>
        <p:spPr>
          <a:xfrm>
            <a:off x="6223522" y="1825622"/>
            <a:ext cx="5063604" cy="4351339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6BDB62-333D-6568-26B7-1C09845F8FC4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Ship operation profile</a:t>
            </a:r>
            <a:endParaRPr lang="en-FI" sz="3600" dirty="0"/>
          </a:p>
        </p:txBody>
      </p:sp>
      <p:graphicFrame>
        <p:nvGraphicFramePr>
          <p:cNvPr id="4" name="simParams_field">
            <a:extLst>
              <a:ext uri="{FF2B5EF4-FFF2-40B4-BE49-F238E27FC236}">
                <a16:creationId xmlns:a16="http://schemas.microsoft.com/office/drawing/2014/main" id="{3C9AD59F-91E6-8444-5C49-2766C7349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548434"/>
              </p:ext>
            </p:extLst>
          </p:nvPr>
        </p:nvGraphicFramePr>
        <p:xfrm>
          <a:off x="1190440" y="1825622"/>
          <a:ext cx="3538342" cy="1574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Parameters</a:t>
                      </a: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i-FI" sz="1500" b="1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Total propulsion efficiency 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simulationInput.ship.propulsionEfficiency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toFixed:1) * 100}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Time-at-</a:t>
                      </a:r>
                      <a:r>
                        <a:rPr lang="fi-FI" sz="1500" b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sea</a:t>
                      </a:r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simulationInput.caseStudy.timeAtSeaRatio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) * 100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| toNearest</a:t>
                      </a:r>
                      <a:r>
                        <a:rPr lang="en-GB" sz="1600" b="0" kern="120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:0.1</a:t>
                      </a:r>
                      <a:r>
                        <a:rPr lang="en-GB" sz="1500">
                          <a:solidFill>
                            <a:schemeClr val="tx1"/>
                          </a:solidFill>
                        </a:rPr>
                        <a:t>}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9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laden [knots]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simulationInput.ship.ladenServiceSpeed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56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speed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knots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simulationInput.ship.ballastServiceSpeed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  <a:cs typeface="+mn-cs"/>
                        </a:rPr>
                        <a:t>Fuel type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simulationInput.ship.fuelType.abbreviation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99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Prop. Power laden [kW]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ladenServicePower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588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simulationInput.ship.ballastServicePower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SFOC [g/kWh]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simulationInput.ship.sfoc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and emission savings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C2446"/>
      </a:dk1>
      <a:lt1>
        <a:sysClr val="window" lastClr="FFFFFF"/>
      </a:lt1>
      <a:dk2>
        <a:srgbClr val="0C2446"/>
      </a:dk2>
      <a:lt2>
        <a:srgbClr val="D8F6F8"/>
      </a:lt2>
      <a:accent1>
        <a:srgbClr val="209EA7"/>
      </a:accent1>
      <a:accent2>
        <a:srgbClr val="A72920"/>
      </a:accent2>
      <a:accent3>
        <a:srgbClr val="17EDB5"/>
      </a:accent3>
      <a:accent4>
        <a:srgbClr val="0083BF"/>
      </a:accent4>
      <a:accent5>
        <a:srgbClr val="8BDBFF"/>
      </a:accent5>
      <a:accent6>
        <a:srgbClr val="CAF2F4"/>
      </a:accent6>
      <a:hlink>
        <a:srgbClr val="0563C1"/>
      </a:hlink>
      <a:folHlink>
        <a:srgbClr val="209E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asic template ver. 13.potx" id="{B8F0393E-9C57-4C89-937A-FB40BB14850E}" vid="{F8B2CA44-37FE-42A1-A06B-50E556EC6D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normal template 2023-02-01 JPe10</Template>
  <TotalTime>20726</TotalTime>
  <Words>2843</Words>
  <Application>Microsoft Macintosh PowerPoint</Application>
  <PresentationFormat>Widescreen</PresentationFormat>
  <Paragraphs>237</Paragraphs>
  <Slides>26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-apple-system</vt:lpstr>
      <vt:lpstr>Aptos Narrow</vt:lpstr>
      <vt:lpstr>Arial</vt:lpstr>
      <vt:lpstr>Calibri</vt:lpstr>
      <vt:lpstr>Cambria Math</vt:lpstr>
      <vt:lpstr>DIN 2014</vt:lpstr>
      <vt:lpstr>Kobenhavn Sans Black</vt:lpstr>
      <vt:lpstr>Symbol</vt:lpstr>
      <vt:lpstr>ui-monospace</vt:lpstr>
      <vt:lpstr>1_Office Theme</vt:lpstr>
      <vt:lpstr>CorelDRAW Standard</vt:lpstr>
      <vt:lpstr>Case study for  “{simulationInput.caseStudy.company}“ / “{simulationInput.ship.name}”</vt:lpstr>
      <vt:lpstr>Contents</vt:lpstr>
      <vt:lpstr>Introduction</vt:lpstr>
      <vt:lpstr>Executive Summary</vt:lpstr>
      <vt:lpstr>PowerPoint Presentation</vt:lpstr>
      <vt:lpstr>Simulation input</vt:lpstr>
      <vt:lpstr>PowerPoint Presentation</vt:lpstr>
      <vt:lpstr>PowerPoint Presentation</vt:lpstr>
      <vt:lpstr>Fuel and emission savings</vt:lpstr>
      <vt:lpstr>PowerPoint Presentation</vt:lpstr>
      <vt:lpstr>PowerPoint Presentation</vt:lpstr>
      <vt:lpstr>PowerPoint Presentation</vt:lpstr>
      <vt:lpstr>IMO and EU regulations</vt:lpstr>
      <vt:lpstr>FuelEU Maritime regulatory benefit (1/2)</vt:lpstr>
      <vt:lpstr>FuelEU Maritime regulatory benefit (2/2)</vt:lpstr>
      <vt:lpstr>EU ETS regulatory benefit</vt:lpstr>
      <vt:lpstr>EEDI/EEXI and CII</vt:lpstr>
      <vt:lpstr>Combination with Voyage Optimization</vt:lpstr>
      <vt:lpstr>Indicative pricing &amp; business case calculation</vt:lpstr>
      <vt:lpstr>Indicative CAPEX and OPEX </vt:lpstr>
      <vt:lpstr>PowerPoint Presentation</vt:lpstr>
      <vt:lpstr>Net savings calculation</vt:lpstr>
      <vt:lpstr>Business case – Net Present Values</vt:lpstr>
      <vt:lpstr>Suggested next steps </vt:lpstr>
      <vt:lpstr>Suggested next steps 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for a  Norsepower Rotor Sails™ for LMG Shipping / Topeka RoRo</dc:title>
  <dc:creator>Jufo Peltomaa</dc:creator>
  <cp:lastModifiedBy>Sam Geens</cp:lastModifiedBy>
  <cp:revision>693</cp:revision>
  <dcterms:created xsi:type="dcterms:W3CDTF">2023-04-17T14:15:07Z</dcterms:created>
  <dcterms:modified xsi:type="dcterms:W3CDTF">2025-10-03T12:38:19Z</dcterms:modified>
</cp:coreProperties>
</file>