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9" r:id="rId2"/>
  </p:sldMasterIdLst>
  <p:notesMasterIdLst>
    <p:notesMasterId r:id="rId37"/>
  </p:notesMasterIdLst>
  <p:sldIdLst>
    <p:sldId id="260" r:id="rId3"/>
    <p:sldId id="421" r:id="rId4"/>
    <p:sldId id="407" r:id="rId5"/>
    <p:sldId id="409" r:id="rId6"/>
    <p:sldId id="410" r:id="rId7"/>
    <p:sldId id="414" r:id="rId8"/>
    <p:sldId id="305" r:id="rId9"/>
    <p:sldId id="420" r:id="rId10"/>
    <p:sldId id="269" r:id="rId11"/>
    <p:sldId id="268" r:id="rId12"/>
    <p:sldId id="403" r:id="rId13"/>
    <p:sldId id="415" r:id="rId14"/>
    <p:sldId id="299" r:id="rId15"/>
    <p:sldId id="302" r:id="rId16"/>
    <p:sldId id="662" r:id="rId17"/>
    <p:sldId id="404" r:id="rId18"/>
    <p:sldId id="271" r:id="rId19"/>
    <p:sldId id="272" r:id="rId20"/>
    <p:sldId id="303" r:id="rId21"/>
    <p:sldId id="416" r:id="rId22"/>
    <p:sldId id="418" r:id="rId23"/>
    <p:sldId id="307" r:id="rId24"/>
    <p:sldId id="408" r:id="rId25"/>
    <p:sldId id="398" r:id="rId26"/>
    <p:sldId id="399" r:id="rId27"/>
    <p:sldId id="660" r:id="rId28"/>
    <p:sldId id="402" r:id="rId29"/>
    <p:sldId id="657" r:id="rId30"/>
    <p:sldId id="265" r:id="rId31"/>
    <p:sldId id="267" r:id="rId32"/>
    <p:sldId id="306" r:id="rId33"/>
    <p:sldId id="419" r:id="rId34"/>
    <p:sldId id="658" r:id="rId35"/>
    <p:sldId id="25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66CC811-985B-39B1-6ED9-72421B2D605C}" name="Marcus Sannholm" initials="MS" userId="S::marcus.sannholm@norsepower.com::f138b8f7-8853-4ef7-8311-13c23e0c2cbd" providerId="AD"/>
  <p188:author id="{3FD7C390-9092-7225-DC5A-BC0A0659183C}" name="Sam Geens" initials="SG" userId="6ad8ba26055d599b" providerId="Windows Live"/>
  <p188:author id="{4CCA0DEB-CE00-176F-A069-D9E27C16D680}" name="Ville Paakkari" initials="VP" userId="Ville Paakkari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35AE"/>
    <a:srgbClr val="59C9DD"/>
    <a:srgbClr val="C95CC6"/>
    <a:srgbClr val="37E328"/>
    <a:srgbClr val="EBDA33"/>
    <a:srgbClr val="D01913"/>
    <a:srgbClr val="B8EEF2"/>
    <a:srgbClr val="0083BF"/>
    <a:srgbClr val="619E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C85000-B4A5-46E4-9E87-2BC9F2C6C2CC}" v="2" dt="2023-10-04T05:29:01.0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ijl, licht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87" autoAdjust="0"/>
    <p:restoredTop sz="91986" autoAdjust="0"/>
  </p:normalViewPr>
  <p:slideViewPr>
    <p:cSldViewPr snapToGrid="0">
      <p:cViewPr varScale="1">
        <p:scale>
          <a:sx n="108" d="100"/>
          <a:sy n="108" d="100"/>
        </p:scale>
        <p:origin x="200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microsoft.com/office/2018/10/relationships/authors" Target="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E069E-14E5-4FDF-A267-FB66872C5750}" type="datetimeFigureOut">
              <a:rPr lang="en-GB" smtClean="0"/>
              <a:t>13/03/2024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EFDBE-DB43-463E-A274-3759DDE337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640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3AF5E-FD69-491E-AFAB-164BB50459F4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467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3AF5E-FD69-491E-AFAB-164BB50459F4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8958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CA4410A8-2283-D06C-747D-746ACAA7DB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47" r="53229" b="65412"/>
          <a:stretch/>
        </p:blipFill>
        <p:spPr>
          <a:xfrm>
            <a:off x="0" y="0"/>
            <a:ext cx="12192000" cy="69966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61EE649-9D5E-7A0A-2FCA-5AE2ADA3689B}"/>
              </a:ext>
            </a:extLst>
          </p:cNvPr>
          <p:cNvSpPr/>
          <p:nvPr userDrawn="1"/>
        </p:nvSpPr>
        <p:spPr>
          <a:xfrm>
            <a:off x="7496175" y="-4975796"/>
            <a:ext cx="11982450" cy="11982450"/>
          </a:xfrm>
          <a:prstGeom prst="ellipse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814E62-7076-03A0-DAE2-6CE42A925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DC37CC-FCC8-5469-1CA1-5A611CF8BC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08839-982C-473A-6F31-7B3FDA690F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40846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13/03/2024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3EAB4-627C-DCE5-BAD8-DF23D0E1E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8566" y="6356350"/>
            <a:ext cx="994833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F4368-F8BB-F48D-968D-B7E71EC61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624AE9DA-5170-5F72-DD4A-34667F906B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3643" y="325791"/>
            <a:ext cx="1356875" cy="232192"/>
          </a:xfrm>
          <a:prstGeom prst="rect">
            <a:avLst/>
          </a:prstGeom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E1BEA3AA-27C9-E3B9-1FC7-A162826F269A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715366979"/>
              </p:ext>
            </p:extLst>
          </p:nvPr>
        </p:nvGraphicFramePr>
        <p:xfrm>
          <a:off x="-4769628" y="-2629712"/>
          <a:ext cx="11279520" cy="11993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Standard" r:id="rId4" imgW="6937532" imgH="7690625" progId="CorelDRAWStandard.Graphic.23">
                  <p:embed/>
                </p:oleObj>
              </mc:Choice>
              <mc:Fallback>
                <p:oleObj name="CorelDRAW Standard" r:id="rId4" imgW="6937532" imgH="7690625" progId="CorelDRAWStandard.Graphic.23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E1BEA3AA-27C9-E3B9-1FC7-A162826F26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4769628" y="-2629712"/>
                        <a:ext cx="11279520" cy="119938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1226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C2B04-6999-E4A5-CB49-EC8E52CE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13/03/2024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F8FB5-C6C8-53A5-D0C7-3DF47B9E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7A965-F034-6147-18A8-FBF988A3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929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5133E-C751-9E7D-4402-88F5535D4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C7C3D-5B67-E1E1-310D-2EE47474B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BC6BE2-0083-E41A-377B-502BD9392E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E57013-29A0-7A97-865E-193FA199D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13/03/2024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2BFDE9-A975-F49E-BC08-F7A03609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8040A-7DE5-6863-DC88-8CA0F301C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2178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F3CFD-71A1-7D80-DD79-36F23C5B5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F18F5E-3122-8979-0D4C-01F547D84A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13297E-35FA-95DC-16FD-90366EE392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DBC725-5015-CA54-4ED1-E60235E0E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13/03/2024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A3CFD6-1A4C-44C8-228D-DF9F350B3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64C38F-2622-184A-B65B-CA0686E64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091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83187-2121-2FE4-A4F7-416F7B64F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D9878-DCC1-8DB4-191C-350BEF557F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D26A4-E397-251F-8A7E-7C785DF22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13/03/2024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5B891-1126-FD48-43A0-831BCA129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CFC0D-11B1-F167-9579-977BB8647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539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9871C0-4D0E-4B65-F2BC-61BF62316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EE8F96-FE07-4F4F-8D5F-94E4D54D15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EB640-787F-58A3-C55E-5910CD9E0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13/03/2024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30D0E-8521-1BD5-B352-9D19762CE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FEDC1-36AF-FF47-8236-89AA75AA1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396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443B788-D294-4F33-A341-F30D79E635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42125" y="1700213"/>
            <a:ext cx="5349875" cy="439261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1700213"/>
            <a:ext cx="5257800" cy="4392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994E9E7-F922-41AC-A778-198F85C55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3352" y="6453187"/>
            <a:ext cx="11665296" cy="287114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pPr algn="r"/>
            <a:r>
              <a:rPr lang="fi-FI" dirty="0"/>
              <a:t>	</a:t>
            </a:r>
            <a:r>
              <a:rPr lang="en-US" spc="50" dirty="0"/>
              <a:t>NORSEPOWER OY LTD   |   TALLBERGINKATU 2A, FI-00180, HELSINKI, FINLAND   			</a:t>
            </a:r>
            <a:r>
              <a:rPr lang="fi-FI" dirty="0"/>
              <a:t> </a:t>
            </a:r>
            <a:fld id="{B5B83F94-D255-BC46-AFB1-EB299EF5071D}" type="datetime1">
              <a:rPr lang="fi-FI" smtClean="0"/>
              <a:pPr algn="r"/>
              <a:t>13.3.2024</a:t>
            </a:fld>
            <a:r>
              <a:rPr lang="fi-FI" dirty="0"/>
              <a:t>   |  </a:t>
            </a:r>
            <a:r>
              <a:rPr lang="en-US" spc="50" dirty="0"/>
              <a:t>CONFIDENTIAL  |  </a:t>
            </a:r>
            <a:r>
              <a:rPr lang="en-US" dirty="0"/>
              <a:t> </a:t>
            </a:r>
            <a:fld id="{9B8CDF1A-3CDE-4195-AF23-CDCF2878DEB5}" type="slidenum">
              <a:rPr lang="en-US" smtClean="0"/>
              <a:pPr algn="r"/>
              <a:t>‹#›</a:t>
            </a:fld>
            <a:endParaRPr lang="en-US" spc="50" dirty="0"/>
          </a:p>
        </p:txBody>
      </p:sp>
    </p:spTree>
    <p:extLst>
      <p:ext uri="{BB962C8B-B14F-4D97-AF65-F5344CB8AC3E}">
        <p14:creationId xmlns:p14="http://schemas.microsoft.com/office/powerpoint/2010/main" val="366838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00213"/>
            <a:ext cx="5113784" cy="4392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0016" y="1700213"/>
            <a:ext cx="5113784" cy="4392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CA22BF3-3E07-41E2-89E8-6EA9EFDEDE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3352" y="6453187"/>
            <a:ext cx="11665296" cy="287114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pPr algn="r"/>
            <a:r>
              <a:rPr lang="fi-FI" dirty="0"/>
              <a:t>	</a:t>
            </a:r>
            <a:r>
              <a:rPr lang="en-US" spc="50" dirty="0"/>
              <a:t>NORSEPOWER OY LTD   |   TALLBERGINKATU 2A, FI-00180, HELSINKI, FINLAND   			</a:t>
            </a:r>
            <a:r>
              <a:rPr lang="fi-FI" dirty="0"/>
              <a:t> </a:t>
            </a:r>
            <a:fld id="{B5B83F94-D255-BC46-AFB1-EB299EF5071D}" type="datetime1">
              <a:rPr lang="fi-FI" smtClean="0"/>
              <a:pPr algn="r"/>
              <a:t>13.3.2024</a:t>
            </a:fld>
            <a:r>
              <a:rPr lang="fi-FI" dirty="0"/>
              <a:t>   |  </a:t>
            </a:r>
            <a:r>
              <a:rPr lang="en-US" spc="50" dirty="0"/>
              <a:t>CONFIDENTIAL  |  </a:t>
            </a:r>
            <a:r>
              <a:rPr lang="en-US" dirty="0"/>
              <a:t> </a:t>
            </a:r>
            <a:fld id="{9B8CDF1A-3CDE-4195-AF23-CDCF2878DEB5}" type="slidenum">
              <a:rPr lang="en-US" smtClean="0"/>
              <a:pPr algn="r"/>
              <a:t>‹#›</a:t>
            </a:fld>
            <a:endParaRPr lang="en-US" spc="50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6EA6889-C0C2-4FF3-83AA-95AE371CA3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40462" y="3429000"/>
            <a:ext cx="5951538" cy="266382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12111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00213"/>
            <a:ext cx="5113784" cy="4392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0016" y="1700213"/>
            <a:ext cx="5113784" cy="4392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CA22BF3-3E07-41E2-89E8-6EA9EFDEDE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3352" y="6453187"/>
            <a:ext cx="11665296" cy="287114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pPr algn="r"/>
            <a:r>
              <a:rPr lang="fi-FI" dirty="0"/>
              <a:t>	</a:t>
            </a:r>
            <a:r>
              <a:rPr lang="en-US" spc="50" dirty="0"/>
              <a:t>NORSEPOWER OY LTD   |   TALLBERGINKATU 2A, FI-00180, HELSINKI, FINLAND   			</a:t>
            </a:r>
            <a:r>
              <a:rPr lang="fi-FI" dirty="0"/>
              <a:t> </a:t>
            </a:r>
            <a:fld id="{B5B83F94-D255-BC46-AFB1-EB299EF5071D}" type="datetime1">
              <a:rPr lang="fi-FI" smtClean="0"/>
              <a:pPr algn="r"/>
              <a:t>13.3.2024</a:t>
            </a:fld>
            <a:r>
              <a:rPr lang="fi-FI" dirty="0"/>
              <a:t>   |  </a:t>
            </a:r>
            <a:r>
              <a:rPr lang="en-US" spc="50" dirty="0"/>
              <a:t>CONFIDENTIAL  |  </a:t>
            </a:r>
            <a:r>
              <a:rPr lang="en-US" dirty="0"/>
              <a:t> </a:t>
            </a:r>
            <a:fld id="{9B8CDF1A-3CDE-4195-AF23-CDCF2878DEB5}" type="slidenum">
              <a:rPr lang="en-US" smtClean="0"/>
              <a:pPr algn="r"/>
              <a:t>‹#›</a:t>
            </a:fld>
            <a:endParaRPr lang="en-US" spc="50" dirty="0"/>
          </a:p>
        </p:txBody>
      </p:sp>
    </p:spTree>
    <p:extLst>
      <p:ext uri="{BB962C8B-B14F-4D97-AF65-F5344CB8AC3E}">
        <p14:creationId xmlns:p14="http://schemas.microsoft.com/office/powerpoint/2010/main" val="263856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and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839789" y="1715765"/>
            <a:ext cx="10512424" cy="287115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all" spc="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199" y="404813"/>
            <a:ext cx="10514014" cy="64792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C51F46B-1DBE-4704-B8B6-BE058637BE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3352" y="6453187"/>
            <a:ext cx="11665296" cy="287114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pPr algn="r"/>
            <a:r>
              <a:rPr lang="fi-FI" dirty="0"/>
              <a:t>	</a:t>
            </a:r>
            <a:r>
              <a:rPr lang="en-US" spc="50" dirty="0"/>
              <a:t>NORSEPOWER OY LTD   |   TALLBERGINKATU 2A, FI-00180, HELSINKI, FINLAND   			</a:t>
            </a:r>
            <a:r>
              <a:rPr lang="fi-FI" dirty="0"/>
              <a:t> </a:t>
            </a:r>
            <a:fld id="{B5B83F94-D255-BC46-AFB1-EB299EF5071D}" type="datetime1">
              <a:rPr lang="fi-FI" smtClean="0"/>
              <a:pPr algn="r"/>
              <a:t>13.3.2024</a:t>
            </a:fld>
            <a:r>
              <a:rPr lang="fi-FI" dirty="0"/>
              <a:t>   |  </a:t>
            </a:r>
            <a:r>
              <a:rPr lang="en-US" spc="50" dirty="0"/>
              <a:t>CONFIDENTIAL  |  </a:t>
            </a:r>
            <a:r>
              <a:rPr lang="en-US" dirty="0"/>
              <a:t> </a:t>
            </a:r>
            <a:fld id="{9B8CDF1A-3CDE-4195-AF23-CDCF2878DEB5}" type="slidenum">
              <a:rPr lang="en-US" smtClean="0"/>
              <a:pPr algn="r"/>
              <a:t>‹#›</a:t>
            </a:fld>
            <a:endParaRPr lang="en-US" spc="5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4E2A978-B1D9-411E-8081-BA0AE50B177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2022665"/>
            <a:ext cx="5759999" cy="1800000"/>
          </a:xfrm>
          <a:solidFill>
            <a:schemeClr val="bg1"/>
          </a:solidFill>
        </p:spPr>
        <p:txBody>
          <a:bodyPr/>
          <a:lstStyle/>
          <a:p>
            <a:endParaRPr lang="en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1364B02-42C6-4C7F-99C2-7F230468D40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39789" y="4093038"/>
            <a:ext cx="10512424" cy="287115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all" spc="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D8BD441F-A410-43F3-90FD-E5F503C3931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8200" y="4399937"/>
            <a:ext cx="5759999" cy="1808529"/>
          </a:xfrm>
          <a:solidFill>
            <a:schemeClr val="bg1"/>
          </a:solidFill>
        </p:spPr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50596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700213"/>
            <a:ext cx="5112195" cy="50465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204864"/>
            <a:ext cx="5112196" cy="388796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40016" y="1700213"/>
            <a:ext cx="5115372" cy="50465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0016" y="2204864"/>
            <a:ext cx="5115372" cy="388796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3"/>
          </p:nvPr>
        </p:nvSpPr>
        <p:spPr>
          <a:xfrm>
            <a:off x="839789" y="1052736"/>
            <a:ext cx="10512424" cy="431576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all" spc="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404813"/>
            <a:ext cx="10514013" cy="64792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DFA7D5F-6D31-4FE3-BCF8-41D0F180CCE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63352" y="6453187"/>
            <a:ext cx="11665296" cy="287114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pPr algn="r"/>
            <a:r>
              <a:rPr lang="fi-FI" dirty="0"/>
              <a:t>	</a:t>
            </a:r>
            <a:r>
              <a:rPr lang="en-US" spc="50" dirty="0"/>
              <a:t>NORSEPOWER OY LTD   |   TALLBERGINKATU 2A, FI-00180, HELSINKI, FINLAND   			</a:t>
            </a:r>
            <a:r>
              <a:rPr lang="fi-FI" dirty="0"/>
              <a:t> </a:t>
            </a:r>
            <a:fld id="{B5B83F94-D255-BC46-AFB1-EB299EF5071D}" type="datetime1">
              <a:rPr lang="fi-FI" smtClean="0"/>
              <a:pPr algn="r"/>
              <a:t>13.3.2024</a:t>
            </a:fld>
            <a:r>
              <a:rPr lang="fi-FI" dirty="0"/>
              <a:t>   |  </a:t>
            </a:r>
            <a:r>
              <a:rPr lang="en-US" spc="50" dirty="0"/>
              <a:t>CONFIDENTIAL  |  </a:t>
            </a:r>
            <a:r>
              <a:rPr lang="en-US" dirty="0"/>
              <a:t> </a:t>
            </a:r>
            <a:fld id="{9B8CDF1A-3CDE-4195-AF23-CDCF2878DEB5}" type="slidenum">
              <a:rPr lang="en-US" smtClean="0"/>
              <a:pPr algn="r"/>
              <a:t>‹#›</a:t>
            </a:fld>
            <a:endParaRPr lang="en-US" spc="50" dirty="0"/>
          </a:p>
        </p:txBody>
      </p:sp>
    </p:spTree>
    <p:extLst>
      <p:ext uri="{BB962C8B-B14F-4D97-AF65-F5344CB8AC3E}">
        <p14:creationId xmlns:p14="http://schemas.microsoft.com/office/powerpoint/2010/main" val="228734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3AAA5-605D-FE35-539B-4806169E1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97D84-C5A5-18CB-F973-DA70D04AC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68F9-5863-2664-BCA6-FD53E102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13/03/2024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206E1-450E-A031-AC06-E1C0D8B0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B5C8D-3E98-A2D2-D49A-DC269043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8569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hre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00213"/>
            <a:ext cx="3313584" cy="4392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39816" y="1700213"/>
            <a:ext cx="3312368" cy="4392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8040215" y="1700213"/>
            <a:ext cx="3311997" cy="4392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35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background with white spots&#10;&#10;Description automatically generated">
            <a:extLst>
              <a:ext uri="{FF2B5EF4-FFF2-40B4-BE49-F238E27FC236}">
                <a16:creationId xmlns:a16="http://schemas.microsoft.com/office/drawing/2014/main" id="{73063A0B-30A5-1280-CE8A-816DAB8413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" y="0"/>
            <a:ext cx="1218941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814E62-7076-03A0-DAE2-6CE42A925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87133"/>
            <a:ext cx="9144000" cy="1879336"/>
          </a:xfrm>
        </p:spPr>
        <p:txBody>
          <a:bodyPr anchor="t"/>
          <a:lstStyle>
            <a:lvl1pPr algn="ctr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DC37CC-FCC8-5469-1CA1-5A611CF8BC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58544"/>
            <a:ext cx="9144000" cy="136128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08839-982C-473A-6F31-7B3FDA690F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40846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13/03/2024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3EAB4-627C-DCE5-BAD8-DF23D0E1E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8566" y="6356350"/>
            <a:ext cx="994833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F4368-F8BB-F48D-968D-B7E71EC61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7A2E9078-7F49-3675-6498-DCEC17F3E2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7833" y="1383572"/>
            <a:ext cx="2593061" cy="12605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5264E61-7376-88FA-4953-9E64331FBB15}"/>
              </a:ext>
            </a:extLst>
          </p:cNvPr>
          <p:cNvSpPr txBox="1"/>
          <p:nvPr userDrawn="1"/>
        </p:nvSpPr>
        <p:spPr>
          <a:xfrm rot="16200000">
            <a:off x="40030" y="5620948"/>
            <a:ext cx="102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confidential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CF746CB5-1A1B-06E7-60E3-695D5E7439E7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844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3AAA5-605D-FE35-539B-4806169E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695852"/>
            <a:ext cx="10121766" cy="1121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97D84-C5A5-18CB-F973-DA70D04AC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1901825"/>
            <a:ext cx="10121766" cy="4351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68F9-5863-2664-BCA6-FD53E102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13/03/2024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206E1-450E-A031-AC06-E1C0D8B0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B5C8D-3E98-A2D2-D49A-DC269043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51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: sky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background with white spots&#10;&#10;Description automatically generated">
            <a:extLst>
              <a:ext uri="{FF2B5EF4-FFF2-40B4-BE49-F238E27FC236}">
                <a16:creationId xmlns:a16="http://schemas.microsoft.com/office/drawing/2014/main" id="{1C58FCA4-6634-F584-8F5E-47BD9AE4A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" y="0"/>
            <a:ext cx="1218941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C3AAA5-605D-FE35-539B-4806169E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657194"/>
            <a:ext cx="10121766" cy="11565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97D84-C5A5-18CB-F973-DA70D04AC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20" y="1901825"/>
            <a:ext cx="10121766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68F9-5863-2664-BCA6-FD53E102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6738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13/03/2024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206E1-450E-A031-AC06-E1C0D8B0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B5C8D-3E98-A2D2-D49A-DC269043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16" name="Picture 15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DB4E6597-98F2-90D1-108E-F3A699611D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10532" y="3282961"/>
            <a:ext cx="1356875" cy="2321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F75E8FE-40DA-0ECD-0B85-573099862713}"/>
              </a:ext>
            </a:extLst>
          </p:cNvPr>
          <p:cNvSpPr txBox="1"/>
          <p:nvPr userDrawn="1"/>
        </p:nvSpPr>
        <p:spPr>
          <a:xfrm rot="16200000">
            <a:off x="40030" y="5620948"/>
            <a:ext cx="102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confidential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6F033117-46DC-C51F-E765-1828EC1E36B4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198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: sky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background with white spots&#10;&#10;Description automatically generated">
            <a:extLst>
              <a:ext uri="{FF2B5EF4-FFF2-40B4-BE49-F238E27FC236}">
                <a16:creationId xmlns:a16="http://schemas.microsoft.com/office/drawing/2014/main" id="{8F15DF42-7D73-95DB-1F73-E028EBB045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" y="0"/>
            <a:ext cx="12190991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68F9-5863-2664-BCA6-FD53E102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9804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13/03/2024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206E1-450E-A031-AC06-E1C0D8B0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B5C8D-3E98-A2D2-D49A-DC269043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15" name="Picture 14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709EAF15-3B95-388D-4F71-97FEC5F4DC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10532" y="3282961"/>
            <a:ext cx="1356875" cy="232192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23CD154-439F-4BC6-1F8F-4DB1D95A9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1901825"/>
            <a:ext cx="10121766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E4C910-3437-1AB9-08C8-28510DCC4653}"/>
              </a:ext>
            </a:extLst>
          </p:cNvPr>
          <p:cNvSpPr txBox="1"/>
          <p:nvPr userDrawn="1"/>
        </p:nvSpPr>
        <p:spPr>
          <a:xfrm rot="16200000">
            <a:off x="40030" y="5620948"/>
            <a:ext cx="102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confidential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id="{D077C3DB-C94F-D610-052C-025354A6184C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3CB2194-1868-FD0F-5A14-E42056F7A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4" y="657194"/>
            <a:ext cx="10121766" cy="11565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820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: sky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and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A2C58D9-87FE-52D2-0B5B-B5A11226E3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" y="0"/>
            <a:ext cx="12191011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68F9-5863-2664-BCA6-FD53E102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337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13/03/2024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206E1-450E-A031-AC06-E1C0D8B0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B5C8D-3E98-A2D2-D49A-DC269043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14" name="Picture 13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058EE5D9-BC89-6518-817B-BF2CDE9765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10532" y="3282961"/>
            <a:ext cx="1356875" cy="232192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48BDD4F-FBC8-9847-6D72-9805EF8C4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1901825"/>
            <a:ext cx="10121766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888757-4844-4E8E-6982-BB0E75CDD05E}"/>
              </a:ext>
            </a:extLst>
          </p:cNvPr>
          <p:cNvSpPr txBox="1"/>
          <p:nvPr userDrawn="1"/>
        </p:nvSpPr>
        <p:spPr>
          <a:xfrm rot="16200000">
            <a:off x="40030" y="5620948"/>
            <a:ext cx="102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confidential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id="{774F04FB-A5D0-D38F-C701-3210651D9D69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74ABFF8-BA82-B979-0D2B-41B56ED6D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4" y="657194"/>
            <a:ext cx="10121766" cy="11565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500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BA1AF-6BC7-869C-BA7A-383FD2480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71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D0C4B5-020E-8C16-8D94-3998D675A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271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191B4-50C2-F2A6-DF36-9CA4986EB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13/03/2024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27A0-5900-55F0-0BD9-3CFDE572D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4F048-C057-6C92-EA27-107B9FA9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85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1F9B2-8B16-9BDC-049A-C0B5F8343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D2724-4B7F-2BA0-77B0-9FF573013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5117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6B3461-4305-2D7D-73A3-E281FF5264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EC530B-2A5A-4487-6BCC-6A17B427B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13/03/2024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AF8E21-50D9-ECDD-A7D2-2C881988C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C27C22-A1EF-37EF-3815-D152959A9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19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6C509-DA0F-4F88-053D-5061BC585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71" y="365125"/>
            <a:ext cx="1013882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9410D1-3E6C-0737-5D03-DC30CB1FF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27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5540-E360-2FFA-A47A-20702E7751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827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C75919-E33F-198D-CF53-A6130D6C06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068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DE5C13-0FE3-13DB-B676-B4F6D25C48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068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F7F44D-AED4-07BE-82C9-AA8B16F3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13/03/2024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877C03-F475-D9C6-4788-841CB53A6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8569D-2C29-7B79-DA48-C61771D6A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94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haped image on right,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FEC10-776A-45BE-5DF1-1D115DE2C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35DE4C-BCF2-B6CD-5D59-C5BA9084A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13/03/2024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A4BF8-A532-4F34-5E07-71A2652C0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A48DF9-4A49-0D6A-1044-209B2D3CC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C05F32-79FB-2A65-DDF7-0F2965F341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5117" y="1825625"/>
            <a:ext cx="493336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C482619-583F-9B2A-206B-AE5778981D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3522" y="1825622"/>
            <a:ext cx="5063604" cy="4351339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93743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9525 h 6867525"/>
              <a:gd name="connsiteX1" fmla="*/ 10912793 w 12125325"/>
              <a:gd name="connsiteY1" fmla="*/ 0 h 6867525"/>
              <a:gd name="connsiteX2" fmla="*/ 12125325 w 12125325"/>
              <a:gd name="connsiteY2" fmla="*/ 6867525 h 6867525"/>
              <a:gd name="connsiteX3" fmla="*/ 0 w 12125325"/>
              <a:gd name="connsiteY3" fmla="*/ 6867525 h 6867525"/>
              <a:gd name="connsiteX4" fmla="*/ 0 w 12125325"/>
              <a:gd name="connsiteY4" fmla="*/ 9525 h 6867525"/>
              <a:gd name="connsiteX0" fmla="*/ 0 w 12125325"/>
              <a:gd name="connsiteY0" fmla="*/ 0 h 6858000"/>
              <a:gd name="connsiteX1" fmla="*/ 10908030 w 12125325"/>
              <a:gd name="connsiteY1" fmla="*/ 4763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4762 h 6862762"/>
              <a:gd name="connsiteX1" fmla="*/ 10922318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  <a:gd name="connsiteX0" fmla="*/ 0 w 12125325"/>
              <a:gd name="connsiteY0" fmla="*/ 4762 h 6862762"/>
              <a:gd name="connsiteX1" fmla="*/ 10908030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  <a:gd name="connsiteX0" fmla="*/ 1260585 w 13385910"/>
              <a:gd name="connsiteY0" fmla="*/ 4762 h 6881483"/>
              <a:gd name="connsiteX1" fmla="*/ 12168615 w 13385910"/>
              <a:gd name="connsiteY1" fmla="*/ 0 h 6881483"/>
              <a:gd name="connsiteX2" fmla="*/ 13385910 w 13385910"/>
              <a:gd name="connsiteY2" fmla="*/ 6862762 h 6881483"/>
              <a:gd name="connsiteX3" fmla="*/ 0 w 13385910"/>
              <a:gd name="connsiteY3" fmla="*/ 6881483 h 6881483"/>
              <a:gd name="connsiteX4" fmla="*/ 1260585 w 13385910"/>
              <a:gd name="connsiteY4" fmla="*/ 4762 h 6881483"/>
              <a:gd name="connsiteX0" fmla="*/ 49924 w 13385910"/>
              <a:gd name="connsiteY0" fmla="*/ 17243 h 6881483"/>
              <a:gd name="connsiteX1" fmla="*/ 12168615 w 13385910"/>
              <a:gd name="connsiteY1" fmla="*/ 0 h 6881483"/>
              <a:gd name="connsiteX2" fmla="*/ 13385910 w 13385910"/>
              <a:gd name="connsiteY2" fmla="*/ 6862762 h 6881483"/>
              <a:gd name="connsiteX3" fmla="*/ 0 w 13385910"/>
              <a:gd name="connsiteY3" fmla="*/ 6881483 h 6881483"/>
              <a:gd name="connsiteX4" fmla="*/ 49924 w 13385910"/>
              <a:gd name="connsiteY4" fmla="*/ 17243 h 6881483"/>
              <a:gd name="connsiteX0" fmla="*/ 12481 w 13385910"/>
              <a:gd name="connsiteY0" fmla="*/ 17243 h 6881483"/>
              <a:gd name="connsiteX1" fmla="*/ 12168615 w 13385910"/>
              <a:gd name="connsiteY1" fmla="*/ 0 h 6881483"/>
              <a:gd name="connsiteX2" fmla="*/ 13385910 w 13385910"/>
              <a:gd name="connsiteY2" fmla="*/ 6862762 h 6881483"/>
              <a:gd name="connsiteX3" fmla="*/ 0 w 13385910"/>
              <a:gd name="connsiteY3" fmla="*/ 6881483 h 6881483"/>
              <a:gd name="connsiteX4" fmla="*/ 12481 w 13385910"/>
              <a:gd name="connsiteY4" fmla="*/ 17243 h 6881483"/>
              <a:gd name="connsiteX0" fmla="*/ 553 w 13398944"/>
              <a:gd name="connsiteY0" fmla="*/ 17243 h 6881483"/>
              <a:gd name="connsiteX1" fmla="*/ 12181649 w 13398944"/>
              <a:gd name="connsiteY1" fmla="*/ 0 h 6881483"/>
              <a:gd name="connsiteX2" fmla="*/ 13398944 w 13398944"/>
              <a:gd name="connsiteY2" fmla="*/ 6862762 h 6881483"/>
              <a:gd name="connsiteX3" fmla="*/ 13034 w 13398944"/>
              <a:gd name="connsiteY3" fmla="*/ 6881483 h 6881483"/>
              <a:gd name="connsiteX4" fmla="*/ 553 w 13398944"/>
              <a:gd name="connsiteY4" fmla="*/ 17243 h 6881483"/>
              <a:gd name="connsiteX0" fmla="*/ 756 w 13392906"/>
              <a:gd name="connsiteY0" fmla="*/ 17243 h 6881483"/>
              <a:gd name="connsiteX1" fmla="*/ 12175611 w 13392906"/>
              <a:gd name="connsiteY1" fmla="*/ 0 h 6881483"/>
              <a:gd name="connsiteX2" fmla="*/ 13392906 w 13392906"/>
              <a:gd name="connsiteY2" fmla="*/ 6862762 h 6881483"/>
              <a:gd name="connsiteX3" fmla="*/ 6996 w 13392906"/>
              <a:gd name="connsiteY3" fmla="*/ 6881483 h 6881483"/>
              <a:gd name="connsiteX4" fmla="*/ 756 w 13392906"/>
              <a:gd name="connsiteY4" fmla="*/ 17243 h 6881483"/>
              <a:gd name="connsiteX0" fmla="*/ 756 w 13642527"/>
              <a:gd name="connsiteY0" fmla="*/ 17243 h 6881483"/>
              <a:gd name="connsiteX1" fmla="*/ 12175611 w 13642527"/>
              <a:gd name="connsiteY1" fmla="*/ 0 h 6881483"/>
              <a:gd name="connsiteX2" fmla="*/ 13642527 w 13642527"/>
              <a:gd name="connsiteY2" fmla="*/ 6862762 h 6881483"/>
              <a:gd name="connsiteX3" fmla="*/ 6996 w 13642527"/>
              <a:gd name="connsiteY3" fmla="*/ 6881483 h 6881483"/>
              <a:gd name="connsiteX4" fmla="*/ 756 w 13642527"/>
              <a:gd name="connsiteY4" fmla="*/ 17243 h 6881483"/>
              <a:gd name="connsiteX0" fmla="*/ 756 w 13642527"/>
              <a:gd name="connsiteY0" fmla="*/ 11002 h 6875242"/>
              <a:gd name="connsiteX1" fmla="*/ 12381548 w 13642527"/>
              <a:gd name="connsiteY1" fmla="*/ 0 h 6875242"/>
              <a:gd name="connsiteX2" fmla="*/ 13642527 w 13642527"/>
              <a:gd name="connsiteY2" fmla="*/ 6856521 h 6875242"/>
              <a:gd name="connsiteX3" fmla="*/ 6996 w 13642527"/>
              <a:gd name="connsiteY3" fmla="*/ 6875242 h 6875242"/>
              <a:gd name="connsiteX4" fmla="*/ 756 w 13642527"/>
              <a:gd name="connsiteY4" fmla="*/ 11002 h 6875242"/>
              <a:gd name="connsiteX0" fmla="*/ 756 w 14899026"/>
              <a:gd name="connsiteY0" fmla="*/ 11002 h 6883837"/>
              <a:gd name="connsiteX1" fmla="*/ 12381548 w 14899026"/>
              <a:gd name="connsiteY1" fmla="*/ 0 h 6883837"/>
              <a:gd name="connsiteX2" fmla="*/ 14899026 w 14899026"/>
              <a:gd name="connsiteY2" fmla="*/ 6883837 h 6883837"/>
              <a:gd name="connsiteX3" fmla="*/ 6996 w 14899026"/>
              <a:gd name="connsiteY3" fmla="*/ 6875242 h 6883837"/>
              <a:gd name="connsiteX4" fmla="*/ 756 w 14899026"/>
              <a:gd name="connsiteY4" fmla="*/ 11002 h 6883837"/>
              <a:gd name="connsiteX0" fmla="*/ 756 w 14899026"/>
              <a:gd name="connsiteY0" fmla="*/ 0 h 6872835"/>
              <a:gd name="connsiteX1" fmla="*/ 13719993 w 14899026"/>
              <a:gd name="connsiteY1" fmla="*/ 2656 h 6872835"/>
              <a:gd name="connsiteX2" fmla="*/ 14899026 w 14899026"/>
              <a:gd name="connsiteY2" fmla="*/ 6872835 h 6872835"/>
              <a:gd name="connsiteX3" fmla="*/ 6996 w 14899026"/>
              <a:gd name="connsiteY3" fmla="*/ 6864240 h 6872835"/>
              <a:gd name="connsiteX4" fmla="*/ 756 w 14899026"/>
              <a:gd name="connsiteY4" fmla="*/ 0 h 6872835"/>
              <a:gd name="connsiteX0" fmla="*/ 6495591 w 14892030"/>
              <a:gd name="connsiteY0" fmla="*/ 0 h 6887852"/>
              <a:gd name="connsiteX1" fmla="*/ 13712997 w 14892030"/>
              <a:gd name="connsiteY1" fmla="*/ 17673 h 6887852"/>
              <a:gd name="connsiteX2" fmla="*/ 14892030 w 14892030"/>
              <a:gd name="connsiteY2" fmla="*/ 6887852 h 6887852"/>
              <a:gd name="connsiteX3" fmla="*/ 0 w 14892030"/>
              <a:gd name="connsiteY3" fmla="*/ 6879257 h 6887852"/>
              <a:gd name="connsiteX4" fmla="*/ 6495591 w 14892030"/>
              <a:gd name="connsiteY4" fmla="*/ 0 h 6887852"/>
              <a:gd name="connsiteX0" fmla="*/ 1557 w 8397996"/>
              <a:gd name="connsiteY0" fmla="*/ 0 h 6887852"/>
              <a:gd name="connsiteX1" fmla="*/ 7218963 w 8397996"/>
              <a:gd name="connsiteY1" fmla="*/ 17673 h 6887852"/>
              <a:gd name="connsiteX2" fmla="*/ 8397996 w 8397996"/>
              <a:gd name="connsiteY2" fmla="*/ 6887852 h 6887852"/>
              <a:gd name="connsiteX3" fmla="*/ 0 w 8397996"/>
              <a:gd name="connsiteY3" fmla="*/ 6886766 h 6887852"/>
              <a:gd name="connsiteX4" fmla="*/ 1557 w 8397996"/>
              <a:gd name="connsiteY4" fmla="*/ 0 h 688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97996" h="6887852">
                <a:moveTo>
                  <a:pt x="1557" y="0"/>
                </a:moveTo>
                <a:lnTo>
                  <a:pt x="7218963" y="17673"/>
                </a:lnTo>
                <a:cubicBezTo>
                  <a:pt x="8152413" y="2254143"/>
                  <a:pt x="8382757" y="5135252"/>
                  <a:pt x="8397996" y="6887852"/>
                </a:cubicBezTo>
                <a:lnTo>
                  <a:pt x="0" y="6886766"/>
                </a:lnTo>
                <a:cubicBezTo>
                  <a:pt x="4160" y="4598686"/>
                  <a:pt x="-2603" y="2288080"/>
                  <a:pt x="1557" y="0"/>
                </a:cubicBez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a shaped image by</a:t>
            </a:r>
            <a:br>
              <a:rPr lang="en-US" dirty="0"/>
            </a:br>
            <a:r>
              <a:rPr lang="en-US" dirty="0"/>
              <a:t>clicking the symbol in the middle.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949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250DB769-5D18-3900-63BC-9DFDDFCA30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47" r="53229" b="65412"/>
          <a:stretch/>
        </p:blipFill>
        <p:spPr>
          <a:xfrm>
            <a:off x="0" y="0"/>
            <a:ext cx="12192000" cy="6996600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A215CDF-B402-0A71-3D3E-B2F8D305F29D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904835617"/>
              </p:ext>
            </p:extLst>
          </p:nvPr>
        </p:nvGraphicFramePr>
        <p:xfrm>
          <a:off x="-4769628" y="-2629712"/>
          <a:ext cx="11279520" cy="11993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Standard" r:id="rId3" imgW="6937532" imgH="7690625" progId="CorelDRAWStandard.Graphic.23">
                  <p:embed/>
                </p:oleObj>
              </mc:Choice>
              <mc:Fallback>
                <p:oleObj name="CorelDRAW Standard" r:id="rId3" imgW="6937532" imgH="7690625" progId="CorelDRAWStandard.Graphic.23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A215CDF-B402-0A71-3D3E-B2F8D305F2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4769628" y="-2629712"/>
                        <a:ext cx="11279520" cy="119938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2C3AAA5-605D-FE35-539B-4806169E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406" y="492125"/>
            <a:ext cx="10208394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97D84-C5A5-18CB-F973-DA70D04AC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68F9-5863-2664-BCA6-FD53E102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13/03/2024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206E1-450E-A031-AC06-E1C0D8B0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B5C8D-3E98-A2D2-D49A-DC269043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AC0AB6E-380E-5FCA-1F88-CF0F4ACD8D9C}"/>
              </a:ext>
            </a:extLst>
          </p:cNvPr>
          <p:cNvSpPr/>
          <p:nvPr userDrawn="1"/>
        </p:nvSpPr>
        <p:spPr>
          <a:xfrm>
            <a:off x="7496175" y="-4975796"/>
            <a:ext cx="11982450" cy="11982450"/>
          </a:xfrm>
          <a:prstGeom prst="ellipse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noFill/>
              </a:ln>
            </a:endParaRPr>
          </a:p>
        </p:txBody>
      </p:sp>
      <p:pic>
        <p:nvPicPr>
          <p:cNvPr id="10" name="Picture 9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B678EE35-9725-96D1-7020-F1C84CE9F0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3643" y="325791"/>
            <a:ext cx="1356875" cy="23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200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d full screen for dark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56E6F3-3E9D-7043-990D-97E588A2EE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4762"/>
            <a:ext cx="12125325" cy="6862762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93743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9525 h 6867525"/>
              <a:gd name="connsiteX1" fmla="*/ 10912793 w 12125325"/>
              <a:gd name="connsiteY1" fmla="*/ 0 h 6867525"/>
              <a:gd name="connsiteX2" fmla="*/ 12125325 w 12125325"/>
              <a:gd name="connsiteY2" fmla="*/ 6867525 h 6867525"/>
              <a:gd name="connsiteX3" fmla="*/ 0 w 12125325"/>
              <a:gd name="connsiteY3" fmla="*/ 6867525 h 6867525"/>
              <a:gd name="connsiteX4" fmla="*/ 0 w 12125325"/>
              <a:gd name="connsiteY4" fmla="*/ 9525 h 6867525"/>
              <a:gd name="connsiteX0" fmla="*/ 0 w 12125325"/>
              <a:gd name="connsiteY0" fmla="*/ 0 h 6858000"/>
              <a:gd name="connsiteX1" fmla="*/ 10908030 w 12125325"/>
              <a:gd name="connsiteY1" fmla="*/ 4763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4762 h 6862762"/>
              <a:gd name="connsiteX1" fmla="*/ 10922318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  <a:gd name="connsiteX0" fmla="*/ 0 w 12125325"/>
              <a:gd name="connsiteY0" fmla="*/ 4762 h 6862762"/>
              <a:gd name="connsiteX1" fmla="*/ 10908030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5325" h="6862762">
                <a:moveTo>
                  <a:pt x="0" y="4762"/>
                </a:moveTo>
                <a:lnTo>
                  <a:pt x="10908030" y="0"/>
                </a:lnTo>
                <a:cubicBezTo>
                  <a:pt x="11841480" y="2236470"/>
                  <a:pt x="12110086" y="5110162"/>
                  <a:pt x="12125325" y="6862762"/>
                </a:cubicBezTo>
                <a:lnTo>
                  <a:pt x="0" y="6862762"/>
                </a:lnTo>
                <a:lnTo>
                  <a:pt x="0" y="4762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Insert an full screen, shaped background image by clicking the symbol in the middle.</a:t>
            </a:r>
            <a:br>
              <a:rPr lang="en-US" dirty="0"/>
            </a:br>
            <a:r>
              <a:rPr lang="en-US" dirty="0"/>
              <a:t>Please note that this will hide the logo, confidential text and the footer</a:t>
            </a:r>
            <a:br>
              <a:rPr lang="en-US" dirty="0"/>
            </a:br>
            <a:r>
              <a:rPr lang="en-US" dirty="0"/>
              <a:t>from this slide. The heading will be white, so the image should not be too light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C2B04-6999-E4A5-CB49-EC8E52CE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273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13/03/2024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F8FB5-C6C8-53A5-D0C7-3DF47B9E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7A965-F034-6147-18A8-FBF988A3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2CFC704-8B23-527E-F907-FA63196CDA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4625" y="3230732"/>
            <a:ext cx="1508125" cy="30162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73B0E84-F070-7E06-6EFA-3836B5D35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695852"/>
            <a:ext cx="10121766" cy="11218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1404B9FC-E476-6E9C-25BD-A5E7140A95D3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864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d full screen for ligh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56E6F3-3E9D-7043-990D-97E588A2EE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4762"/>
            <a:ext cx="12125325" cy="6862762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93743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9525 h 6867525"/>
              <a:gd name="connsiteX1" fmla="*/ 10912793 w 12125325"/>
              <a:gd name="connsiteY1" fmla="*/ 0 h 6867525"/>
              <a:gd name="connsiteX2" fmla="*/ 12125325 w 12125325"/>
              <a:gd name="connsiteY2" fmla="*/ 6867525 h 6867525"/>
              <a:gd name="connsiteX3" fmla="*/ 0 w 12125325"/>
              <a:gd name="connsiteY3" fmla="*/ 6867525 h 6867525"/>
              <a:gd name="connsiteX4" fmla="*/ 0 w 12125325"/>
              <a:gd name="connsiteY4" fmla="*/ 9525 h 6867525"/>
              <a:gd name="connsiteX0" fmla="*/ 0 w 12125325"/>
              <a:gd name="connsiteY0" fmla="*/ 0 h 6858000"/>
              <a:gd name="connsiteX1" fmla="*/ 10908030 w 12125325"/>
              <a:gd name="connsiteY1" fmla="*/ 4763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4762 h 6862762"/>
              <a:gd name="connsiteX1" fmla="*/ 10922318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  <a:gd name="connsiteX0" fmla="*/ 0 w 12125325"/>
              <a:gd name="connsiteY0" fmla="*/ 4762 h 6862762"/>
              <a:gd name="connsiteX1" fmla="*/ 10908030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5325" h="6862762">
                <a:moveTo>
                  <a:pt x="0" y="4762"/>
                </a:moveTo>
                <a:lnTo>
                  <a:pt x="10908030" y="0"/>
                </a:lnTo>
                <a:cubicBezTo>
                  <a:pt x="11841480" y="2236470"/>
                  <a:pt x="12110086" y="5110162"/>
                  <a:pt x="12125325" y="6862762"/>
                </a:cubicBezTo>
                <a:lnTo>
                  <a:pt x="0" y="6862762"/>
                </a:lnTo>
                <a:lnTo>
                  <a:pt x="0" y="4762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Insert an full screen, shaped background image by clicking the symbol in the middle.</a:t>
            </a:r>
            <a:br>
              <a:rPr lang="en-US" dirty="0"/>
            </a:br>
            <a:r>
              <a:rPr lang="en-US" dirty="0"/>
              <a:t>Please note that this will hide the logo, confidential text and the footer</a:t>
            </a:r>
            <a:br>
              <a:rPr lang="en-US" dirty="0"/>
            </a:br>
            <a:r>
              <a:rPr lang="en-US" dirty="0"/>
              <a:t>from this slide. The heading will be blue, so the image should not be too dark.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C2B04-6999-E4A5-CB49-EC8E52CE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273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13/03/2024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F8FB5-C6C8-53A5-D0C7-3DF47B9E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7A965-F034-6147-18A8-FBF988A3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2CFC704-8B23-527E-F907-FA63196CDA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4625" y="3230732"/>
            <a:ext cx="1508125" cy="30162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73B0E84-F070-7E06-6EFA-3836B5D35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695852"/>
            <a:ext cx="10121766" cy="1121836"/>
          </a:xfrm>
        </p:spPr>
        <p:txBody>
          <a:bodyPr/>
          <a:lstStyle>
            <a:lvl1pPr>
              <a:defRPr>
                <a:solidFill>
                  <a:srgbClr val="0083B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446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, shaped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56E6F3-3E9D-7043-990D-97E588A2EE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1923" y="1436424"/>
            <a:ext cx="10390787" cy="479321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93743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9525 h 6867525"/>
              <a:gd name="connsiteX1" fmla="*/ 10912793 w 12125325"/>
              <a:gd name="connsiteY1" fmla="*/ 0 h 6867525"/>
              <a:gd name="connsiteX2" fmla="*/ 12125325 w 12125325"/>
              <a:gd name="connsiteY2" fmla="*/ 6867525 h 6867525"/>
              <a:gd name="connsiteX3" fmla="*/ 0 w 12125325"/>
              <a:gd name="connsiteY3" fmla="*/ 6867525 h 6867525"/>
              <a:gd name="connsiteX4" fmla="*/ 0 w 12125325"/>
              <a:gd name="connsiteY4" fmla="*/ 9525 h 6867525"/>
              <a:gd name="connsiteX0" fmla="*/ 0 w 12125325"/>
              <a:gd name="connsiteY0" fmla="*/ 0 h 6858000"/>
              <a:gd name="connsiteX1" fmla="*/ 10908030 w 12125325"/>
              <a:gd name="connsiteY1" fmla="*/ 4763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4762 h 6862762"/>
              <a:gd name="connsiteX1" fmla="*/ 10922318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  <a:gd name="connsiteX0" fmla="*/ 0 w 12125325"/>
              <a:gd name="connsiteY0" fmla="*/ 4762 h 6862762"/>
              <a:gd name="connsiteX1" fmla="*/ 10908030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  <a:gd name="connsiteX0" fmla="*/ 1260585 w 13385910"/>
              <a:gd name="connsiteY0" fmla="*/ 4762 h 6881483"/>
              <a:gd name="connsiteX1" fmla="*/ 12168615 w 13385910"/>
              <a:gd name="connsiteY1" fmla="*/ 0 h 6881483"/>
              <a:gd name="connsiteX2" fmla="*/ 13385910 w 13385910"/>
              <a:gd name="connsiteY2" fmla="*/ 6862762 h 6881483"/>
              <a:gd name="connsiteX3" fmla="*/ 0 w 13385910"/>
              <a:gd name="connsiteY3" fmla="*/ 6881483 h 6881483"/>
              <a:gd name="connsiteX4" fmla="*/ 1260585 w 13385910"/>
              <a:gd name="connsiteY4" fmla="*/ 4762 h 6881483"/>
              <a:gd name="connsiteX0" fmla="*/ 49924 w 13385910"/>
              <a:gd name="connsiteY0" fmla="*/ 17243 h 6881483"/>
              <a:gd name="connsiteX1" fmla="*/ 12168615 w 13385910"/>
              <a:gd name="connsiteY1" fmla="*/ 0 h 6881483"/>
              <a:gd name="connsiteX2" fmla="*/ 13385910 w 13385910"/>
              <a:gd name="connsiteY2" fmla="*/ 6862762 h 6881483"/>
              <a:gd name="connsiteX3" fmla="*/ 0 w 13385910"/>
              <a:gd name="connsiteY3" fmla="*/ 6881483 h 6881483"/>
              <a:gd name="connsiteX4" fmla="*/ 49924 w 13385910"/>
              <a:gd name="connsiteY4" fmla="*/ 17243 h 6881483"/>
              <a:gd name="connsiteX0" fmla="*/ 12481 w 13385910"/>
              <a:gd name="connsiteY0" fmla="*/ 17243 h 6881483"/>
              <a:gd name="connsiteX1" fmla="*/ 12168615 w 13385910"/>
              <a:gd name="connsiteY1" fmla="*/ 0 h 6881483"/>
              <a:gd name="connsiteX2" fmla="*/ 13385910 w 13385910"/>
              <a:gd name="connsiteY2" fmla="*/ 6862762 h 6881483"/>
              <a:gd name="connsiteX3" fmla="*/ 0 w 13385910"/>
              <a:gd name="connsiteY3" fmla="*/ 6881483 h 6881483"/>
              <a:gd name="connsiteX4" fmla="*/ 12481 w 13385910"/>
              <a:gd name="connsiteY4" fmla="*/ 17243 h 6881483"/>
              <a:gd name="connsiteX0" fmla="*/ 553 w 13398944"/>
              <a:gd name="connsiteY0" fmla="*/ 17243 h 6881483"/>
              <a:gd name="connsiteX1" fmla="*/ 12181649 w 13398944"/>
              <a:gd name="connsiteY1" fmla="*/ 0 h 6881483"/>
              <a:gd name="connsiteX2" fmla="*/ 13398944 w 13398944"/>
              <a:gd name="connsiteY2" fmla="*/ 6862762 h 6881483"/>
              <a:gd name="connsiteX3" fmla="*/ 13034 w 13398944"/>
              <a:gd name="connsiteY3" fmla="*/ 6881483 h 6881483"/>
              <a:gd name="connsiteX4" fmla="*/ 553 w 13398944"/>
              <a:gd name="connsiteY4" fmla="*/ 17243 h 6881483"/>
              <a:gd name="connsiteX0" fmla="*/ 756 w 13392906"/>
              <a:gd name="connsiteY0" fmla="*/ 17243 h 6881483"/>
              <a:gd name="connsiteX1" fmla="*/ 12175611 w 13392906"/>
              <a:gd name="connsiteY1" fmla="*/ 0 h 6881483"/>
              <a:gd name="connsiteX2" fmla="*/ 13392906 w 13392906"/>
              <a:gd name="connsiteY2" fmla="*/ 6862762 h 6881483"/>
              <a:gd name="connsiteX3" fmla="*/ 6996 w 13392906"/>
              <a:gd name="connsiteY3" fmla="*/ 6881483 h 6881483"/>
              <a:gd name="connsiteX4" fmla="*/ 756 w 13392906"/>
              <a:gd name="connsiteY4" fmla="*/ 17243 h 6881483"/>
              <a:gd name="connsiteX0" fmla="*/ 756 w 13642527"/>
              <a:gd name="connsiteY0" fmla="*/ 17243 h 6881483"/>
              <a:gd name="connsiteX1" fmla="*/ 12175611 w 13642527"/>
              <a:gd name="connsiteY1" fmla="*/ 0 h 6881483"/>
              <a:gd name="connsiteX2" fmla="*/ 13642527 w 13642527"/>
              <a:gd name="connsiteY2" fmla="*/ 6862762 h 6881483"/>
              <a:gd name="connsiteX3" fmla="*/ 6996 w 13642527"/>
              <a:gd name="connsiteY3" fmla="*/ 6881483 h 6881483"/>
              <a:gd name="connsiteX4" fmla="*/ 756 w 13642527"/>
              <a:gd name="connsiteY4" fmla="*/ 17243 h 6881483"/>
              <a:gd name="connsiteX0" fmla="*/ 756 w 13642527"/>
              <a:gd name="connsiteY0" fmla="*/ 11002 h 6875242"/>
              <a:gd name="connsiteX1" fmla="*/ 12381548 w 13642527"/>
              <a:gd name="connsiteY1" fmla="*/ 0 h 6875242"/>
              <a:gd name="connsiteX2" fmla="*/ 13642527 w 13642527"/>
              <a:gd name="connsiteY2" fmla="*/ 6856521 h 6875242"/>
              <a:gd name="connsiteX3" fmla="*/ 6996 w 13642527"/>
              <a:gd name="connsiteY3" fmla="*/ 6875242 h 6875242"/>
              <a:gd name="connsiteX4" fmla="*/ 756 w 13642527"/>
              <a:gd name="connsiteY4" fmla="*/ 11002 h 6875242"/>
              <a:gd name="connsiteX0" fmla="*/ 756 w 14899026"/>
              <a:gd name="connsiteY0" fmla="*/ 11002 h 6883837"/>
              <a:gd name="connsiteX1" fmla="*/ 12381548 w 14899026"/>
              <a:gd name="connsiteY1" fmla="*/ 0 h 6883837"/>
              <a:gd name="connsiteX2" fmla="*/ 14899026 w 14899026"/>
              <a:gd name="connsiteY2" fmla="*/ 6883837 h 6883837"/>
              <a:gd name="connsiteX3" fmla="*/ 6996 w 14899026"/>
              <a:gd name="connsiteY3" fmla="*/ 6875242 h 6883837"/>
              <a:gd name="connsiteX4" fmla="*/ 756 w 14899026"/>
              <a:gd name="connsiteY4" fmla="*/ 11002 h 6883837"/>
              <a:gd name="connsiteX0" fmla="*/ 756 w 14899026"/>
              <a:gd name="connsiteY0" fmla="*/ 0 h 6872835"/>
              <a:gd name="connsiteX1" fmla="*/ 13719993 w 14899026"/>
              <a:gd name="connsiteY1" fmla="*/ 2656 h 6872835"/>
              <a:gd name="connsiteX2" fmla="*/ 14899026 w 14899026"/>
              <a:gd name="connsiteY2" fmla="*/ 6872835 h 6872835"/>
              <a:gd name="connsiteX3" fmla="*/ 6996 w 14899026"/>
              <a:gd name="connsiteY3" fmla="*/ 6864240 h 6872835"/>
              <a:gd name="connsiteX4" fmla="*/ 756 w 14899026"/>
              <a:gd name="connsiteY4" fmla="*/ 0 h 6872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99026" h="6872835">
                <a:moveTo>
                  <a:pt x="756" y="0"/>
                </a:moveTo>
                <a:lnTo>
                  <a:pt x="13719993" y="2656"/>
                </a:lnTo>
                <a:cubicBezTo>
                  <a:pt x="14653443" y="2239126"/>
                  <a:pt x="14883787" y="5120235"/>
                  <a:pt x="14899026" y="6872835"/>
                </a:cubicBezTo>
                <a:lnTo>
                  <a:pt x="6996" y="6864240"/>
                </a:lnTo>
                <a:cubicBezTo>
                  <a:pt x="11156" y="4576160"/>
                  <a:pt x="-3404" y="2288080"/>
                  <a:pt x="756" y="0"/>
                </a:cubicBez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An image page with logo, confidential text and the footer will still be</a:t>
            </a:r>
            <a:br>
              <a:rPr lang="en-US" dirty="0"/>
            </a:br>
            <a:r>
              <a:rPr lang="en-US" dirty="0"/>
              <a:t>visible. Insert a big, shaped image by clicking the symbol in the middle.</a:t>
            </a:r>
            <a:br>
              <a:rPr lang="en-US" dirty="0"/>
            </a:b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C2B04-6999-E4A5-CB49-EC8E52CE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273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13/03/2024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F8FB5-C6C8-53A5-D0C7-3DF47B9E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7A965-F034-6147-18A8-FBF988A3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2CFC704-8B23-527E-F907-FA63196CDA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4625" y="3230732"/>
            <a:ext cx="1508125" cy="3016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2DA2F49-4CD2-DF9B-BC40-8B444E9C60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8271" y="528638"/>
            <a:ext cx="10162642" cy="90778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451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ov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56E6F3-3E9D-7043-990D-97E588A2EE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1923" y="1436424"/>
            <a:ext cx="10390787" cy="479321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Oval-shaped image. Insert a big, shaped image by clicking the symbol in the middle.</a:t>
            </a:r>
            <a:br>
              <a:rPr lang="en-US" dirty="0"/>
            </a:b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C2B04-6999-E4A5-CB49-EC8E52CE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273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13/03/2024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F8FB5-C6C8-53A5-D0C7-3DF47B9E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7A965-F034-6147-18A8-FBF988A3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2CFC704-8B23-527E-F907-FA63196CDA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4625" y="3230732"/>
            <a:ext cx="1508125" cy="3016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2DA2F49-4CD2-DF9B-BC40-8B444E9C60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8271" y="528638"/>
            <a:ext cx="10162642" cy="90778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864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und-shaped image on right,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56E6F3-3E9D-7043-990D-97E588A2EE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1263" y="1436424"/>
            <a:ext cx="5051447" cy="479321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Circle-shaped image. Insert a shaped image by clicking the symbol in the middle.</a:t>
            </a:r>
            <a:br>
              <a:rPr lang="en-US" dirty="0"/>
            </a:b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C2B04-6999-E4A5-CB49-EC8E52CE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273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13/03/2024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F8FB5-C6C8-53A5-D0C7-3DF47B9E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7A965-F034-6147-18A8-FBF988A3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2CFC704-8B23-527E-F907-FA63196CDA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4625" y="3230732"/>
            <a:ext cx="1508125" cy="3016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2DA2F49-4CD2-DF9B-BC40-8B444E9C60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8271" y="528638"/>
            <a:ext cx="10162642" cy="90778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C812627-25A9-EE8A-CCB5-94F2E7963A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5117" y="1825625"/>
            <a:ext cx="493336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845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C2B04-6999-E4A5-CB49-EC8E52CE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273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13/03/2024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F8FB5-C6C8-53A5-D0C7-3DF47B9E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7A965-F034-6147-18A8-FBF988A3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5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5133E-C751-9E7D-4402-88F5535D4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12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C7C3D-5B67-E1E1-310D-2EE47474B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BC6BE2-0083-E41A-377B-502BD9392E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513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E57013-29A0-7A97-865E-193FA199DB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5129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13/03/2024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2BFDE9-A975-F49E-BC08-F7A03609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8040A-7DE5-6863-DC88-8CA0F301C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75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F3CFD-71A1-7D80-DD79-36F23C5B5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92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F18F5E-3122-8979-0D4C-01F547D84A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13297E-35FA-95DC-16FD-90366EE392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13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DBC725-5015-CA54-4ED1-E60235E0E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13/03/2024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A3CFD6-1A4C-44C8-228D-DF9F350B3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64C38F-2622-184A-B65B-CA0686E64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26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83187-2121-2FE4-A4F7-416F7B64F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D9878-DCC1-8DB4-191C-350BEF557F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D26A4-E397-251F-8A7E-7C785DF22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13/03/2024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5B891-1126-FD48-43A0-831BCA129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CFC0D-11B1-F167-9579-977BB8647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79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&amp; aw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erson walking on the water&#10;&#10;Description automatically generated">
            <a:extLst>
              <a:ext uri="{FF2B5EF4-FFF2-40B4-BE49-F238E27FC236}">
                <a16:creationId xmlns:a16="http://schemas.microsoft.com/office/drawing/2014/main" id="{DCD0918C-6190-778F-06CC-98421F56AB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 descr="Icon&#10;&#10;Description automatically generated with medium confidence">
            <a:extLst>
              <a:ext uri="{FF2B5EF4-FFF2-40B4-BE49-F238E27FC236}">
                <a16:creationId xmlns:a16="http://schemas.microsoft.com/office/drawing/2014/main" id="{A410C12C-C482-8E02-064E-5B42ED6A32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3635" y="1711753"/>
            <a:ext cx="1388533" cy="67498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68F9-5863-2664-BCA6-FD53E102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6738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13/03/2024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206E1-450E-A031-AC06-E1C0D8B0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B5C8D-3E98-A2D2-D49A-DC269043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16" name="Picture 15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DB4E6597-98F2-90D1-108E-F3A699611D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10532" y="3282961"/>
            <a:ext cx="1356875" cy="2321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F75E8FE-40DA-0ECD-0B85-573099862713}"/>
              </a:ext>
            </a:extLst>
          </p:cNvPr>
          <p:cNvSpPr txBox="1"/>
          <p:nvPr userDrawn="1"/>
        </p:nvSpPr>
        <p:spPr>
          <a:xfrm rot="16200000">
            <a:off x="40030" y="5620948"/>
            <a:ext cx="102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confidential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6F033117-46DC-C51F-E765-1828EC1E36B4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67BB3DA-441D-8AF7-8071-208C601D9B52}"/>
              </a:ext>
            </a:extLst>
          </p:cNvPr>
          <p:cNvSpPr/>
          <p:nvPr userDrawn="1"/>
        </p:nvSpPr>
        <p:spPr>
          <a:xfrm>
            <a:off x="9508609" y="4272375"/>
            <a:ext cx="4842739" cy="4842739"/>
          </a:xfrm>
          <a:prstGeom prst="ellipse">
            <a:avLst/>
          </a:prstGeom>
          <a:solidFill>
            <a:srgbClr val="6DD174">
              <a:alpha val="2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A9A142A5-31FF-E99C-974E-D9EF870581F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5112" y="4711641"/>
            <a:ext cx="697445" cy="6974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5FBC74-F001-7BB7-1EB0-F76FED193F1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1283" y="4854872"/>
            <a:ext cx="746339" cy="746339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5655E480-C3C9-21FE-7056-3BCF3A690F2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736" y="6192152"/>
            <a:ext cx="591539" cy="528441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232888F4-3391-7248-0557-DB7720E99A1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9964" y="5558721"/>
            <a:ext cx="1065527" cy="551435"/>
          </a:xfrm>
          <a:prstGeom prst="rect">
            <a:avLst/>
          </a:prstGeom>
        </p:spPr>
      </p:pic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06E0E7C1-4ED8-3578-EEAB-F301F567B7D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070" y="5500544"/>
            <a:ext cx="613053" cy="613053"/>
          </a:xfrm>
          <a:prstGeom prst="rect">
            <a:avLst/>
          </a:prstGeom>
        </p:spPr>
      </p:pic>
      <p:pic>
        <p:nvPicPr>
          <p:cNvPr id="15" name="Picture 14" descr="Logo&#10;&#10;Description automatically generated with medium confidence">
            <a:extLst>
              <a:ext uri="{FF2B5EF4-FFF2-40B4-BE49-F238E27FC236}">
                <a16:creationId xmlns:a16="http://schemas.microsoft.com/office/drawing/2014/main" id="{0EBA2FD9-416A-B320-D206-5F1345B4CC5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8392" y="6151879"/>
            <a:ext cx="808673" cy="555289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D9CB34FA-F702-3C2B-DAB4-4C33EE62F24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7523" y="6138670"/>
            <a:ext cx="613052" cy="61705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93823F9-E94E-3D33-19D0-63A52E2BA3F8}"/>
              </a:ext>
            </a:extLst>
          </p:cNvPr>
          <p:cNvSpPr txBox="1"/>
          <p:nvPr userDrawn="1"/>
        </p:nvSpPr>
        <p:spPr>
          <a:xfrm>
            <a:off x="1227138" y="1152525"/>
            <a:ext cx="458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Thank you for saving fuel – and the planet!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276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250DB769-5D18-3900-63BC-9DFDDFCA30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907" r="62144" b="65412"/>
          <a:stretch/>
        </p:blipFill>
        <p:spPr>
          <a:xfrm>
            <a:off x="0" y="0"/>
            <a:ext cx="12287250" cy="70066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C3AAA5-605D-FE35-539B-4806169E1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97D84-C5A5-18CB-F973-DA70D04AC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68F9-5863-2664-BCA6-FD53E102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13/03/2024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206E1-450E-A031-AC06-E1C0D8B0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B5C8D-3E98-A2D2-D49A-DC269043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AC0AB6E-380E-5FCA-1F88-CF0F4ACD8D9C}"/>
              </a:ext>
            </a:extLst>
          </p:cNvPr>
          <p:cNvSpPr/>
          <p:nvPr userDrawn="1"/>
        </p:nvSpPr>
        <p:spPr>
          <a:xfrm>
            <a:off x="-6101780" y="-3503328"/>
            <a:ext cx="10635680" cy="10635680"/>
          </a:xfrm>
          <a:prstGeom prst="ellipse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noFill/>
              </a:ln>
            </a:endParaRPr>
          </a:p>
        </p:txBody>
      </p:sp>
      <p:pic>
        <p:nvPicPr>
          <p:cNvPr id="7" name="Picture 6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593BCECC-5D26-9435-57A4-91AD2FF588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3643" y="325791"/>
            <a:ext cx="1356875" cy="232192"/>
          </a:xfrm>
          <a:prstGeom prst="rect">
            <a:avLst/>
          </a:prstGeom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DB5DE07D-99D4-596D-7504-B86E30E39274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904835617"/>
              </p:ext>
            </p:extLst>
          </p:nvPr>
        </p:nvGraphicFramePr>
        <p:xfrm>
          <a:off x="-4769628" y="-2629712"/>
          <a:ext cx="11279520" cy="11993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Standard" r:id="rId4" imgW="6937532" imgH="7690625" progId="CorelDRAWStandard.Graphic.23">
                  <p:embed/>
                </p:oleObj>
              </mc:Choice>
              <mc:Fallback>
                <p:oleObj name="CorelDRAW Standard" r:id="rId4" imgW="6937532" imgH="7690625" progId="CorelDRAWStandard.Graphic.23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DB5DE07D-99D4-596D-7504-B86E30E392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4769628" y="-2629712"/>
                        <a:ext cx="11279520" cy="119938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30808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9871C0-4D0E-4B65-F2BC-61BF62316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EE8F96-FE07-4F4F-8D5F-94E4D54D15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48270" y="365125"/>
            <a:ext cx="762422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EB640-787F-58A3-C55E-5910CD9E0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13/03/2024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30D0E-8521-1BD5-B352-9D19762CE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FEDC1-36AF-FF47-8236-89AA75AA1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6E7F722B-9F6B-7D1A-4157-03428D38B0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94625" y="3230732"/>
            <a:ext cx="1508125" cy="30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0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250DB769-5D18-3900-63BC-9DFDDFCA30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70" t="13847" r="40659" b="65412"/>
          <a:stretch/>
        </p:blipFill>
        <p:spPr>
          <a:xfrm>
            <a:off x="0" y="0"/>
            <a:ext cx="12192000" cy="700665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AC0AB6E-380E-5FCA-1F88-CF0F4ACD8D9C}"/>
              </a:ext>
            </a:extLst>
          </p:cNvPr>
          <p:cNvSpPr/>
          <p:nvPr userDrawn="1"/>
        </p:nvSpPr>
        <p:spPr>
          <a:xfrm>
            <a:off x="-276226" y="2466975"/>
            <a:ext cx="12721654" cy="12721654"/>
          </a:xfrm>
          <a:prstGeom prst="ellipse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noFill/>
              </a:ln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EC24E96-4B71-9B20-C135-2153FF2903ED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904835617"/>
              </p:ext>
            </p:extLst>
          </p:nvPr>
        </p:nvGraphicFramePr>
        <p:xfrm>
          <a:off x="-4769628" y="-2629712"/>
          <a:ext cx="11279520" cy="11993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Standard" r:id="rId3" imgW="6937532" imgH="7690625" progId="CorelDRAWStandard.Graphic.23">
                  <p:embed/>
                </p:oleObj>
              </mc:Choice>
              <mc:Fallback>
                <p:oleObj name="CorelDRAW Standard" r:id="rId3" imgW="6937532" imgH="7690625" progId="CorelDRAWStandard.Graphic.23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8EC24E96-4B71-9B20-C135-2153FF2903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4769628" y="-2629712"/>
                        <a:ext cx="11279520" cy="119938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2C3AAA5-605D-FE35-539B-4806169E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33" y="492125"/>
            <a:ext cx="1012176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97D84-C5A5-18CB-F973-DA70D04AC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68F9-5863-2664-BCA6-FD53E102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13/03/2024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206E1-450E-A031-AC06-E1C0D8B0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B5C8D-3E98-A2D2-D49A-DC269043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3EAC8FE5-66E9-79E4-A49A-E7AE9725048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3643" y="325791"/>
            <a:ext cx="1356875" cy="23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37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BA1AF-6BC7-869C-BA7A-383FD2480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D0C4B5-020E-8C16-8D94-3998D675A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191B4-50C2-F2A6-DF36-9CA4986EB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13/03/2024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27A0-5900-55F0-0BD9-3CFDE572D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4F048-C057-6C92-EA27-107B9FA9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564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1F9B2-8B16-9BDC-049A-C0B5F8343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D2724-4B7F-2BA0-77B0-9FF573013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6B3461-4305-2D7D-73A3-E281FF5264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EC530B-2A5A-4487-6BCC-6A17B427B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13/03/2024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AF8E21-50D9-ECDD-A7D2-2C881988C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C27C22-A1EF-37EF-3815-D152959A9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561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6C509-DA0F-4F88-053D-5061BC585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9410D1-3E6C-0737-5D03-DC30CB1FF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5540-E360-2FFA-A47A-20702E7751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C75919-E33F-198D-CF53-A6130D6C06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DE5C13-0FE3-13DB-B676-B4F6D25C48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F7F44D-AED4-07BE-82C9-AA8B16F3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13/03/2024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877C03-F475-D9C6-4788-841CB53A6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8569D-2C29-7B79-DA48-C61771D6A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150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FEC10-776A-45BE-5DF1-1D115DE2C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35DE4C-BCF2-B6CD-5D59-C5BA9084A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13/03/2024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A4BF8-A532-4F34-5E07-71A2652C0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A48DF9-4A49-0D6A-1044-209B2D3CC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973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0ABC3F-CE94-5C2B-82DC-AAFF8B8FF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34" y="695852"/>
            <a:ext cx="10121766" cy="1121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918E2-485F-4D70-B300-737094607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2034" y="1901825"/>
            <a:ext cx="1012176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BA611-22BC-D5FE-99DB-4B060CBD6F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</a:defRPr>
            </a:lvl1pPr>
          </a:lstStyle>
          <a:p>
            <a:fld id="{2DA00E2D-3780-4701-9D44-D3A0E51AF604}" type="datetimeFigureOut">
              <a:rPr lang="en-GB" smtClean="0"/>
              <a:pPr/>
              <a:t>13/03/2024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0ABB5-9C2B-4FC9-C70A-4B9C765EB4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07766" y="6356350"/>
            <a:ext cx="10456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A0F3E-D0C8-4089-2A4A-EB7831261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</a:defRPr>
            </a:lvl1pPr>
          </a:lstStyle>
          <a:p>
            <a:fld id="{C759D935-2A1D-44A7-A0F4-C6A7B34A71E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F64C4E5D-8A8C-23C8-6D4E-437F12E59AAF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9338" y="291040"/>
            <a:ext cx="1508125" cy="30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7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83BF"/>
          </a:solidFill>
          <a:latin typeface="Kobenhavn Sans Black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IN 2014" panose="020B0504020202020204" pitchFamily="34" charset="0"/>
          <a:ea typeface="DIN 2014" panose="020B0504020202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IN 2014" panose="020B0504020202020204" pitchFamily="34" charset="0"/>
          <a:ea typeface="DIN 2014" panose="020B0504020202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IN 2014" panose="020B0504020202020204" pitchFamily="34" charset="0"/>
          <a:ea typeface="DIN 2014" panose="020B0504020202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N 2014" panose="020B0504020202020204" pitchFamily="34" charset="0"/>
          <a:ea typeface="DIN 2014" panose="020B0504020202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N 2014" panose="020B0504020202020204" pitchFamily="34" charset="0"/>
          <a:ea typeface="DIN 2014" panose="020B0504020202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0ABC3F-CE94-5C2B-82DC-AAFF8B8FF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695852"/>
            <a:ext cx="10121766" cy="1121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918E2-485F-4D70-B300-737094607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5117" y="1901825"/>
            <a:ext cx="1012176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BA611-22BC-D5FE-99DB-4B060CBD6F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827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</a:defRPr>
            </a:lvl1pPr>
          </a:lstStyle>
          <a:p>
            <a:fld id="{2DA00E2D-3780-4701-9D44-D3A0E51AF604}" type="datetimeFigureOut">
              <a:rPr lang="en-GB" smtClean="0"/>
              <a:pPr/>
              <a:t>13/03/2024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0ABB5-9C2B-4FC9-C70A-4B9C765EB4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07766" y="6356350"/>
            <a:ext cx="10456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A0F3E-D0C8-4089-2A4A-EB7831261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</a:defRPr>
            </a:lvl1pPr>
          </a:lstStyle>
          <a:p>
            <a:fld id="{C759D935-2A1D-44A7-A0F4-C6A7B34A71E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621618D2-46C3-5962-583A-8630513A16F6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rgbClr val="AEEB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  <p:pic>
        <p:nvPicPr>
          <p:cNvPr id="10" name="Picture 9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BC9F4EB-EA2D-ACFA-34EC-66D701A4E8F1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4625" y="3230732"/>
            <a:ext cx="1508125" cy="3016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D44B50-A315-6515-5DA8-2787D63DB21C}"/>
              </a:ext>
            </a:extLst>
          </p:cNvPr>
          <p:cNvSpPr txBox="1"/>
          <p:nvPr userDrawn="1"/>
        </p:nvSpPr>
        <p:spPr>
          <a:xfrm rot="16200000">
            <a:off x="40030" y="5620948"/>
            <a:ext cx="102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confidential</a:t>
            </a:r>
            <a:endParaRPr lang="en-GB" sz="1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99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83BF"/>
          </a:solidFill>
          <a:latin typeface="Kobenhavn Sans Black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DIN 2014" panose="020B0504020202020204" pitchFamily="34" charset="0"/>
          <a:ea typeface="DIN 2014" panose="020B0504020202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IN 2014" panose="020B0504020202020204" pitchFamily="34" charset="0"/>
          <a:ea typeface="DIN 2014" panose="020B0504020202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N 2014" panose="020B0504020202020204" pitchFamily="34" charset="0"/>
          <a:ea typeface="DIN 2014" panose="020B0504020202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DIN 2014" panose="020B0504020202020204" pitchFamily="34" charset="0"/>
          <a:ea typeface="DIN 2014" panose="020B0504020202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DIN 2014" panose="020B0504020202020204" pitchFamily="34" charset="0"/>
          <a:ea typeface="DIN 2014" panose="020B0504020202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.jpeg"/><Relationship Id="rId4" Type="http://schemas.openxmlformats.org/officeDocument/2006/relationships/image" Target="../media/image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jpe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microsoft.com/office/2007/relationships/hdphoto" Target="../media/hdphoto1.wdp"/><Relationship Id="rId10" Type="http://schemas.openxmlformats.org/officeDocument/2006/relationships/image" Target="../media/image40.jpe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sales@norsepower.com" TargetMode="External"/><Relationship Id="rId4" Type="http://schemas.openxmlformats.org/officeDocument/2006/relationships/image" Target="../media/image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C94CF-658F-F416-D66A-E15CA4D707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dirty="0"/>
              <a:t>Case study for a </a:t>
            </a:r>
            <a:br>
              <a:rPr lang="en-US" sz="4400" dirty="0"/>
            </a:br>
            <a:r>
              <a:rPr lang="en-US" sz="4400" dirty="0" err="1"/>
              <a:t>Norsepower</a:t>
            </a:r>
            <a:r>
              <a:rPr lang="en-US" sz="4400" dirty="0"/>
              <a:t> Rotor Sails™</a:t>
            </a:r>
            <a:br>
              <a:rPr lang="en-US" sz="4400" dirty="0"/>
            </a:br>
            <a:r>
              <a:rPr lang="en-US" sz="4400" dirty="0"/>
              <a:t>for {</a:t>
            </a:r>
            <a:r>
              <a:rPr lang="en-US" sz="4400" dirty="0" err="1"/>
              <a:t>simulationInput.caseStudy.company</a:t>
            </a:r>
            <a:r>
              <a:rPr lang="en-US" sz="4400" dirty="0"/>
              <a:t>} </a:t>
            </a:r>
            <a:r>
              <a:rPr lang="nl-BE" sz="4400" dirty="0"/>
              <a:t>/ </a:t>
            </a:r>
            <a:r>
              <a:rPr lang="en-US" sz="4400" dirty="0"/>
              <a:t>{simulationInput.ship.name} </a:t>
            </a:r>
            <a:br>
              <a:rPr lang="en-BE" sz="4400" dirty="0">
                <a:solidFill>
                  <a:schemeClr val="bg1"/>
                </a:solidFill>
              </a:rPr>
            </a:b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2A64A0-16A9-ED4F-7350-22DD33AFE9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/>
              <a:t>{date}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18787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C827867-326D-A563-F956-EA7D8426B1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4199" y="2119047"/>
            <a:ext cx="694128" cy="3966450"/>
          </a:xfrm>
          <a:prstGeom prst="rect">
            <a:avLst/>
          </a:prstGeom>
        </p:spPr>
      </p:pic>
      <p:pic>
        <p:nvPicPr>
          <p:cNvPr id="5" name="Afbeelding 4" descr="{%simulationResults.chart_performancePolar}">
            <a:extLst>
              <a:ext uri="{FF2B5EF4-FFF2-40B4-BE49-F238E27FC236}">
                <a16:creationId xmlns:a16="http://schemas.microsoft.com/office/drawing/2014/main" id="{FC454DD0-6C43-0E02-FC94-B9A4BC2C7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9036" y="1647435"/>
            <a:ext cx="5202963" cy="489653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9FDB838-6AE3-49A5-9BE8-841FA5876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743" y="695852"/>
            <a:ext cx="10121766" cy="1121836"/>
          </a:xfrm>
        </p:spPr>
        <p:txBody>
          <a:bodyPr>
            <a:normAutofit fontScale="90000"/>
          </a:bodyPr>
          <a:lstStyle/>
          <a:p>
            <a:r>
              <a:rPr lang="en-US" dirty="0"/>
              <a:t>Norsepower Rotor Sail™</a:t>
            </a:r>
            <a:br>
              <a:rPr lang="en-US" dirty="0"/>
            </a:br>
            <a:r>
              <a:rPr lang="en-US" dirty="0"/>
              <a:t>Polar diagram</a:t>
            </a:r>
            <a:endParaRPr lang="en-FI" dirty="0"/>
          </a:p>
        </p:txBody>
      </p:sp>
      <p:sp>
        <p:nvSpPr>
          <p:cNvPr id="4" name="text_field">
            <a:extLst>
              <a:ext uri="{FF2B5EF4-FFF2-40B4-BE49-F238E27FC236}">
                <a16:creationId xmlns:a16="http://schemas.microsoft.com/office/drawing/2014/main" id="{C9229AD8-13F2-4AE8-915B-351E554300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63394" y="1961469"/>
            <a:ext cx="5455508" cy="4392612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dirty="0"/>
              <a:t>The main-engine equivalent power produced by {#simulationInput.caseStudy.rotorSails}{amountText} {height}m x {diameter}m {/</a:t>
            </a:r>
            <a:r>
              <a:rPr lang="en-US" sz="1800" dirty="0" err="1"/>
              <a:t>simulationInput.caseStudy.rotorSails</a:t>
            </a:r>
            <a:r>
              <a:rPr lang="en-US" sz="1800" dirty="0"/>
              <a:t>}Norsepower Rotor Sail{#simulationInput.caseStudy.rotorSails.length&gt;1}s{/}™ increases with distance from the center and true wind speed is represented by colors as indicated in the legend. </a:t>
            </a:r>
            <a:r>
              <a:rPr lang="en-US" sz="1800"/>
              <a:t>True </a:t>
            </a:r>
            <a:r>
              <a:rPr lang="en-US" sz="1800" dirty="0"/>
              <a:t>wind angle is shown in the circumference, with 0 degrees marking the ship’s heading.</a:t>
            </a:r>
          </a:p>
          <a:p>
            <a:pPr marL="0" indent="0">
              <a:buNone/>
            </a:pPr>
            <a:r>
              <a:rPr lang="en-US" sz="1800" dirty="0"/>
              <a:t>Parameters:</a:t>
            </a:r>
          </a:p>
          <a:p>
            <a:pPr lvl="2"/>
            <a:r>
              <a:rPr lang="en-US" dirty="0"/>
              <a:t>Service speed: {</a:t>
            </a:r>
            <a:r>
              <a:rPr lang="en-US" dirty="0" err="1"/>
              <a:t>simulationInput.ship.ladenServiceSpeed</a:t>
            </a:r>
            <a:r>
              <a:rPr lang="en-US" dirty="0"/>
              <a:t>| toFixed:0} knots</a:t>
            </a:r>
          </a:p>
          <a:p>
            <a:pPr lvl="2"/>
            <a:r>
              <a:rPr lang="en-US" dirty="0"/>
              <a:t>Assumed total propulsion efficiency: {</a:t>
            </a:r>
            <a:r>
              <a:rPr lang="en-US" dirty="0" err="1"/>
              <a:t>simulationInput.ship.propulsionEfficiency</a:t>
            </a:r>
            <a:r>
              <a:rPr lang="en-US" dirty="0"/>
              <a:t>} (= towing power/brake power)</a:t>
            </a:r>
          </a:p>
          <a:p>
            <a:pPr marL="0" indent="0">
              <a:buNone/>
            </a:pPr>
            <a:r>
              <a:rPr lang="en-US" sz="1800" dirty="0"/>
              <a:t>Examples of the maximum thrust of one Rotor Sail expressed as the propulsion power equivalent:</a:t>
            </a:r>
          </a:p>
          <a:p>
            <a:pPr lvl="2"/>
            <a:r>
              <a:rPr lang="en-US" dirty="0"/>
              <a:t>{</a:t>
            </a:r>
            <a:r>
              <a:rPr lang="en-US" dirty="0" err="1"/>
              <a:t>simulationResults.polarRowMax</a:t>
            </a:r>
            <a:r>
              <a:rPr lang="en-US" dirty="0"/>
              <a:t> | toFixed:0} kW (10 m/s wind speed)</a:t>
            </a:r>
          </a:p>
          <a:p>
            <a:pPr lvl="2"/>
            <a:r>
              <a:rPr lang="en-US" dirty="0"/>
              <a:t>{</a:t>
            </a:r>
            <a:r>
              <a:rPr lang="en-US" dirty="0" err="1"/>
              <a:t>simulationResults.polarAllMax</a:t>
            </a:r>
            <a:r>
              <a:rPr lang="en-US" dirty="0"/>
              <a:t> | toFixed:0} kW maximum (25 m/s)</a:t>
            </a:r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82077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380DD0-0A64-AED2-9334-624304A75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in detail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D1E243-672C-8E2F-DB9F-C0FFB1563D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Suggestions, Business case &amp; Sustainability calculations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025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{%map_routeSavings}">
            <a:extLst>
              <a:ext uri="{FF2B5EF4-FFF2-40B4-BE49-F238E27FC236}">
                <a16:creationId xmlns:a16="http://schemas.microsoft.com/office/drawing/2014/main" id="{3F5CC959-BEE8-2699-5FC6-B659F55F9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2939" y="1959241"/>
            <a:ext cx="9960861" cy="45245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77EEB-ED8E-8142-012C-7E9FC2DC0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Savings vary along the different</a:t>
            </a:r>
            <a:br>
              <a:rPr lang="en-US" dirty="0"/>
            </a:br>
            <a:r>
              <a:rPr lang="en-US" dirty="0"/>
              <a:t>legs of route: {</a:t>
            </a:r>
            <a:r>
              <a:rPr lang="nl-BE"/>
              <a:t>name</a:t>
            </a:r>
            <a:r>
              <a:rPr lang="en-US"/>
              <a:t>}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6DCA64-EB4A-7707-04A7-F0B17DC2AB5D}"/>
              </a:ext>
            </a:extLst>
          </p:cNvPr>
          <p:cNvSpPr txBox="1"/>
          <p:nvPr/>
        </p:nvSpPr>
        <p:spPr>
          <a:xfrm>
            <a:off x="1392939" y="6488668"/>
            <a:ext cx="9960861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Colors indicate the average savings potential on given area</a:t>
            </a:r>
            <a:endParaRPr lang="en-FI" dirty="0">
              <a:solidFill>
                <a:schemeClr val="bg1"/>
              </a:solidFill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D693FE7-C58E-0770-36ED-F850AC19D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8167" y="82824"/>
            <a:ext cx="3514077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nl-BE" sz="900" b="0" i="0" u="none" strike="noStrike" cap="none" normalizeH="0" baseline="0" dirty="0">
                <a:ln>
                  <a:noFill/>
                </a:ln>
                <a:solidFill>
                  <a:srgbClr val="1F2328"/>
                </a:solidFill>
                <a:effectLst/>
                <a:latin typeface="ui-monospace"/>
              </a:rPr>
              <a:t>{:</a:t>
            </a:r>
            <a:r>
              <a:rPr kumimoji="0" lang="en-US" altLang="nl-BE" sz="900" b="0" i="0" u="none" strike="noStrike" cap="none" normalizeH="0" baseline="0" dirty="0" err="1">
                <a:ln>
                  <a:noFill/>
                </a:ln>
                <a:solidFill>
                  <a:srgbClr val="1F2328"/>
                </a:solidFill>
                <a:effectLst/>
                <a:latin typeface="ui-monospace"/>
              </a:rPr>
              <a:t>simulationResults.routes</a:t>
            </a:r>
            <a:r>
              <a:rPr kumimoji="0" lang="en-US" altLang="nl-BE" sz="900" b="0" i="0" u="none" strike="noStrike" cap="none" normalizeH="0" baseline="0" dirty="0">
                <a:ln>
                  <a:noFill/>
                </a:ln>
                <a:solidFill>
                  <a:srgbClr val="1F2328"/>
                </a:solidFill>
                <a:effectLst/>
                <a:latin typeface="ui-monospace"/>
              </a:rPr>
              <a:t>}</a:t>
            </a:r>
            <a:endParaRPr kumimoji="0" lang="en-US" altLang="nl-BE" sz="1200" b="0" i="0" u="none" strike="noStrike" cap="none" normalizeH="0" baseline="0" dirty="0">
              <a:ln>
                <a:noFill/>
              </a:ln>
              <a:solidFill>
                <a:srgbClr val="1F2328"/>
              </a:solidFill>
              <a:effectLst/>
              <a:latin typeface="-apple-system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9D1059D-FD9E-60E8-7196-A051802ECBA2}"/>
              </a:ext>
            </a:extLst>
          </p:cNvPr>
          <p:cNvSpPr/>
          <p:nvPr/>
        </p:nvSpPr>
        <p:spPr>
          <a:xfrm>
            <a:off x="1219199" y="1959241"/>
            <a:ext cx="73891" cy="4524527"/>
          </a:xfrm>
          <a:prstGeom prst="rect">
            <a:avLst/>
          </a:prstGeom>
          <a:gradFill>
            <a:gsLst>
              <a:gs pos="0">
                <a:srgbClr val="D01913"/>
              </a:gs>
              <a:gs pos="20000">
                <a:srgbClr val="EBDA33"/>
              </a:gs>
              <a:gs pos="100000">
                <a:srgbClr val="3435AE"/>
              </a:gs>
              <a:gs pos="80000">
                <a:srgbClr val="59C9DD"/>
              </a:gs>
              <a:gs pos="40000">
                <a:srgbClr val="37E328"/>
              </a:gs>
              <a:gs pos="60000">
                <a:srgbClr val="C95CC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B9AE84F-5D61-020A-9051-30A678D310C1}"/>
              </a:ext>
            </a:extLst>
          </p:cNvPr>
          <p:cNvSpPr txBox="1"/>
          <p:nvPr/>
        </p:nvSpPr>
        <p:spPr>
          <a:xfrm>
            <a:off x="488336" y="1510348"/>
            <a:ext cx="123528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900" dirty="0">
                <a:solidFill>
                  <a:srgbClr val="1F2328"/>
                </a:solidFill>
                <a:latin typeface="ui-monospace"/>
              </a:rPr>
              <a:t>{#legendNumbers}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900" b="1" dirty="0">
                <a:solidFill>
                  <a:srgbClr val="1F2328"/>
                </a:solidFill>
                <a:latin typeface="ui-monospace"/>
              </a:rPr>
              <a:t> {.}  kW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900" dirty="0">
              <a:solidFill>
                <a:srgbClr val="1F2328"/>
              </a:solidFill>
              <a:latin typeface="ui-monospace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900" dirty="0">
                <a:solidFill>
                  <a:srgbClr val="1F2328"/>
                </a:solidFill>
                <a:latin typeface="ui-monospace"/>
              </a:rPr>
              <a:t>{/</a:t>
            </a:r>
            <a:r>
              <a:rPr lang="en-US" sz="900" dirty="0" err="1">
                <a:solidFill>
                  <a:srgbClr val="1F2328"/>
                </a:solidFill>
                <a:latin typeface="ui-monospace"/>
              </a:rPr>
              <a:t>legendNumbers</a:t>
            </a:r>
            <a:r>
              <a:rPr lang="en-US" sz="900" dirty="0">
                <a:solidFill>
                  <a:srgbClr val="1F2328"/>
                </a:solidFill>
                <a:latin typeface="ui-monospace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38332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95AD0BB-5E45-4DA4-BE3D-B6AFE59AA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717"/>
            <a:ext cx="10515600" cy="1325563"/>
          </a:xfrm>
        </p:spPr>
        <p:txBody>
          <a:bodyPr/>
          <a:lstStyle/>
          <a:p>
            <a:r>
              <a:rPr lang="en-US" dirty="0"/>
              <a:t>Results in detail</a:t>
            </a:r>
            <a:endParaRPr lang="en-FI" dirty="0"/>
          </a:p>
        </p:txBody>
      </p:sp>
      <p:sp>
        <p:nvSpPr>
          <p:cNvPr id="4" name="text_field">
            <a:extLst>
              <a:ext uri="{FF2B5EF4-FFF2-40B4-BE49-F238E27FC236}">
                <a16:creationId xmlns:a16="http://schemas.microsoft.com/office/drawing/2014/main" id="{0D355D31-6A92-4A54-B0CF-DD19DA7AAF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9788" y="1418355"/>
            <a:ext cx="8688260" cy="86127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2000" dirty="0"/>
              <a:t>Estimated annual fuel savings for {</a:t>
            </a:r>
            <a:r>
              <a:rPr lang="en-US" sz="2000" dirty="0" err="1"/>
              <a:t>simulationInput.caseStudy.company</a:t>
            </a:r>
            <a:r>
              <a:rPr lang="en-US" sz="2000" dirty="0"/>
              <a:t>} are {</a:t>
            </a:r>
            <a:r>
              <a:rPr lang="en-US" sz="2000" dirty="0" err="1"/>
              <a:t>simulationResults.maxAnnualFuelSavingsInTons</a:t>
            </a:r>
            <a:r>
              <a:rPr lang="en-US" sz="2000" dirty="0"/>
              <a:t> | toFixed:0 } tons of {</a:t>
            </a:r>
            <a:r>
              <a:rPr lang="en-US" sz="2000" dirty="0" err="1"/>
              <a:t>simulationInput.ship.</a:t>
            </a:r>
            <a:r>
              <a:rPr lang="en-US" sz="2000" err="1"/>
              <a:t>fuelType</a:t>
            </a:r>
            <a:r>
              <a:rPr lang="en-US" sz="2000"/>
              <a:t>.abbreviation} </a:t>
            </a:r>
            <a:r>
              <a:rPr lang="en-US" sz="2000" dirty="0"/>
              <a:t>w</a:t>
            </a:r>
            <a:r>
              <a:rPr lang="en-US" sz="2100" dirty="0"/>
              <a:t>ith {#</a:t>
            </a:r>
            <a:r>
              <a:rPr lang="en-US" sz="2100" dirty="0" err="1"/>
              <a:t>simulationInput.caseStudy.rotorSails</a:t>
            </a:r>
            <a:r>
              <a:rPr lang="en-US" sz="2100" dirty="0"/>
              <a:t>}{</a:t>
            </a:r>
            <a:r>
              <a:rPr lang="en-US" sz="2100" dirty="0" err="1"/>
              <a:t>amountText</a:t>
            </a:r>
            <a:r>
              <a:rPr lang="en-US" sz="2100" dirty="0"/>
              <a:t>} {height}m x {diameter}m {/</a:t>
            </a:r>
            <a:r>
              <a:rPr lang="en-US" sz="2100" dirty="0" err="1"/>
              <a:t>simulationInput.caseStudy.rotorSails</a:t>
            </a:r>
            <a:r>
              <a:rPr lang="en-US" sz="2100" dirty="0"/>
              <a:t>}</a:t>
            </a:r>
            <a:r>
              <a:rPr lang="en-US" sz="2100" dirty="0" err="1"/>
              <a:t>Norsepower</a:t>
            </a:r>
            <a:r>
              <a:rPr lang="en-US" sz="2100" dirty="0"/>
              <a:t> Rotor Sail{#</a:t>
            </a:r>
            <a:r>
              <a:rPr lang="en-US" sz="2100" dirty="0" err="1"/>
              <a:t>simulationInput.caseStudy.rotorSails.length</a:t>
            </a:r>
            <a:r>
              <a:rPr lang="en-US" sz="2100" dirty="0"/>
              <a:t>&gt;1}s{/}™ .</a:t>
            </a:r>
          </a:p>
          <a:p>
            <a:pPr marL="0" indent="0">
              <a:buNone/>
            </a:pPr>
            <a:r>
              <a:rPr lang="en-US" sz="2000" dirty="0"/>
              <a:t>The wind conditions on the simulated route are favorable.</a:t>
            </a:r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F3E43EE2-FC7D-6C52-31DF-1D557E45E4A0}"/>
              </a:ext>
            </a:extLst>
          </p:cNvPr>
          <p:cNvSpPr txBox="1">
            <a:spLocks/>
          </p:cNvSpPr>
          <p:nvPr/>
        </p:nvSpPr>
        <p:spPr>
          <a:xfrm>
            <a:off x="896999" y="2517316"/>
            <a:ext cx="8069201" cy="95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defRPr>
            </a:lvl1pPr>
          </a:lstStyle>
          <a:p>
            <a:r>
              <a:rPr lang="en-US" sz="2400" dirty="0" err="1"/>
              <a:t>Norsepower</a:t>
            </a:r>
            <a:r>
              <a:rPr lang="en-US" sz="2400" dirty="0"/>
              <a:t> Rotor Sails™ save</a:t>
            </a:r>
            <a:br>
              <a:rPr lang="en-US" sz="2400" dirty="0"/>
            </a:br>
            <a:r>
              <a:rPr lang="en-US" sz="2400" dirty="0"/>
              <a:t>{</a:t>
            </a:r>
            <a:r>
              <a:rPr lang="en-US" sz="2400" dirty="0" err="1"/>
              <a:t>simulationResults.minMaxAnnualFuelSavingsInTons</a:t>
            </a:r>
            <a:r>
              <a:rPr lang="en-US" sz="2400" dirty="0"/>
              <a:t>} tons of fuel per year</a:t>
            </a:r>
            <a:endParaRPr lang="en-FI" sz="2400" dirty="0"/>
          </a:p>
        </p:txBody>
      </p:sp>
      <p:sp>
        <p:nvSpPr>
          <p:cNvPr id="43" name="text_field">
            <a:extLst>
              <a:ext uri="{FF2B5EF4-FFF2-40B4-BE49-F238E27FC236}">
                <a16:creationId xmlns:a16="http://schemas.microsoft.com/office/drawing/2014/main" id="{CB931F41-1071-720F-3A1B-ABB22D759AA4}"/>
              </a:ext>
            </a:extLst>
          </p:cNvPr>
          <p:cNvSpPr txBox="1">
            <a:spLocks/>
          </p:cNvSpPr>
          <p:nvPr/>
        </p:nvSpPr>
        <p:spPr>
          <a:xfrm>
            <a:off x="6856346" y="4177766"/>
            <a:ext cx="1537950" cy="6536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1860 tons/year</a:t>
            </a:r>
          </a:p>
        </p:txBody>
      </p:sp>
      <p:sp>
        <p:nvSpPr>
          <p:cNvPr id="45" name="text_field">
            <a:extLst>
              <a:ext uri="{FF2B5EF4-FFF2-40B4-BE49-F238E27FC236}">
                <a16:creationId xmlns:a16="http://schemas.microsoft.com/office/drawing/2014/main" id="{94FCBD5A-EBFB-2649-BE27-ED1F73CE777D}"/>
              </a:ext>
            </a:extLst>
          </p:cNvPr>
          <p:cNvSpPr txBox="1">
            <a:spLocks/>
          </p:cNvSpPr>
          <p:nvPr/>
        </p:nvSpPr>
        <p:spPr>
          <a:xfrm>
            <a:off x="8021715" y="4742109"/>
            <a:ext cx="1537950" cy="6536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2065 tons/year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ED3716B-9CD0-55B8-85D7-76E072AABF98}"/>
              </a:ext>
            </a:extLst>
          </p:cNvPr>
          <p:cNvSpPr/>
          <p:nvPr/>
        </p:nvSpPr>
        <p:spPr>
          <a:xfrm>
            <a:off x="9374478" y="3187643"/>
            <a:ext cx="2334534" cy="2348362"/>
          </a:xfrm>
          <a:prstGeom prst="ellipse">
            <a:avLst/>
          </a:prstGeom>
          <a:solidFill>
            <a:srgbClr val="92D050">
              <a:alpha val="39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  <a:latin typeface="Kobenhavn Sans Black" pitchFamily="50" charset="0"/>
                <a:ea typeface="DIN 2014" panose="020B0504020202020204" pitchFamily="34" charset="0"/>
              </a:rPr>
              <a:t>{</a:t>
            </a:r>
            <a:r>
              <a:rPr lang="en-US" dirty="0" err="1">
                <a:solidFill>
                  <a:schemeClr val="accent6"/>
                </a:solidFill>
                <a:latin typeface="Kobenhavn Sans Black" pitchFamily="50" charset="0"/>
                <a:ea typeface="DIN 2014" panose="020B0504020202020204" pitchFamily="34" charset="0"/>
              </a:rPr>
              <a:t>simulationResults</a:t>
            </a:r>
            <a:r>
              <a:rPr lang="en-US" dirty="0">
                <a:solidFill>
                  <a:schemeClr val="accent6"/>
                </a:solidFill>
                <a:latin typeface="Kobenhavn Sans Black" pitchFamily="50" charset="0"/>
                <a:ea typeface="DIN 2014" panose="020B0504020202020204" pitchFamily="34" charset="0"/>
              </a:rPr>
              <a:t>. maxAnnualCO2SavingsInTons| toFixed:0} tons </a:t>
            </a:r>
            <a:r>
              <a:rPr lang="en-US" sz="1800" dirty="0">
                <a:solidFill>
                  <a:schemeClr val="accent6"/>
                </a:solidFill>
                <a:latin typeface="Kobenhavn Sans Black" pitchFamily="50" charset="0"/>
              </a:rPr>
              <a:t>CO</a:t>
            </a:r>
            <a:r>
              <a:rPr lang="en-US" sz="1800" baseline="-25000" dirty="0">
                <a:solidFill>
                  <a:schemeClr val="accent6"/>
                </a:solidFill>
                <a:latin typeface="Kobenhavn Sans Black" pitchFamily="50" charset="0"/>
              </a:rPr>
              <a:t>2</a:t>
            </a:r>
            <a:r>
              <a:rPr lang="en-US" sz="1800" dirty="0">
                <a:solidFill>
                  <a:schemeClr val="accent6"/>
                </a:solidFill>
                <a:latin typeface="Kobenhavn Sans Black" pitchFamily="50" charset="0"/>
              </a:rPr>
              <a:t> emissions </a:t>
            </a:r>
            <a:r>
              <a:rPr lang="en-US" sz="1800" dirty="0" err="1">
                <a:solidFill>
                  <a:schemeClr val="accent6"/>
                </a:solidFill>
                <a:latin typeface="Kobenhavn Sans Black" pitchFamily="50" charset="0"/>
              </a:rPr>
              <a:t>reducted</a:t>
            </a:r>
            <a:r>
              <a:rPr lang="en-US" sz="1800" dirty="0">
                <a:solidFill>
                  <a:schemeClr val="accent6"/>
                </a:solidFill>
                <a:latin typeface="Kobenhavn Sans Black" pitchFamily="50" charset="0"/>
              </a:rPr>
              <a:t>!</a:t>
            </a:r>
            <a:endParaRPr lang="en-FI" dirty="0">
              <a:solidFill>
                <a:schemeClr val="accent6"/>
              </a:solidFill>
              <a:latin typeface="Kobenhavn Sans Black" pitchFamily="50" charset="0"/>
              <a:ea typeface="DIN 2014" panose="020B0504020202020204" pitchFamily="34" charset="0"/>
            </a:endParaRPr>
          </a:p>
        </p:txBody>
      </p:sp>
      <p:pic>
        <p:nvPicPr>
          <p:cNvPr id="3" name="Afbeelding 2" descr="{%simulationResults.chart_fuelBar}">
            <a:extLst>
              <a:ext uri="{FF2B5EF4-FFF2-40B4-BE49-F238E27FC236}">
                <a16:creationId xmlns:a16="http://schemas.microsoft.com/office/drawing/2014/main" id="{32920562-8DD2-5963-9DB0-FCAEA582A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999" y="3475416"/>
            <a:ext cx="7724758" cy="30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7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vertebrate, colorful&#10;&#10;Description automatically generated">
            <a:extLst>
              <a:ext uri="{FF2B5EF4-FFF2-40B4-BE49-F238E27FC236}">
                <a16:creationId xmlns:a16="http://schemas.microsoft.com/office/drawing/2014/main" id="{8BA65F98-BCFC-43D8-63DC-0A79B54A9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0563" y="2333511"/>
            <a:ext cx="6568304" cy="3694671"/>
          </a:xfrm>
          <a:prstGeom prst="rect">
            <a:avLst/>
          </a:prstGeom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072EF231-2A2E-75A7-AFE5-C147C7E152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64243" y="198518"/>
          <a:ext cx="6493993" cy="6905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Standard" r:id="rId3" imgW="6937532" imgH="7690625" progId="CorelDRAWStandard.Graphic.23">
                  <p:embed/>
                </p:oleObj>
              </mc:Choice>
              <mc:Fallback>
                <p:oleObj name="CorelDRAW Standard" r:id="rId3" imgW="6937532" imgH="7690625" progId="CorelDRAWStandard.Graphic.23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072EF231-2A2E-75A7-AFE5-C147C7E152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64243" y="198518"/>
                        <a:ext cx="6493993" cy="69052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199" y="829818"/>
            <a:ext cx="10514014" cy="647923"/>
          </a:xfrm>
        </p:spPr>
        <p:txBody>
          <a:bodyPr>
            <a:noAutofit/>
          </a:bodyPr>
          <a:lstStyle/>
          <a:p>
            <a:r>
              <a:rPr lang="en-US" dirty="0"/>
              <a:t>Considerable a</a:t>
            </a:r>
            <a:r>
              <a:rPr dirty="0"/>
              <a:t>nnual</a:t>
            </a:r>
            <a:br>
              <a:rPr lang="en-US" dirty="0"/>
            </a:br>
            <a:r>
              <a:rPr dirty="0"/>
              <a:t>fuel savings</a:t>
            </a:r>
            <a:r>
              <a:rPr lang="en-US" dirty="0"/>
              <a:t> and CO</a:t>
            </a:r>
            <a:r>
              <a:rPr lang="en-US" baseline="-25000" dirty="0"/>
              <a:t>2</a:t>
            </a:r>
            <a:r>
              <a:rPr lang="en-US" dirty="0"/>
              <a:t> reduction</a:t>
            </a: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E9B4D-6178-8098-B1C1-6E6335FA0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2026" y="244129"/>
            <a:ext cx="222794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altLang="nl-BE" sz="1200" b="0" i="0" u="none" strike="noStrike" cap="none" normalizeH="0" baseline="0" dirty="0">
              <a:ln>
                <a:noFill/>
              </a:ln>
              <a:solidFill>
                <a:srgbClr val="1F2328"/>
              </a:solidFill>
              <a:effectLst/>
              <a:latin typeface="-apple-system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7BD11055-C9F0-D22F-546D-13BD0DC79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8167" y="82824"/>
            <a:ext cx="3514077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nl-BE" sz="900" b="0" i="0" u="none" strike="noStrike" cap="none" normalizeH="0" baseline="0" dirty="0">
                <a:ln>
                  <a:noFill/>
                </a:ln>
                <a:solidFill>
                  <a:srgbClr val="1F2328"/>
                </a:solidFill>
                <a:effectLst/>
                <a:latin typeface="ui-monospace"/>
              </a:rPr>
              <a:t>{:</a:t>
            </a:r>
            <a:r>
              <a:rPr kumimoji="0" lang="en-US" altLang="nl-BE" sz="900" b="0" i="0" u="none" strike="noStrike" cap="none" normalizeH="0" baseline="0" dirty="0" err="1">
                <a:ln>
                  <a:noFill/>
                </a:ln>
                <a:solidFill>
                  <a:srgbClr val="1F2328"/>
                </a:solidFill>
                <a:effectLst/>
                <a:latin typeface="ui-monospace"/>
              </a:rPr>
              <a:t>simulationResults.routes</a:t>
            </a:r>
            <a:r>
              <a:rPr kumimoji="0" lang="en-US" altLang="nl-BE" sz="900" b="0" i="0" u="none" strike="noStrike" cap="none" normalizeH="0" baseline="0" dirty="0">
                <a:ln>
                  <a:noFill/>
                </a:ln>
                <a:solidFill>
                  <a:srgbClr val="1F2328"/>
                </a:solidFill>
                <a:effectLst/>
                <a:latin typeface="ui-monospace"/>
              </a:rPr>
              <a:t>}</a:t>
            </a:r>
            <a:endParaRPr kumimoji="0" lang="en-US" altLang="nl-BE" sz="1200" b="0" i="0" u="none" strike="noStrike" cap="none" normalizeH="0" baseline="0" dirty="0">
              <a:ln>
                <a:noFill/>
              </a:ln>
              <a:solidFill>
                <a:srgbClr val="1F2328"/>
              </a:solidFill>
              <a:effectLst/>
              <a:latin typeface="-apple-system"/>
            </a:endParaRPr>
          </a:p>
        </p:txBody>
      </p:sp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F2DC0A2F-B2B8-F0AF-BA53-47E96A3015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270796"/>
              </p:ext>
            </p:extLst>
          </p:nvPr>
        </p:nvGraphicFramePr>
        <p:xfrm>
          <a:off x="930877" y="1823927"/>
          <a:ext cx="4699686" cy="8854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39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0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1257">
                <a:tc>
                  <a:txBody>
                    <a:bodyPr/>
                    <a:lstStyle/>
                    <a:p>
                      <a:pPr>
                        <a:defRPr sz="1600" b="1"/>
                      </a:pPr>
                      <a:r>
                        <a:rPr lang="nl-BE" sz="1400" b="0" dirty="0">
                          <a:latin typeface="Kobenhavn Sans Black" pitchFamily="50" charset="0"/>
                          <a:ea typeface="DIN 2014" panose="020B0504020202020204" pitchFamily="34" charset="0"/>
                        </a:rPr>
                        <a:t>{name}</a:t>
                      </a:r>
                      <a:endParaRPr sz="1400" b="0" dirty="0">
                        <a:latin typeface="Kobenhavn Sans Black" pitchFamily="50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625475" algn="l"/>
                        </a:tabLst>
                      </a:pPr>
                      <a:r>
                        <a:rPr lang="en-GB" sz="1300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</a:t>
                      </a:r>
                      <a:r>
                        <a:rPr lang="en-GB" sz="1300" b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simulationInput.ship.ladenServiceSpeed</a:t>
                      </a:r>
                      <a:r>
                        <a:rPr lang="en-GB" sz="1300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 | toFixed:1} </a:t>
                      </a:r>
                      <a:r>
                        <a:rPr lang="en-GB" sz="1300" b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kn</a:t>
                      </a:r>
                      <a:endParaRPr sz="1300" b="0" dirty="0"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lang="en-US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Norsepower </a:t>
                      </a:r>
                      <a:r>
                        <a:rPr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Rotor Sail</a:t>
                      </a:r>
                      <a:r>
                        <a:rPr lang="en-US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™ </a:t>
                      </a:r>
                      <a:r>
                        <a:rPr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model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{#simulationInput.caseStudy.rotorSails}{amountText} {height}m x {diameter}m {/</a:t>
                      </a:r>
                      <a:r>
                        <a:rPr lang="en-US" b="0" noProof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simulationInput.caseStudy.rotorSails</a:t>
                      </a: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}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Number of </a:t>
                      </a:r>
                      <a:r>
                        <a:rPr lang="en-US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products</a:t>
                      </a:r>
                      <a:endParaRPr b="0" dirty="0"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</a:t>
                      </a:r>
                      <a:r>
                        <a:rPr lang="en-US" b="0" noProof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simulationResults.rotorSailsSummary.amount</a:t>
                      </a: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 | toFixed:0}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Average net savings, kW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</a:t>
                      </a:r>
                      <a:r>
                        <a:rPr lang="en-US" b="0" noProof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combinedRouteSavings.averageNetSavings</a:t>
                      </a:r>
                      <a:r>
                        <a:rPr lang="nl-BE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| toFixed:0</a:t>
                      </a: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}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Average net savings,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{combinedRouteSavings.averageNetSavingsPercentage|toFixed:1}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Average power consumption, kW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GB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{combinedRouteSavings.averagePowerConsumption|toFixed:0}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4260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Annual fuel savings on specific route, Tons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{combinedRouteSavings.annualFuelSavingsInTons|toFixed:0}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266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Annual CO2 reduction on specific route, Tons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{combinedRouteSavings.annualCO2SavingsInTons|toFixed:0}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3967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vertebrate, colorful&#10;&#10;Description automatically generated">
            <a:extLst>
              <a:ext uri="{FF2B5EF4-FFF2-40B4-BE49-F238E27FC236}">
                <a16:creationId xmlns:a16="http://schemas.microsoft.com/office/drawing/2014/main" id="{8BA65F98-BCFC-43D8-63DC-0A79B54A9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0563" y="2333511"/>
            <a:ext cx="6568304" cy="3694671"/>
          </a:xfrm>
          <a:prstGeom prst="rect">
            <a:avLst/>
          </a:prstGeom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072EF231-2A2E-75A7-AFE5-C147C7E152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64243" y="198518"/>
          <a:ext cx="6493993" cy="6905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Standard" r:id="rId3" imgW="6937532" imgH="7690625" progId="CorelDRAWStandard.Graphic.23">
                  <p:embed/>
                </p:oleObj>
              </mc:Choice>
              <mc:Fallback>
                <p:oleObj name="CorelDRAW Standard" r:id="rId3" imgW="6937532" imgH="7690625" progId="CorelDRAWStandard.Graphic.23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072EF231-2A2E-75A7-AFE5-C147C7E152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64243" y="198518"/>
                        <a:ext cx="6493993" cy="69052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199" y="829818"/>
            <a:ext cx="10514014" cy="647923"/>
          </a:xfrm>
        </p:spPr>
        <p:txBody>
          <a:bodyPr>
            <a:noAutofit/>
          </a:bodyPr>
          <a:lstStyle/>
          <a:p>
            <a:r>
              <a:rPr lang="en-US" dirty="0"/>
              <a:t>Considerable a</a:t>
            </a:r>
            <a:r>
              <a:rPr dirty="0"/>
              <a:t>nnual</a:t>
            </a:r>
            <a:br>
              <a:rPr lang="en-US" dirty="0"/>
            </a:br>
            <a:r>
              <a:rPr dirty="0"/>
              <a:t>fuel savings</a:t>
            </a:r>
            <a:r>
              <a:rPr lang="en-US" dirty="0"/>
              <a:t> and CO</a:t>
            </a:r>
            <a:r>
              <a:rPr lang="en-US" baseline="-25000" dirty="0"/>
              <a:t>2</a:t>
            </a:r>
            <a:r>
              <a:rPr lang="en-US" dirty="0"/>
              <a:t> reduction</a:t>
            </a: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E9B4D-6178-8098-B1C1-6E6335FA0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2026" y="244129"/>
            <a:ext cx="222794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altLang="nl-BE" sz="1200" b="0" i="0" u="none" strike="noStrike" cap="none" normalizeH="0" baseline="0" dirty="0">
              <a:ln>
                <a:noFill/>
              </a:ln>
              <a:solidFill>
                <a:srgbClr val="1F2328"/>
              </a:solidFill>
              <a:effectLst/>
              <a:latin typeface="-apple-system"/>
            </a:endParaRPr>
          </a:p>
        </p:txBody>
      </p:sp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F2DC0A2F-B2B8-F0AF-BA53-47E96A3015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7512845"/>
              </p:ext>
            </p:extLst>
          </p:nvPr>
        </p:nvGraphicFramePr>
        <p:xfrm>
          <a:off x="930877" y="1823927"/>
          <a:ext cx="4699686" cy="944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39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0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1257">
                <a:tc>
                  <a:txBody>
                    <a:bodyPr/>
                    <a:lstStyle/>
                    <a:p>
                      <a:pPr>
                        <a:defRPr sz="1600" b="1"/>
                      </a:pPr>
                      <a:r>
                        <a:rPr lang="en-US" sz="1400" b="0" noProof="0" dirty="0">
                          <a:latin typeface="Kobenhavn Sans Black" pitchFamily="50" charset="0"/>
                          <a:ea typeface="DIN 2014" panose="020B0504020202020204" pitchFamily="34" charset="0"/>
                        </a:rPr>
                        <a:t>Global average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625475" algn="l"/>
                        </a:tabLst>
                      </a:pPr>
                      <a:r>
                        <a:rPr lang="en-US" sz="1300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</a:t>
                      </a:r>
                      <a:r>
                        <a:rPr lang="en-US" sz="1300" b="0" noProof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simulationInput.</a:t>
                      </a:r>
                      <a:r>
                        <a:rPr lang="en-US" sz="1300" b="0" noProof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ship</a:t>
                      </a:r>
                      <a:r>
                        <a:rPr lang="en-US" sz="1300" b="0" noProof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.eediServiceSpeed</a:t>
                      </a:r>
                      <a:r>
                        <a:rPr lang="en-US" sz="1300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 | toFixed:1} </a:t>
                      </a:r>
                      <a:r>
                        <a:rPr lang="en-US" sz="1300" b="0" noProof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kn</a:t>
                      </a:r>
                      <a:endParaRPr lang="en-US" sz="1300" b="0" noProof="0" dirty="0"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lang="en-US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Norsepower </a:t>
                      </a:r>
                      <a:r>
                        <a:rPr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Rotor Sail</a:t>
                      </a:r>
                      <a:r>
                        <a:rPr lang="en-US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™ </a:t>
                      </a:r>
                      <a:r>
                        <a:rPr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model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{#simulationInput.caseStudy.rotorSails}{amountText} {height}m x {diameter}m {/</a:t>
                      </a:r>
                      <a:r>
                        <a:rPr lang="en-US" b="0" noProof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simulationInput.caseStudy.rotorSails</a:t>
                      </a: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}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Number of </a:t>
                      </a:r>
                      <a:r>
                        <a:rPr lang="en-US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products</a:t>
                      </a:r>
                      <a:endParaRPr b="0" dirty="0"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</a:t>
                      </a:r>
                      <a:r>
                        <a:rPr lang="en-US" b="0" noProof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simulationResults.rotorSailsSummary.amount</a:t>
                      </a: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 | toFixed:0}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Average net savings, kW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</a:t>
                      </a:r>
                      <a:r>
                        <a:rPr lang="en-US" b="0" noProof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simulationResults.EEDIRouteSavings.averageNetSavings</a:t>
                      </a: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 | toFixed:0 }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Average net savings,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{simulationResults.EEDIRouteSavings.averageNetSavingsPercentage|toFixed:1}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Average power consumption, kW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{simulationResults.EEDIRouteSavings.averagePowerConsumption|toFixed:0}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4260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Annual fuel savings on specific route, Tons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{simulationResults.EEDIRouteSavings.annualFuelSavingsInTons|toFixed:0}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266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Annual CO2 reduction on specific route, Tons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</a:t>
                      </a:r>
                      <a:r>
                        <a:rPr lang="en-US" sz="1300" b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simulationResults.EEDIRouteSavings.annualCO2SavingsInTons|toFixed:0</a:t>
                      </a: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}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4907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1BBAC7D-17EE-1F24-CA4B-75756E304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Indicative pricing &amp; business case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1AD256D-F73E-C3D3-32DC-47E144F1E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Some preliminary price range information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25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F063D-C2AB-4B79-A304-7E9017AD0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Indicative pricing of the following </a:t>
            </a:r>
            <a:r>
              <a:rPr lang="en-US" sz="3200" dirty="0" err="1"/>
              <a:t>Norsepower</a:t>
            </a:r>
            <a:r>
              <a:rPr lang="en-US" sz="3200" dirty="0"/>
              <a:t> Rotor Sails™:</a:t>
            </a:r>
            <a:endParaRPr lang="en-FI" sz="3200" dirty="0"/>
          </a:p>
        </p:txBody>
      </p:sp>
      <p:sp>
        <p:nvSpPr>
          <p:cNvPr id="3" name="text_field">
            <a:extLst>
              <a:ext uri="{FF2B5EF4-FFF2-40B4-BE49-F238E27FC236}">
                <a16:creationId xmlns:a16="http://schemas.microsoft.com/office/drawing/2014/main" id="{B492932C-7911-4D50-8BD8-7A6B12B7E3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4600" dirty="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rPr>
              <a:t>{#simulationInput.caseStudy.rotorSails}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4600" dirty="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rPr>
              <a:t> {</a:t>
            </a:r>
            <a:r>
              <a:rPr lang="en-US" sz="4600" dirty="0" err="1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rPr>
              <a:t>amountText</a:t>
            </a:r>
            <a:r>
              <a:rPr lang="en-US" sz="4600" dirty="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rPr>
              <a:t>} {height}m x {diameter}m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4400" dirty="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rPr>
              <a:t>{/</a:t>
            </a:r>
            <a:r>
              <a:rPr lang="en-US" sz="4400" dirty="0" err="1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rPr>
              <a:t>simulationInput.caseStudy.rotorSails</a:t>
            </a:r>
            <a:r>
              <a:rPr lang="en-US" sz="4400" dirty="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rPr>
              <a:t>}</a:t>
            </a:r>
            <a:endParaRPr lang="en-US" sz="4500" dirty="0">
              <a:solidFill>
                <a:srgbClr val="0083BF"/>
              </a:solidFill>
              <a:latin typeface="Kobenhavn Sans Black" pitchFamily="50" charset="0"/>
              <a:ea typeface="+mj-ea"/>
              <a:cs typeface="+mj-cs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600" dirty="0">
              <a:solidFill>
                <a:srgbClr val="0083BF"/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>
                <a:solidFill>
                  <a:srgbClr val="0083BF"/>
                </a:solidFill>
              </a:rPr>
              <a:t>The typical scope of supply</a:t>
            </a:r>
          </a:p>
          <a:p>
            <a:pPr marL="552450" lvl="1" indent="-285750">
              <a:spcBef>
                <a:spcPts val="400"/>
              </a:spcBef>
            </a:pPr>
            <a:r>
              <a:rPr lang="en-US" dirty="0"/>
              <a:t>Rotor Sail units assembled, tested and ready for installation</a:t>
            </a:r>
          </a:p>
          <a:p>
            <a:pPr marL="552450" lvl="1" indent="-285750">
              <a:spcBef>
                <a:spcPts val="400"/>
              </a:spcBef>
            </a:pPr>
            <a:r>
              <a:rPr lang="en-US" dirty="0"/>
              <a:t>Norsepower Control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™</a:t>
            </a:r>
            <a:r>
              <a:rPr lang="en-US" dirty="0"/>
              <a:t> automation system</a:t>
            </a:r>
          </a:p>
          <a:p>
            <a:pPr marL="552450" lvl="1" indent="-285750">
              <a:spcBef>
                <a:spcPts val="400"/>
              </a:spcBef>
            </a:pPr>
            <a:r>
              <a:rPr lang="en-US" dirty="0"/>
              <a:t>Project management, installation supervision</a:t>
            </a:r>
          </a:p>
          <a:p>
            <a:pPr marL="552450" lvl="1" indent="-285750">
              <a:spcBef>
                <a:spcPts val="400"/>
              </a:spcBef>
              <a:spcAft>
                <a:spcPts val="600"/>
              </a:spcAft>
            </a:pPr>
            <a:r>
              <a:rPr lang="en-US" dirty="0"/>
              <a:t>Commissioning</a:t>
            </a:r>
          </a:p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de-DE" dirty="0">
                <a:solidFill>
                  <a:srgbClr val="0083BF"/>
                </a:solidFill>
              </a:rPr>
              <a:t>The </a:t>
            </a:r>
            <a:r>
              <a:rPr lang="de-DE" dirty="0" err="1">
                <a:solidFill>
                  <a:srgbClr val="0083BF"/>
                </a:solidFill>
              </a:rPr>
              <a:t>price</a:t>
            </a:r>
            <a:r>
              <a:rPr lang="de-DE" dirty="0">
                <a:solidFill>
                  <a:srgbClr val="0083BF"/>
                </a:solidFill>
              </a:rPr>
              <a:t> </a:t>
            </a:r>
            <a:r>
              <a:rPr lang="de-DE" dirty="0" err="1">
                <a:solidFill>
                  <a:srgbClr val="0083BF"/>
                </a:solidFill>
              </a:rPr>
              <a:t>estimate</a:t>
            </a:r>
            <a:r>
              <a:rPr lang="de-DE" dirty="0">
                <a:solidFill>
                  <a:srgbClr val="0083BF"/>
                </a:solidFill>
              </a:rPr>
              <a:t>, {</a:t>
            </a:r>
            <a:r>
              <a:rPr lang="de-DE" dirty="0" err="1">
                <a:solidFill>
                  <a:srgbClr val="0083BF"/>
                </a:solidFill>
              </a:rPr>
              <a:t>simulationResults.rotorSailsSummary.amount</a:t>
            </a:r>
            <a:r>
              <a:rPr lang="de-DE" dirty="0">
                <a:solidFill>
                  <a:srgbClr val="0083BF"/>
                </a:solidFill>
              </a:rPr>
              <a:t>} </a:t>
            </a:r>
            <a:r>
              <a:rPr lang="de-DE" dirty="0" err="1">
                <a:solidFill>
                  <a:srgbClr val="0083BF"/>
                </a:solidFill>
              </a:rPr>
              <a:t>units</a:t>
            </a:r>
            <a:r>
              <a:rPr lang="de-DE" dirty="0">
                <a:solidFill>
                  <a:srgbClr val="0083BF"/>
                </a:solidFill>
              </a:rPr>
              <a:t>: </a:t>
            </a:r>
            <a:r>
              <a:rPr lang="de-DE" b="1" dirty="0">
                <a:solidFill>
                  <a:srgbClr val="0083BF"/>
                </a:solidFill>
              </a:rPr>
              <a:t>{</a:t>
            </a:r>
            <a:r>
              <a:rPr lang="de-DE" b="1" dirty="0" err="1">
                <a:solidFill>
                  <a:srgbClr val="0083BF"/>
                </a:solidFill>
              </a:rPr>
              <a:t>simulationResults.rotorSailsSummary.sumPrice</a:t>
            </a:r>
            <a:r>
              <a:rPr lang="de-DE" b="1" dirty="0">
                <a:solidFill>
                  <a:srgbClr val="0083BF"/>
                </a:solidFill>
              </a:rPr>
              <a:t> | toFixed:0 | </a:t>
            </a:r>
            <a:r>
              <a:rPr lang="de-DE" b="1" dirty="0" err="1">
                <a:solidFill>
                  <a:srgbClr val="0083BF"/>
                </a:solidFill>
              </a:rPr>
              <a:t>thousandsSeparator</a:t>
            </a:r>
            <a:r>
              <a:rPr lang="de-DE" b="1" dirty="0">
                <a:solidFill>
                  <a:srgbClr val="0083BF"/>
                </a:solidFill>
              </a:rPr>
              <a:t>} USD</a:t>
            </a:r>
          </a:p>
          <a:p>
            <a:pPr marL="0" indent="0">
              <a:spcBef>
                <a:spcPts val="400"/>
              </a:spcBef>
              <a:spcAft>
                <a:spcPts val="600"/>
              </a:spcAft>
              <a:buNone/>
            </a:pPr>
            <a:endParaRPr lang="de-DE" dirty="0"/>
          </a:p>
          <a:p>
            <a:pPr marL="0" indent="0">
              <a:lnSpc>
                <a:spcPct val="12000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dirty="0">
                <a:solidFill>
                  <a:srgbClr val="0083BF"/>
                </a:solidFill>
              </a:rPr>
              <a:t>Norsepower Service Agreement (Silver level) per vessel, includes:</a:t>
            </a:r>
            <a:endParaRPr lang="en-US" dirty="0"/>
          </a:p>
          <a:p>
            <a:pPr marL="609600" lvl="1" indent="-342900">
              <a:spcBef>
                <a:spcPts val="400"/>
              </a:spcBef>
            </a:pPr>
            <a:r>
              <a:rPr lang="en-US" dirty="0"/>
              <a:t>Spare parts.</a:t>
            </a:r>
          </a:p>
          <a:p>
            <a:pPr marL="609600" lvl="1" indent="-342900">
              <a:spcBef>
                <a:spcPts val="400"/>
              </a:spcBef>
            </a:pPr>
            <a:r>
              <a:rPr lang="en-US" dirty="0"/>
              <a:t>Remote monitoring with monthly report.</a:t>
            </a:r>
          </a:p>
          <a:p>
            <a:pPr marL="609600" lvl="1" indent="-342900">
              <a:spcBef>
                <a:spcPts val="400"/>
              </a:spcBef>
            </a:pPr>
            <a:r>
              <a:rPr lang="en-US" dirty="0"/>
              <a:t>Remote expert support for possible troubleshooting and corrective maintenance work.</a:t>
            </a:r>
          </a:p>
          <a:p>
            <a:pPr marL="609600" lvl="1" indent="-342900">
              <a:spcBef>
                <a:spcPts val="400"/>
              </a:spcBef>
            </a:pPr>
            <a:r>
              <a:rPr lang="en-US" dirty="0"/>
              <a:t>One day of training for ship’s crew and technical superintendents during the Rotor Sail installation and commissioning phase.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dirty="0">
                <a:solidFill>
                  <a:srgbClr val="0083BF"/>
                </a:solidFill>
              </a:rPr>
              <a:t>The </a:t>
            </a:r>
            <a:r>
              <a:rPr lang="de-DE" dirty="0" err="1">
                <a:solidFill>
                  <a:srgbClr val="0083BF"/>
                </a:solidFill>
              </a:rPr>
              <a:t>price</a:t>
            </a:r>
            <a:r>
              <a:rPr lang="de-DE" dirty="0">
                <a:solidFill>
                  <a:srgbClr val="0083BF"/>
                </a:solidFill>
              </a:rPr>
              <a:t> </a:t>
            </a:r>
            <a:r>
              <a:rPr lang="de-DE" dirty="0" err="1">
                <a:solidFill>
                  <a:srgbClr val="0083BF"/>
                </a:solidFill>
              </a:rPr>
              <a:t>estimate</a:t>
            </a:r>
            <a:r>
              <a:rPr lang="de-DE" dirty="0">
                <a:solidFill>
                  <a:srgbClr val="0083BF"/>
                </a:solidFill>
              </a:rPr>
              <a:t> </a:t>
            </a:r>
            <a:r>
              <a:rPr lang="de-DE" dirty="0" err="1">
                <a:solidFill>
                  <a:srgbClr val="0083BF"/>
                </a:solidFill>
              </a:rPr>
              <a:t>for</a:t>
            </a:r>
            <a:r>
              <a:rPr lang="de-DE" dirty="0">
                <a:solidFill>
                  <a:srgbClr val="0083BF"/>
                </a:solidFill>
              </a:rPr>
              <a:t> </a:t>
            </a:r>
            <a:r>
              <a:rPr lang="de-DE" dirty="0" err="1">
                <a:solidFill>
                  <a:srgbClr val="0083BF"/>
                </a:solidFill>
              </a:rPr>
              <a:t>one</a:t>
            </a:r>
            <a:r>
              <a:rPr lang="de-DE" dirty="0">
                <a:solidFill>
                  <a:srgbClr val="0083BF"/>
                </a:solidFill>
              </a:rPr>
              <a:t> </a:t>
            </a:r>
            <a:r>
              <a:rPr lang="de-DE" dirty="0" err="1">
                <a:solidFill>
                  <a:srgbClr val="0083BF"/>
                </a:solidFill>
              </a:rPr>
              <a:t>ship</a:t>
            </a:r>
            <a:r>
              <a:rPr lang="de-DE" dirty="0">
                <a:solidFill>
                  <a:srgbClr val="0083BF"/>
                </a:solidFill>
              </a:rPr>
              <a:t>: </a:t>
            </a:r>
            <a:r>
              <a:rPr lang="en-US" b="1" dirty="0">
                <a:solidFill>
                  <a:srgbClr val="0083BF"/>
                </a:solidFill>
              </a:rPr>
              <a:t>{</a:t>
            </a:r>
            <a:r>
              <a:rPr lang="en-US" b="1" dirty="0" err="1">
                <a:solidFill>
                  <a:srgbClr val="0083BF"/>
                </a:solidFill>
              </a:rPr>
              <a:t>simulationResults.rotorSailsSummary.sumMaintenancePrice</a:t>
            </a:r>
            <a:r>
              <a:rPr lang="en-US" b="1" dirty="0">
                <a:solidFill>
                  <a:srgbClr val="0083BF"/>
                </a:solidFill>
              </a:rPr>
              <a:t> | toFixed:0 | </a:t>
            </a:r>
            <a:r>
              <a:rPr lang="en-US" b="1" dirty="0" err="1">
                <a:solidFill>
                  <a:srgbClr val="0083BF"/>
                </a:solidFill>
              </a:rPr>
              <a:t>thousandsSeparator</a:t>
            </a:r>
            <a:r>
              <a:rPr lang="en-US" b="1" dirty="0">
                <a:solidFill>
                  <a:srgbClr val="0083BF"/>
                </a:solidFill>
              </a:rPr>
              <a:t>} USD/year.</a:t>
            </a:r>
          </a:p>
          <a:p>
            <a:pPr marL="609600" lvl="1" indent="-342900">
              <a:spcBef>
                <a:spcPts val="400"/>
              </a:spcBef>
            </a:pPr>
            <a:endParaRPr lang="en-US" dirty="0"/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28772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11">
            <a:extLst>
              <a:ext uri="{FF2B5EF4-FFF2-40B4-BE49-F238E27FC236}">
                <a16:creationId xmlns:a16="http://schemas.microsoft.com/office/drawing/2014/main" id="{64DF5C26-DF8B-418F-8797-670885CF52D4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59" r="9459"/>
          <a:stretch/>
        </p:blipFill>
        <p:spPr>
          <a:xfrm>
            <a:off x="6842125" y="1844675"/>
            <a:ext cx="5349875" cy="4392613"/>
          </a:xfr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50D6E08-504C-C6BA-230D-01C3660837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84868" y="-21979"/>
          <a:ext cx="6493993" cy="6905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Standard" r:id="rId3" imgW="6937532" imgH="7690625" progId="CorelDRAWStandard.Graphic.23">
                  <p:embed/>
                </p:oleObj>
              </mc:Choice>
              <mc:Fallback>
                <p:oleObj name="CorelDRAW Standard" r:id="rId3" imgW="6937532" imgH="7690625" progId="CorelDRAWStandard.Graphic.23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350D6E08-504C-C6BA-230D-01C3660837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84868" y="-21979"/>
                        <a:ext cx="6493993" cy="69052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DDBF626A-65BB-40EB-BE6D-C051034C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project costs</a:t>
            </a:r>
            <a:br>
              <a:rPr lang="en-US" dirty="0"/>
            </a:b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(Not in Norsepower scope of supply)</a:t>
            </a:r>
            <a:endParaRPr lang="en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3DE7A0-DDF9-41B5-81B9-4B54F1250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/>
              <a:t>Manufacturing and installation</a:t>
            </a:r>
            <a:br>
              <a:rPr lang="en-US" sz="2400" dirty="0"/>
            </a:br>
            <a:r>
              <a:rPr lang="en-US" sz="2400" dirty="0"/>
              <a:t>of foundations.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/>
              <a:t>Installation of cabling and</a:t>
            </a:r>
            <a:br>
              <a:rPr lang="en-US" sz="2400" dirty="0"/>
            </a:br>
            <a:r>
              <a:rPr lang="en-US" sz="2400" dirty="0"/>
              <a:t>power hook-up.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/>
              <a:t>Mechanical installation work.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/>
              <a:t>Transportation to the installation</a:t>
            </a:r>
            <a:br>
              <a:rPr lang="en-US" sz="2400" dirty="0"/>
            </a:br>
            <a:r>
              <a:rPr lang="en-US" sz="2400" dirty="0"/>
              <a:t>location.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/>
              <a:t>Additional cost expected to be</a:t>
            </a:r>
            <a:br>
              <a:rPr lang="en-US" sz="2400" dirty="0"/>
            </a:br>
            <a:r>
              <a:rPr lang="en-US" sz="2400" dirty="0"/>
              <a:t>about 20% of the total CAPEX.</a:t>
            </a:r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625854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70000"/>
              </a:lnSpc>
            </a:pPr>
            <a:r>
              <a:rPr lang="en-US" dirty="0"/>
              <a:t>Norsepower </a:t>
            </a:r>
            <a:r>
              <a:rPr dirty="0"/>
              <a:t>Rotor Sails</a:t>
            </a:r>
            <a:r>
              <a:rPr lang="en-US" dirty="0"/>
              <a:t>™ save</a:t>
            </a:r>
            <a:br>
              <a:rPr lang="en-US" dirty="0"/>
            </a:br>
            <a:r>
              <a:rPr lang="en-US" dirty="0"/>
              <a:t>even more in high fuel cost scenarios</a:t>
            </a:r>
            <a:endParaRPr dirty="0"/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nl-BE" sz="1600" b="0" dirty="0" err="1"/>
              <a:t>Discounted</a:t>
            </a:r>
            <a:r>
              <a:rPr lang="nl-BE" sz="1600" b="0" dirty="0"/>
              <a:t> </a:t>
            </a:r>
            <a:r>
              <a:rPr lang="nl-BE" sz="1600" b="0" dirty="0" err="1"/>
              <a:t>cumulative</a:t>
            </a:r>
            <a:r>
              <a:rPr lang="nl-BE" sz="1600" b="0" dirty="0"/>
              <a:t> </a:t>
            </a:r>
            <a:r>
              <a:rPr lang="nl-BE" sz="1600" b="0" dirty="0" err="1"/>
              <a:t>fuel</a:t>
            </a:r>
            <a:r>
              <a:rPr lang="nl-BE" sz="1600" b="0" dirty="0"/>
              <a:t> </a:t>
            </a:r>
            <a:r>
              <a:rPr lang="nl-BE" sz="1600" b="0" dirty="0" err="1"/>
              <a:t>cost</a:t>
            </a:r>
            <a:r>
              <a:rPr lang="nl-BE" sz="1600" b="0" dirty="0"/>
              <a:t> </a:t>
            </a:r>
            <a:r>
              <a:rPr lang="nl-BE" sz="1600" b="0" dirty="0" err="1"/>
              <a:t>savings</a:t>
            </a:r>
            <a:r>
              <a:rPr lang="nl-BE" sz="1600" b="0" dirty="0"/>
              <a:t> of {#simulationInput.caseStudy.rotorSails}{amountText} {</a:t>
            </a:r>
            <a:r>
              <a:rPr lang="nl-BE" sz="1600" b="0" dirty="0" err="1"/>
              <a:t>height</a:t>
            </a:r>
            <a:r>
              <a:rPr lang="nl-BE" sz="1600" b="0" dirty="0"/>
              <a:t>}m x {diameter}m </a:t>
            </a:r>
            <a:r>
              <a:rPr lang="nl-BE" sz="1600" b="0" dirty="0" err="1"/>
              <a:t>Norsepower</a:t>
            </a:r>
            <a:r>
              <a:rPr lang="nl-BE" sz="1600" b="0" dirty="0"/>
              <a:t> Rotor </a:t>
            </a:r>
            <a:r>
              <a:rPr lang="nl-BE" sz="1600" b="0" dirty="0" err="1"/>
              <a:t>Sails</a:t>
            </a:r>
            <a:r>
              <a:rPr lang="nl-BE" sz="1600" b="0" dirty="0"/>
              <a:t>™ on {type} foundations{/</a:t>
            </a:r>
            <a:r>
              <a:rPr lang="nl-BE" sz="1600" b="0" dirty="0" err="1"/>
              <a:t>simulationInput.caseStudy.rotorSails</a:t>
            </a:r>
            <a:r>
              <a:rPr lang="nl-BE" sz="1600" b="0" dirty="0"/>
              <a:t>}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1582354-2AB5-03EE-C065-D21C5499C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8167" y="82824"/>
            <a:ext cx="3514077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nl-BE" sz="900" b="0" i="0" u="none" strike="noStrike" cap="none" normalizeH="0" baseline="0" dirty="0">
                <a:ln>
                  <a:noFill/>
                </a:ln>
                <a:solidFill>
                  <a:srgbClr val="1F2328"/>
                </a:solidFill>
                <a:effectLst/>
                <a:latin typeface="ui-monospace"/>
              </a:rPr>
              <a:t>{:</a:t>
            </a:r>
            <a:r>
              <a:rPr kumimoji="0" lang="en-US" altLang="nl-BE" sz="900" b="0" i="0" u="none" strike="noStrike" cap="none" normalizeH="0" baseline="0" dirty="0" err="1">
                <a:ln>
                  <a:noFill/>
                </a:ln>
                <a:solidFill>
                  <a:srgbClr val="1F2328"/>
                </a:solidFill>
                <a:effectLst/>
                <a:latin typeface="ui-monospace"/>
              </a:rPr>
              <a:t>simulationResults.routes</a:t>
            </a:r>
            <a:r>
              <a:rPr kumimoji="0" lang="en-US" altLang="nl-BE" sz="900" b="0" i="0" u="none" strike="noStrike" cap="none" normalizeH="0" baseline="0" dirty="0">
                <a:ln>
                  <a:noFill/>
                </a:ln>
                <a:solidFill>
                  <a:srgbClr val="1F2328"/>
                </a:solidFill>
                <a:effectLst/>
                <a:latin typeface="ui-monospace"/>
              </a:rPr>
              <a:t>}</a:t>
            </a:r>
            <a:endParaRPr kumimoji="0" lang="en-US" altLang="nl-BE" sz="1200" b="0" i="0" u="none" strike="noStrike" cap="none" normalizeH="0" baseline="0" dirty="0">
              <a:ln>
                <a:noFill/>
              </a:ln>
              <a:solidFill>
                <a:srgbClr val="1F2328"/>
              </a:solidFill>
              <a:effectLst/>
              <a:latin typeface="-apple-system"/>
            </a:endParaRPr>
          </a:p>
        </p:txBody>
      </p:sp>
      <p:pic>
        <p:nvPicPr>
          <p:cNvPr id="5" name="Picture 9" descr="{%chart_fuelSavings}">
            <a:extLst>
              <a:ext uri="{FF2B5EF4-FFF2-40B4-BE49-F238E27FC236}">
                <a16:creationId xmlns:a16="http://schemas.microsoft.com/office/drawing/2014/main" id="{5AEA801A-8679-5530-FD7D-7600356B9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2448" y="2497555"/>
            <a:ext cx="8678408" cy="44450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083CB5-D764-50E3-5727-8AA5D3D3D20C}"/>
              </a:ext>
            </a:extLst>
          </p:cNvPr>
          <p:cNvSpPr/>
          <p:nvPr/>
        </p:nvSpPr>
        <p:spPr>
          <a:xfrm>
            <a:off x="9507596" y="2532017"/>
            <a:ext cx="479220" cy="2789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FACA565-0109-E0D4-534C-FAF8422C635B}"/>
              </a:ext>
            </a:extLst>
          </p:cNvPr>
          <p:cNvCxnSpPr>
            <a:cxnSpLocks/>
          </p:cNvCxnSpPr>
          <p:nvPr/>
        </p:nvCxnSpPr>
        <p:spPr>
          <a:xfrm>
            <a:off x="9507596" y="2824673"/>
            <a:ext cx="47922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42F8CE8-90E2-D151-EEE6-B95BD882E4F4}"/>
              </a:ext>
            </a:extLst>
          </p:cNvPr>
          <p:cNvSpPr txBox="1"/>
          <p:nvPr/>
        </p:nvSpPr>
        <p:spPr>
          <a:xfrm>
            <a:off x="10064423" y="2417030"/>
            <a:ext cx="127197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DokChampa" panose="020B0502040204020203" pitchFamily="34" charset="-34"/>
                <a:cs typeface="DokChampa" panose="020B0502040204020203" pitchFamily="34" charset="-34"/>
              </a:rPr>
              <a:t>incl. carbon price</a:t>
            </a:r>
            <a:endParaRPr lang="en-US" sz="1100" dirty="0"/>
          </a:p>
          <a:p>
            <a:endParaRPr lang="en-US" sz="6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r>
              <a:rPr lang="en-US" sz="1100" dirty="0">
                <a:latin typeface="DIN 2014" panose="020B0504020202020204" pitchFamily="34" charset="0"/>
                <a:ea typeface="DIN 2014" panose="020B0504020202020204" pitchFamily="34" charset="0"/>
              </a:rPr>
              <a:t>fuel only</a:t>
            </a:r>
            <a:endParaRPr lang="en-FI" sz="11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157C57-ED5E-88D0-4618-981D3F2E9F41}"/>
              </a:ext>
            </a:extLst>
          </p:cNvPr>
          <p:cNvSpPr txBox="1"/>
          <p:nvPr/>
        </p:nvSpPr>
        <p:spPr>
          <a:xfrm>
            <a:off x="9466200" y="2141794"/>
            <a:ext cx="16459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DIN 2014" panose="020B0504020202020204" pitchFamily="34" charset="0"/>
                <a:ea typeface="DIN 2014" panose="020B0504020202020204" pitchFamily="34" charset="0"/>
              </a:rPr>
              <a:t>Fuel price scenarios:</a:t>
            </a:r>
            <a:endParaRPr lang="en-FI" sz="12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880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497DB4F-D2A4-C3AF-A1C0-A0FAAF69E1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indent="-382588">
              <a:buFont typeface="+mj-lt"/>
              <a:buAutoNum type="arabicPeriod"/>
            </a:pPr>
            <a:r>
              <a:rPr lang="en-US" sz="3600" dirty="0"/>
              <a:t>Executive summary</a:t>
            </a:r>
          </a:p>
          <a:p>
            <a:pPr marL="742950" indent="-382588">
              <a:buFont typeface="+mj-lt"/>
              <a:buAutoNum type="arabicPeriod"/>
            </a:pPr>
            <a:r>
              <a:rPr lang="en-US" sz="3600" dirty="0"/>
              <a:t>Fuel savings</a:t>
            </a:r>
          </a:p>
          <a:p>
            <a:pPr marL="742950" indent="-382588">
              <a:buFont typeface="+mj-lt"/>
              <a:buAutoNum type="arabicPeriod"/>
            </a:pPr>
            <a:r>
              <a:rPr lang="en-US" sz="3600" dirty="0"/>
              <a:t>Indicative pricing &amp; business case</a:t>
            </a:r>
          </a:p>
          <a:p>
            <a:pPr marL="742950" indent="-382588">
              <a:buFont typeface="+mj-lt"/>
              <a:buAutoNum type="arabicPeriod"/>
            </a:pPr>
            <a:r>
              <a:rPr lang="en-US" sz="3600" dirty="0"/>
              <a:t>Energy efficiency regulation</a:t>
            </a:r>
          </a:p>
          <a:p>
            <a:pPr marL="742950" indent="-382588">
              <a:buFont typeface="+mj-lt"/>
              <a:buAutoNum type="arabicPeriod"/>
            </a:pPr>
            <a:r>
              <a:rPr lang="en-US" sz="3600" dirty="0"/>
              <a:t>Suggested next steps</a:t>
            </a:r>
          </a:p>
          <a:p>
            <a:pPr marL="742950" indent="-382588">
              <a:buFont typeface="+mj-lt"/>
              <a:buAutoNum type="arabicPeriod"/>
            </a:pPr>
            <a:r>
              <a:rPr lang="en-US" sz="3600" dirty="0"/>
              <a:t>Appendix </a:t>
            </a:r>
          </a:p>
          <a:p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597CED-A2A2-1661-B490-F9BE3FE00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  <a:endParaRPr lang="en-GB" dirty="0"/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D0C77645-525E-7897-89B0-CB2E02F93BB6}"/>
              </a:ext>
            </a:extLst>
          </p:cNvPr>
          <p:cNvSpPr txBox="1">
            <a:spLocks/>
          </p:cNvSpPr>
          <p:nvPr/>
        </p:nvSpPr>
        <p:spPr>
          <a:xfrm>
            <a:off x="5761383" y="1901825"/>
            <a:ext cx="47177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en-US" dirty="0"/>
              <a:t>	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874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1BBAC7D-17EE-1F24-CA4B-75756E304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efficiency regulation</a:t>
            </a:r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02233B-303D-4967-2E2A-53B6E99588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31633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A32C3-6A14-4D82-AF79-CA877C454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EEDI / EEXI</a:t>
            </a:r>
            <a:endParaRPr lang="en-FI" dirty="0"/>
          </a:p>
        </p:txBody>
      </p:sp>
      <p:sp>
        <p:nvSpPr>
          <p:cNvPr id="4" name="text_field">
            <a:extLst>
              <a:ext uri="{FF2B5EF4-FFF2-40B4-BE49-F238E27FC236}">
                <a16:creationId xmlns:a16="http://schemas.microsoft.com/office/drawing/2014/main" id="{FCDC4D12-2CD9-4448-B91B-9F51DA8E7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Norsepower Rotor Sails™ support EEXI/EEDI compliance.</a:t>
            </a:r>
          </a:p>
          <a:p>
            <a:pPr marL="0" indent="0">
              <a:buNone/>
            </a:pPr>
            <a:r>
              <a:rPr lang="en-US" dirty="0"/>
              <a:t>As an indication, Rotor Sails reduce the index by about {</a:t>
            </a:r>
            <a:r>
              <a:rPr lang="en-US" dirty="0" err="1"/>
              <a:t>simulationResults.EEDIReductionPercentage</a:t>
            </a:r>
            <a:r>
              <a:rPr lang="en-US" dirty="0"/>
              <a:t> | toFixed:1}%.</a:t>
            </a:r>
          </a:p>
          <a:p>
            <a:pPr marL="0" indent="0">
              <a:buNone/>
            </a:pPr>
            <a:r>
              <a:rPr lang="en-US" dirty="0"/>
              <a:t>Detailed EEDI/EEXI impact can be assessed upon request.</a:t>
            </a:r>
          </a:p>
          <a:p>
            <a:r>
              <a:rPr lang="en-US" dirty="0"/>
              <a:t>More details on page {</a:t>
            </a:r>
            <a:r>
              <a:rPr lang="en-US" dirty="0" err="1"/>
              <a:t>EEDIDetailsPageNumber</a:t>
            </a:r>
            <a:r>
              <a:rPr lang="en-US" dirty="0"/>
              <a:t>}.</a:t>
            </a:r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89157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A32C3-6A14-4D82-AF79-CA877C454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regulation (CII, </a:t>
            </a:r>
            <a:r>
              <a:rPr lang="en-US" dirty="0" err="1"/>
              <a:t>FuelEU</a:t>
            </a:r>
            <a:r>
              <a:rPr lang="en-US" dirty="0"/>
              <a:t>, ETS, ..)</a:t>
            </a:r>
            <a:endParaRPr lang="en-FI" dirty="0"/>
          </a:p>
        </p:txBody>
      </p:sp>
      <p:sp>
        <p:nvSpPr>
          <p:cNvPr id="4" name="text_field">
            <a:extLst>
              <a:ext uri="{FF2B5EF4-FFF2-40B4-BE49-F238E27FC236}">
                <a16:creationId xmlns:a16="http://schemas.microsoft.com/office/drawing/2014/main" id="{FCDC4D12-2CD9-4448-B91B-9F51DA8E7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Norsepower Rotor Sails support the compliance on operational efficiency regulation, such as CII.</a:t>
            </a:r>
          </a:p>
          <a:p>
            <a:pPr marL="0" indent="0">
              <a:buNone/>
            </a:pPr>
            <a:r>
              <a:rPr lang="en-US" sz="2400" dirty="0"/>
              <a:t>Expected CII reduction up to {</a:t>
            </a:r>
            <a:r>
              <a:rPr lang="en-US" sz="2400" dirty="0" err="1"/>
              <a:t>simulationResults.maxAverageNetSavingsPercentage</a:t>
            </a:r>
            <a:r>
              <a:rPr lang="en-US" sz="2400" dirty="0"/>
              <a:t> | toFixed:1 }%, can be further improved with Voyage Optimization.</a:t>
            </a:r>
          </a:p>
          <a:p>
            <a:pPr marL="0" indent="0">
              <a:buNone/>
            </a:pPr>
            <a:r>
              <a:rPr lang="en-US" sz="2400" dirty="0"/>
              <a:t>This corresponds to {</a:t>
            </a:r>
            <a:r>
              <a:rPr lang="en-US" sz="2400" dirty="0" err="1"/>
              <a:t>simulationResults.yearsOfExtendedCIICompliance</a:t>
            </a:r>
            <a:r>
              <a:rPr lang="en-US" sz="2400" dirty="0"/>
              <a:t> | toFixed:1} years of extended CII compliance.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European Union is imposing regulation on emission levels (EU ETS= Emission trading scheme) and fuel type (</a:t>
            </a:r>
            <a:r>
              <a:rPr lang="en-US" sz="2400" dirty="0" err="1"/>
              <a:t>FuelEU</a:t>
            </a:r>
            <a:r>
              <a:rPr lang="en-US" sz="2400" dirty="0"/>
              <a:t> Maritime) of EU shipping. Ships with Rotor Sails will be in beneficial position in both regulation.</a:t>
            </a:r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89658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1BBAC7D-17EE-1F24-CA4B-75756E304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Suggested next steps</a:t>
            </a:r>
            <a:br>
              <a:rPr lang="en-US" dirty="0"/>
            </a:br>
            <a:endParaRPr lang="en-GB" strike="sngStrik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1AD256D-F73E-C3D3-32DC-47E144F1E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Here’s how we would like to continue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67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FFB850-AB35-8B94-9560-0C2B52D69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Considerable upside</a:t>
            </a:r>
            <a:br>
              <a:rPr lang="en-US" dirty="0"/>
            </a:br>
            <a:r>
              <a:rPr lang="en-US" dirty="0"/>
              <a:t>with Voyage Optimization</a:t>
            </a:r>
            <a:endParaRPr lang="en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83D7B2-59FF-D22B-B586-A7CB7519F9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dirty="0"/>
              <a:t>Independent studies have proven, that the combination of voyage optimization and wind propulsion provides significantly increased performance potential.</a:t>
            </a:r>
          </a:p>
          <a:p>
            <a:pPr marL="0" indent="0">
              <a:buNone/>
            </a:pPr>
            <a:r>
              <a:rPr lang="en-US" sz="1800" dirty="0"/>
              <a:t>Norsepower is collaborating with NAPA, the global maritime software, services and data analysis expert.</a:t>
            </a:r>
          </a:p>
          <a:p>
            <a:pPr marL="0" indent="0">
              <a:buNone/>
            </a:pPr>
            <a:r>
              <a:rPr lang="en-US" sz="1800" dirty="0"/>
              <a:t>A more detailed study for the target vessel can be carried out later.</a:t>
            </a:r>
          </a:p>
        </p:txBody>
      </p:sp>
      <p:pic>
        <p:nvPicPr>
          <p:cNvPr id="7" name="Picture Placeholder 6" descr="A picture containing text, water, nature&#10;&#10;Description automatically generated">
            <a:extLst>
              <a:ext uri="{FF2B5EF4-FFF2-40B4-BE49-F238E27FC236}">
                <a16:creationId xmlns:a16="http://schemas.microsoft.com/office/drawing/2014/main" id="{AE8664B3-5954-FF14-7B52-847573147AC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64" t="6544" r="23781" b="45917"/>
          <a:stretch/>
        </p:blipFill>
        <p:spPr>
          <a:xfrm>
            <a:off x="1172930" y="4464720"/>
            <a:ext cx="3140075" cy="1301750"/>
          </a:xfr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85EE479-E1AC-5B21-80DD-6A13EE9C2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06"/>
          <a:stretch/>
        </p:blipFill>
        <p:spPr bwMode="auto">
          <a:xfrm>
            <a:off x="4470221" y="4077494"/>
            <a:ext cx="2892381" cy="195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B2453B5D-FE4F-2A2D-2ECB-8B2DD9DDD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98" t="5745" r="4531" b="12204"/>
          <a:stretch/>
        </p:blipFill>
        <p:spPr bwMode="auto">
          <a:xfrm>
            <a:off x="7519818" y="4312654"/>
            <a:ext cx="4139994" cy="1774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2F2EA36-ABEE-0160-2147-B88DA9ECD761}"/>
              </a:ext>
            </a:extLst>
          </p:cNvPr>
          <p:cNvSpPr txBox="1">
            <a:spLocks/>
          </p:cNvSpPr>
          <p:nvPr/>
        </p:nvSpPr>
        <p:spPr>
          <a:xfrm>
            <a:off x="4831237" y="6232163"/>
            <a:ext cx="6716598" cy="3493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39750" indent="-2730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–"/>
              <a:tabLst>
                <a:tab pos="53975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0645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1563" indent="-2651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346200" indent="-2746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129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8013" indent="-2651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52650" indent="-2746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latin typeface="DIN 2014" panose="020B0504020202020204" pitchFamily="34" charset="0"/>
                <a:ea typeface="DIN 2014" panose="020B0504020202020204" pitchFamily="34" charset="0"/>
              </a:rPr>
              <a:t>Source: James C Mason, “Quantifying voyage </a:t>
            </a:r>
            <a:r>
              <a:rPr lang="en-US" sz="700" dirty="0" err="1">
                <a:latin typeface="DIN 2014" panose="020B0504020202020204" pitchFamily="34" charset="0"/>
                <a:ea typeface="DIN 2014" panose="020B0504020202020204" pitchFamily="34" charset="0"/>
              </a:rPr>
              <a:t>optimisation</a:t>
            </a:r>
            <a:r>
              <a:rPr lang="en-US" sz="700" dirty="0">
                <a:latin typeface="DIN 2014" panose="020B0504020202020204" pitchFamily="34" charset="0"/>
                <a:ea typeface="DIN 2014" panose="020B0504020202020204" pitchFamily="34" charset="0"/>
              </a:rPr>
              <a:t> with wind-assisted ship propulsion: a new climate mitigation strategy for shipping”, The University of Manchester, 2021 </a:t>
            </a:r>
          </a:p>
        </p:txBody>
      </p:sp>
    </p:spTree>
    <p:extLst>
      <p:ext uri="{BB962C8B-B14F-4D97-AF65-F5344CB8AC3E}">
        <p14:creationId xmlns:p14="http://schemas.microsoft.com/office/powerpoint/2010/main" val="314240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6" descr="A boat on a body of water&#10;&#10;Description automatically generated">
            <a:extLst>
              <a:ext uri="{FF2B5EF4-FFF2-40B4-BE49-F238E27FC236}">
                <a16:creationId xmlns:a16="http://schemas.microsoft.com/office/drawing/2014/main" id="{669FCBAC-43CC-4018-962D-3972853A13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89" r="4389"/>
          <a:stretch>
            <a:fillRect/>
          </a:stretch>
        </p:blipFill>
        <p:spPr>
          <a:xfrm flipH="1">
            <a:off x="6895056" y="1932707"/>
            <a:ext cx="5305167" cy="40450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77DA4C8-5ABF-4AE4-F090-4A1ECA8768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8885" y="-21979"/>
          <a:ext cx="6585521" cy="6905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Standard" r:id="rId3" imgW="6937532" imgH="7690625" progId="CorelDRAWStandard.Graphic.23">
                  <p:embed/>
                </p:oleObj>
              </mc:Choice>
              <mc:Fallback>
                <p:oleObj name="CorelDRAW Standard" r:id="rId3" imgW="6937532" imgH="7690625" progId="CorelDRAWStandard.Graphic.23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877DA4C8-5ABF-4AE4-F090-4A1ECA8768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8885" y="-21979"/>
                        <a:ext cx="6585521" cy="69052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23C3E9EC-B7C8-4243-A82D-1C81679E6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5852"/>
            <a:ext cx="10121766" cy="1121836"/>
          </a:xfrm>
        </p:spPr>
        <p:txBody>
          <a:bodyPr/>
          <a:lstStyle/>
          <a:p>
            <a:r>
              <a:rPr lang="en-GB" altLang="en-US" dirty="0">
                <a:ea typeface="ＭＳ Ｐゴシック" pitchFamily="34" charset="-128"/>
                <a:cs typeface="Century Gothic" pitchFamily="34" charset="0"/>
              </a:rPr>
              <a:t>Suggested next steps </a:t>
            </a:r>
            <a:endParaRPr lang="en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4975D6-52D9-4E3E-AC85-F5DDA80E52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3600" y="1827213"/>
            <a:ext cx="5257800" cy="43926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Review the case study together in video meeting.</a:t>
            </a:r>
          </a:p>
          <a:p>
            <a:pPr marL="0" indent="0">
              <a:buNone/>
            </a:pPr>
            <a:r>
              <a:rPr lang="en-US" sz="2400" dirty="0"/>
              <a:t>More detailed technical analysis regarding locations, integration to the deck/hull structures and stability.</a:t>
            </a:r>
          </a:p>
          <a:p>
            <a:pPr marL="0" indent="0">
              <a:buNone/>
            </a:pPr>
            <a:r>
              <a:rPr lang="en-US" sz="2400" dirty="0"/>
              <a:t>Offer for an agreed configuration</a:t>
            </a:r>
            <a:br>
              <a:rPr lang="en-US" sz="2400" dirty="0"/>
            </a:br>
            <a:r>
              <a:rPr lang="en-US" sz="2400" dirty="0"/>
              <a:t>and scope.</a:t>
            </a:r>
          </a:p>
          <a:p>
            <a:pPr marL="0" indent="0">
              <a:buNone/>
            </a:pPr>
            <a:r>
              <a:rPr lang="en-US" sz="2400" dirty="0"/>
              <a:t>Mutually beneficial co-operation leading to fleet-wide agreement.</a:t>
            </a:r>
          </a:p>
          <a:p>
            <a:endParaRPr lang="en-FI" dirty="0"/>
          </a:p>
        </p:txBody>
      </p:sp>
      <p:pic>
        <p:nvPicPr>
          <p:cNvPr id="8" name="Picture 7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02B5160C-5B77-1536-2176-5ADE4BE8A3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9338" y="291040"/>
            <a:ext cx="1508125" cy="30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3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E5EABA-2210-5B86-AE98-EC5E39C39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4533499"/>
            <a:ext cx="10121766" cy="17196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For more information contact us at sales@norsepower.com or visit www.norsepower.com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F8BB4D2-A017-2AFF-7787-55B1F3CFF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2251677"/>
            <a:ext cx="10121766" cy="115651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Thank you {</a:t>
            </a:r>
            <a:r>
              <a:rPr lang="en-US" dirty="0" err="1"/>
              <a:t>simulationInput.caseStudy.company</a:t>
            </a:r>
            <a:r>
              <a:rPr lang="en-US" dirty="0"/>
              <a:t>} 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160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AB19F0-CDC2-E8A0-6B2D-E63D30C1B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Appendix:</a:t>
            </a:r>
            <a:br>
              <a:rPr lang="en-US" dirty="0"/>
            </a:br>
            <a:r>
              <a:rPr lang="en-US" dirty="0"/>
              <a:t>Input data and performance simulations explained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7C40DC-6F45-FE44-5E62-5B01BED447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Methodology &amp; data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8482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88758C7-4972-B77F-76A5-22944626C4A2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7A775D39-8C7F-DCD1-6EF6-790F260047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0" r="1008" b="45944"/>
          <a:stretch/>
        </p:blipFill>
        <p:spPr>
          <a:xfrm>
            <a:off x="0" y="-61863"/>
            <a:ext cx="12288688" cy="691986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59F6691-7DEF-69E6-F7B6-9D9C133761E2}"/>
              </a:ext>
            </a:extLst>
          </p:cNvPr>
          <p:cNvSpPr/>
          <p:nvPr/>
        </p:nvSpPr>
        <p:spPr>
          <a:xfrm>
            <a:off x="6391938" y="944724"/>
            <a:ext cx="10153128" cy="10153128"/>
          </a:xfrm>
          <a:prstGeom prst="ellipse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1000"/>
                      </a14:imgEffect>
                    </a14:imgLayer>
                  </a14:imgProps>
                </a:ext>
              </a:extLst>
            </a:blip>
            <a:srcRect/>
            <a:stretch>
              <a:fillRect t="-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12" descr="Shape, icon&#10;&#10;Description automatically generated with medium confidence">
            <a:extLst>
              <a:ext uri="{FF2B5EF4-FFF2-40B4-BE49-F238E27FC236}">
                <a16:creationId xmlns:a16="http://schemas.microsoft.com/office/drawing/2014/main" id="{61CB38A5-24DF-B302-FBAD-50C1D5D8BC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5649" y="5148180"/>
            <a:ext cx="9373453" cy="5726419"/>
          </a:xfrm>
          <a:prstGeom prst="rect">
            <a:avLst/>
          </a:prstGeom>
        </p:spPr>
      </p:pic>
      <p:pic>
        <p:nvPicPr>
          <p:cNvPr id="12" name="Picture 11" descr="Shape, icon&#10;&#10;Description automatically generated with medium confidence">
            <a:extLst>
              <a:ext uri="{FF2B5EF4-FFF2-40B4-BE49-F238E27FC236}">
                <a16:creationId xmlns:a16="http://schemas.microsoft.com/office/drawing/2014/main" id="{5D24D618-DCB7-DC58-D351-6E8396BAD3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1243" y="5155589"/>
            <a:ext cx="9373453" cy="5592849"/>
          </a:xfrm>
          <a:prstGeom prst="rect">
            <a:avLst/>
          </a:prstGeom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4881A70-58ED-7F8F-FB8C-E56EE045C7AB}"/>
              </a:ext>
            </a:extLst>
          </p:cNvPr>
          <p:cNvCxnSpPr>
            <a:cxnSpLocks/>
          </p:cNvCxnSpPr>
          <p:nvPr/>
        </p:nvCxnSpPr>
        <p:spPr>
          <a:xfrm flipH="1" flipV="1">
            <a:off x="8285649" y="3356992"/>
            <a:ext cx="889011" cy="75981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67F54037-2186-8B41-B7B5-8359BDD6830B}"/>
              </a:ext>
            </a:extLst>
          </p:cNvPr>
          <p:cNvSpPr txBox="1"/>
          <p:nvPr/>
        </p:nvSpPr>
        <p:spPr>
          <a:xfrm rot="2361886">
            <a:off x="8027597" y="4208897"/>
            <a:ext cx="2208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Noto Sans Disp" panose="020B0502040504020204" pitchFamily="34"/>
              </a:rPr>
              <a:t>Magnus</a:t>
            </a:r>
          </a:p>
          <a:p>
            <a:r>
              <a:rPr lang="en-US" sz="1400" dirty="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Noto Sans Disp" panose="020B0502040504020204" pitchFamily="34"/>
              </a:rPr>
              <a:t>force</a:t>
            </a:r>
            <a:endParaRPr lang="en-GB" sz="1400" dirty="0">
              <a:solidFill>
                <a:schemeClr val="bg1"/>
              </a:solidFill>
              <a:latin typeface="DIN 2014" panose="020B0504020202020204" pitchFamily="34" charset="0"/>
              <a:ea typeface="DIN 2014" panose="020B0504020202020204" pitchFamily="34" charset="0"/>
              <a:cs typeface="Noto Sans Disp" panose="020B0502040504020204" pitchFamily="3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D9EF22-BA82-43D4-976B-81CC3FD8C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476672"/>
            <a:ext cx="11305256" cy="1079971"/>
          </a:xfrm>
        </p:spPr>
        <p:txBody>
          <a:bodyPr>
            <a:normAutofit fontScale="90000"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Norsepower Rotor Sails™ science:</a:t>
            </a:r>
            <a:br>
              <a:rPr lang="en-US" b="0" dirty="0">
                <a:solidFill>
                  <a:schemeClr val="bg1"/>
                </a:solidFill>
              </a:rPr>
            </a:br>
            <a:r>
              <a:rPr lang="en-US" b="0" dirty="0">
                <a:solidFill>
                  <a:schemeClr val="bg1"/>
                </a:solidFill>
              </a:rPr>
              <a:t>Magnus effect</a:t>
            </a:r>
            <a:endParaRPr lang="en-FI" b="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AFBC0-28F6-42B5-B7E1-864B820DB1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0688" y="1873050"/>
            <a:ext cx="3779988" cy="480907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100" dirty="0">
                <a:solidFill>
                  <a:schemeClr val="bg1"/>
                </a:solidFill>
              </a:rPr>
              <a:t>In e.g. curve balls in football,</a:t>
            </a:r>
            <a:br>
              <a:rPr lang="en-US" sz="2100" dirty="0">
                <a:solidFill>
                  <a:schemeClr val="bg1"/>
                </a:solidFill>
              </a:rPr>
            </a:br>
            <a:r>
              <a:rPr lang="en-US" sz="2100" dirty="0">
                <a:solidFill>
                  <a:schemeClr val="bg1"/>
                </a:solidFill>
              </a:rPr>
              <a:t>tennis &amp; golf.</a:t>
            </a:r>
          </a:p>
          <a:p>
            <a:pPr marL="0" indent="0">
              <a:buNone/>
            </a:pPr>
            <a:r>
              <a:rPr lang="en-US" sz="2100" dirty="0">
                <a:solidFill>
                  <a:schemeClr val="bg1"/>
                </a:solidFill>
              </a:rPr>
              <a:t>Spinning object + relative wind</a:t>
            </a:r>
            <a:br>
              <a:rPr lang="en-US" sz="2100" dirty="0">
                <a:solidFill>
                  <a:schemeClr val="bg1"/>
                </a:solidFill>
              </a:rPr>
            </a:br>
            <a:r>
              <a:rPr lang="en-US" sz="2100" dirty="0">
                <a:solidFill>
                  <a:schemeClr val="bg1"/>
                </a:solidFill>
              </a:rPr>
              <a:t>  -&gt; pressure differential</a:t>
            </a:r>
            <a:br>
              <a:rPr lang="en-US" sz="2100" dirty="0">
                <a:solidFill>
                  <a:schemeClr val="bg1"/>
                </a:solidFill>
              </a:rPr>
            </a:br>
            <a:r>
              <a:rPr lang="en-US" sz="2100" dirty="0">
                <a:solidFill>
                  <a:schemeClr val="bg1"/>
                </a:solidFill>
              </a:rPr>
              <a:t>  -&gt;  thrust at 90⁰ angle to the wind</a:t>
            </a:r>
          </a:p>
          <a:p>
            <a:endParaRPr lang="en-US" sz="21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100" dirty="0">
                <a:solidFill>
                  <a:schemeClr val="bg1"/>
                </a:solidFill>
              </a:rPr>
              <a:t>Norsepower Rotor Sails™</a:t>
            </a:r>
            <a:br>
              <a:rPr lang="en-US" sz="2100" dirty="0">
                <a:solidFill>
                  <a:schemeClr val="bg1"/>
                </a:solidFill>
              </a:rPr>
            </a:br>
            <a:r>
              <a:rPr lang="en-US" sz="2100" dirty="0">
                <a:solidFill>
                  <a:schemeClr val="bg1"/>
                </a:solidFill>
              </a:rPr>
              <a:t>harness wind to maximise</a:t>
            </a:r>
            <a:br>
              <a:rPr lang="en-US" sz="2100" dirty="0">
                <a:solidFill>
                  <a:schemeClr val="bg1"/>
                </a:solidFill>
              </a:rPr>
            </a:br>
            <a:r>
              <a:rPr lang="en-US" sz="2100" dirty="0">
                <a:solidFill>
                  <a:schemeClr val="bg1"/>
                </a:solidFill>
              </a:rPr>
              <a:t>ship’s fuel efficiency. </a:t>
            </a:r>
          </a:p>
          <a:p>
            <a:endParaRPr lang="en-US" sz="21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100" dirty="0">
                <a:solidFill>
                  <a:schemeClr val="bg1"/>
                </a:solidFill>
              </a:rPr>
              <a:t>Unique technology:</a:t>
            </a:r>
            <a:br>
              <a:rPr lang="en-US" sz="2100" dirty="0">
                <a:solidFill>
                  <a:schemeClr val="bg1"/>
                </a:solidFill>
              </a:rPr>
            </a:br>
            <a:r>
              <a:rPr lang="en-US" sz="2100" dirty="0">
                <a:solidFill>
                  <a:schemeClr val="bg1"/>
                </a:solidFill>
              </a:rPr>
              <a:t>high-tech materials,</a:t>
            </a:r>
            <a:br>
              <a:rPr lang="en-US" sz="2100" dirty="0">
                <a:solidFill>
                  <a:schemeClr val="bg1"/>
                </a:solidFill>
              </a:rPr>
            </a:br>
            <a:r>
              <a:rPr lang="en-US" sz="2100" dirty="0">
                <a:solidFill>
                  <a:schemeClr val="bg1"/>
                </a:solidFill>
              </a:rPr>
              <a:t>intelligent automation</a:t>
            </a:r>
            <a:br>
              <a:rPr lang="en-US" sz="2100" dirty="0">
                <a:solidFill>
                  <a:schemeClr val="bg1"/>
                </a:solidFill>
              </a:rPr>
            </a:br>
            <a:r>
              <a:rPr lang="en-US" sz="2100" dirty="0">
                <a:solidFill>
                  <a:schemeClr val="bg1"/>
                </a:solidFill>
              </a:rPr>
              <a:t>software &amp; relentless</a:t>
            </a:r>
            <a:br>
              <a:rPr lang="en-US" sz="2100" dirty="0">
                <a:solidFill>
                  <a:schemeClr val="bg1"/>
                </a:solidFill>
              </a:rPr>
            </a:br>
            <a:r>
              <a:rPr lang="en-US" sz="2100" dirty="0">
                <a:solidFill>
                  <a:schemeClr val="bg1"/>
                </a:solidFill>
              </a:rPr>
              <a:t>testing in real life</a:t>
            </a:r>
            <a:br>
              <a:rPr lang="en-US" sz="2100" dirty="0">
                <a:solidFill>
                  <a:schemeClr val="bg1"/>
                </a:solidFill>
              </a:rPr>
            </a:br>
            <a:r>
              <a:rPr lang="en-US" sz="2100" dirty="0">
                <a:solidFill>
                  <a:schemeClr val="bg1"/>
                </a:solidFill>
              </a:rPr>
              <a:t>circumstances.</a:t>
            </a: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>
                <a:solidFill>
                  <a:srgbClr val="3C6EAA"/>
                </a:solidFill>
              </a:rPr>
              <a:t>		</a:t>
            </a:r>
          </a:p>
          <a:p>
            <a:endParaRPr lang="en-US" dirty="0">
              <a:solidFill>
                <a:srgbClr val="3C6EAA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7AA465-0E07-462F-AF0B-2F61EFABFBA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6054" y="3680538"/>
            <a:ext cx="759996" cy="2340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340382-58EE-13A4-BBD4-BA0DFB2012A8}"/>
              </a:ext>
            </a:extLst>
          </p:cNvPr>
          <p:cNvSpPr txBox="1"/>
          <p:nvPr/>
        </p:nvSpPr>
        <p:spPr>
          <a:xfrm>
            <a:off x="7893172" y="1126485"/>
            <a:ext cx="30273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Kobenhavn Sans Black" pitchFamily="50" charset="0"/>
              </a:rPr>
              <a:t>Norsepower</a:t>
            </a:r>
            <a:br>
              <a:rPr lang="en-US" dirty="0">
                <a:solidFill>
                  <a:schemeClr val="bg1"/>
                </a:solidFill>
                <a:latin typeface="Kobenhavn Sans Black" pitchFamily="50" charset="0"/>
              </a:rPr>
            </a:br>
            <a:r>
              <a:rPr lang="en-US" dirty="0">
                <a:solidFill>
                  <a:schemeClr val="bg1"/>
                </a:solidFill>
                <a:latin typeface="Kobenhavn Sans Black" pitchFamily="50" charset="0"/>
              </a:rPr>
              <a:t>Rotor Sail™ rotated:</a:t>
            </a:r>
            <a:endParaRPr lang="en-GB" dirty="0">
              <a:solidFill>
                <a:schemeClr val="bg1"/>
              </a:solidFill>
              <a:latin typeface="Kobenhavn Sans Black" pitchFamily="50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463276E-E3BF-BED5-98A5-4AC77ECC7E0F}"/>
              </a:ext>
            </a:extLst>
          </p:cNvPr>
          <p:cNvSpPr txBox="1"/>
          <p:nvPr/>
        </p:nvSpPr>
        <p:spPr>
          <a:xfrm>
            <a:off x="10162763" y="4088172"/>
            <a:ext cx="140320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Noto Sans Disp" panose="020B0502040504020204" pitchFamily="34"/>
              </a:rPr>
              <a:t>Norsepower Rotor Sail™ uses 1x of the ship’s electricity to rotate a cylinder in the wind. Rotating cylinder produces ~14x physical thrust. </a:t>
            </a:r>
            <a:endParaRPr lang="en-GB" sz="1200" dirty="0">
              <a:solidFill>
                <a:schemeClr val="bg1"/>
              </a:solidFill>
              <a:latin typeface="DIN 2014" panose="020B0504020202020204" pitchFamily="34" charset="0"/>
              <a:ea typeface="DIN 2014" panose="020B0504020202020204" pitchFamily="34" charset="0"/>
              <a:cs typeface="Noto Sans Disp" panose="020B0502040504020204" pitchFamily="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4E7212-86D7-2FAF-1686-C3B5C21CB644}"/>
              </a:ext>
            </a:extLst>
          </p:cNvPr>
          <p:cNvSpPr txBox="1"/>
          <p:nvPr/>
        </p:nvSpPr>
        <p:spPr>
          <a:xfrm>
            <a:off x="4497030" y="1929606"/>
            <a:ext cx="14549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Kobenhavn Sans Black" pitchFamily="50" charset="0"/>
              </a:rPr>
              <a:t>Football curveball kicked:</a:t>
            </a:r>
            <a:endParaRPr lang="en-GB" dirty="0">
              <a:solidFill>
                <a:schemeClr val="bg1"/>
              </a:solidFill>
              <a:latin typeface="Kobenhavn Sans Black" pitchFamily="50" charset="0"/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C24D190C-48AF-3051-23A1-4AF5C2A8811B}"/>
              </a:ext>
            </a:extLst>
          </p:cNvPr>
          <p:cNvSpPr/>
          <p:nvPr/>
        </p:nvSpPr>
        <p:spPr>
          <a:xfrm>
            <a:off x="10200456" y="1988826"/>
            <a:ext cx="864096" cy="1152142"/>
          </a:xfrm>
          <a:prstGeom prst="downArrow">
            <a:avLst/>
          </a:prstGeom>
          <a:ln>
            <a:noFill/>
          </a:ln>
          <a:scene3d>
            <a:camera prst="isometricLeftDown">
              <a:rot lat="19800000" lon="2400000" rev="18000000"/>
            </a:camera>
            <a:lightRig rig="threePt" dir="t"/>
          </a:scene3d>
          <a:sp3d extrusionH="25400">
            <a:bevelT w="25400" h="25400"/>
            <a:bevelB w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Kobenhavn Sans Black" pitchFamily="50" charset="0"/>
              </a:rPr>
              <a:t>Wind</a:t>
            </a:r>
            <a:endParaRPr lang="en-GB" sz="1600" b="1" dirty="0">
              <a:solidFill>
                <a:schemeClr val="bg1"/>
              </a:solidFill>
              <a:latin typeface="Kobenhavn Sans Black" pitchFamily="50" charset="0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30977E7F-FEB2-7686-589F-B9378B9F5CB1}"/>
              </a:ext>
            </a:extLst>
          </p:cNvPr>
          <p:cNvSpPr/>
          <p:nvPr/>
        </p:nvSpPr>
        <p:spPr>
          <a:xfrm>
            <a:off x="7992700" y="2338905"/>
            <a:ext cx="864096" cy="1152142"/>
          </a:xfrm>
          <a:prstGeom prst="downArrow">
            <a:avLst/>
          </a:prstGeom>
          <a:solidFill>
            <a:srgbClr val="49DAD7"/>
          </a:solidFill>
          <a:ln>
            <a:noFill/>
          </a:ln>
          <a:scene3d>
            <a:camera prst="isometricLeftDown">
              <a:rot lat="1549344" lon="2640000" rev="13821635"/>
            </a:camera>
            <a:lightRig rig="threePt" dir="t"/>
          </a:scene3d>
          <a:sp3d extrusionH="25400">
            <a:bevelT w="25400" h="25400"/>
            <a:bevelB w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Kobenhavn Sans Black" pitchFamily="50" charset="0"/>
              </a:rPr>
              <a:t>Thrust</a:t>
            </a:r>
            <a:endParaRPr lang="en-GB" sz="1400" b="1" dirty="0">
              <a:solidFill>
                <a:schemeClr val="bg1"/>
              </a:solidFill>
              <a:latin typeface="Kobenhavn Sans Black" pitchFamily="50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2DDB620-B442-9195-387F-452C773ADCB9}"/>
              </a:ext>
            </a:extLst>
          </p:cNvPr>
          <p:cNvSpPr txBox="1"/>
          <p:nvPr/>
        </p:nvSpPr>
        <p:spPr>
          <a:xfrm>
            <a:off x="9067522" y="4797152"/>
            <a:ext cx="20079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arine Regular" panose="02000503040000020004" pitchFamily="50" charset="0"/>
              </a:rPr>
              <a:t>Rotation</a:t>
            </a:r>
            <a:endParaRPr lang="en-GB" sz="1400" dirty="0">
              <a:solidFill>
                <a:schemeClr val="bg1"/>
              </a:solidFill>
              <a:latin typeface="Marine Regular" panose="02000503040000020004" pitchFamily="50" charset="0"/>
            </a:endParaRPr>
          </a:p>
        </p:txBody>
      </p:sp>
      <p:pic>
        <p:nvPicPr>
          <p:cNvPr id="49" name="Content Placeholder 48">
            <a:extLst>
              <a:ext uri="{FF2B5EF4-FFF2-40B4-BE49-F238E27FC236}">
                <a16:creationId xmlns:a16="http://schemas.microsoft.com/office/drawing/2014/main" id="{519C6CE1-7775-BAB0-E7F6-458C3120CCC4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1238" y="1916832"/>
            <a:ext cx="1271971" cy="4392611"/>
          </a:xfrm>
        </p:spPr>
      </p:pic>
      <p:pic>
        <p:nvPicPr>
          <p:cNvPr id="5" name="Picture 2" descr="Blue Small Electric Motor at Price 6500 INR/Piece in Ahmedabad | ID:  c4965666">
            <a:extLst>
              <a:ext uri="{FF2B5EF4-FFF2-40B4-BE49-F238E27FC236}">
                <a16:creationId xmlns:a16="http://schemas.microsoft.com/office/drawing/2014/main" id="{B2500E17-93EC-4E41-98C5-0F180F8D1E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627"/>
          <a:stretch/>
        </p:blipFill>
        <p:spPr bwMode="auto">
          <a:xfrm rot="5400000">
            <a:off x="9069647" y="3063948"/>
            <a:ext cx="872810" cy="546257"/>
          </a:xfrm>
          <a:prstGeom prst="rect">
            <a:avLst/>
          </a:prstGeom>
          <a:ln>
            <a:noFill/>
          </a:ln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548E2964-2229-C125-E7D2-02EA81365358}"/>
              </a:ext>
            </a:extLst>
          </p:cNvPr>
          <p:cNvSpPr txBox="1"/>
          <p:nvPr/>
        </p:nvSpPr>
        <p:spPr>
          <a:xfrm>
            <a:off x="9550787" y="3049796"/>
            <a:ext cx="20079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Noto Sans Disp" panose="020B0502040504020204" pitchFamily="34"/>
              </a:rPr>
              <a:t>Electrical</a:t>
            </a:r>
            <a:br>
              <a:rPr lang="en-US" sz="1400" dirty="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Noto Sans Disp" panose="020B0502040504020204" pitchFamily="34"/>
              </a:rPr>
            </a:br>
            <a:r>
              <a:rPr lang="en-US" sz="1400" dirty="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Noto Sans Disp" panose="020B0502040504020204" pitchFamily="34"/>
              </a:rPr>
              <a:t>motor</a:t>
            </a:r>
            <a:endParaRPr lang="en-GB" sz="1400" dirty="0">
              <a:solidFill>
                <a:schemeClr val="bg1"/>
              </a:solidFill>
              <a:latin typeface="DIN 2014" panose="020B0504020202020204" pitchFamily="34" charset="0"/>
              <a:ea typeface="DIN 2014" panose="020B0504020202020204" pitchFamily="34" charset="0"/>
              <a:cs typeface="Noto Sans Disp" panose="020B0502040504020204" pitchFamily="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1A8B6CB-8F95-6E0C-E0F9-60CFFED65327}"/>
              </a:ext>
            </a:extLst>
          </p:cNvPr>
          <p:cNvGrpSpPr/>
          <p:nvPr/>
        </p:nvGrpSpPr>
        <p:grpSpPr>
          <a:xfrm>
            <a:off x="2456267" y="2045797"/>
            <a:ext cx="8672013" cy="3975491"/>
            <a:chOff x="2956073" y="3217480"/>
            <a:chExt cx="8672013" cy="3975491"/>
          </a:xfrm>
        </p:grpSpPr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102105A3-49F5-8083-EEEF-516260994942}"/>
                </a:ext>
              </a:extLst>
            </p:cNvPr>
            <p:cNvSpPr/>
            <p:nvPr/>
          </p:nvSpPr>
          <p:spPr>
            <a:xfrm rot="20312313">
              <a:off x="5620553" y="5496019"/>
              <a:ext cx="107570" cy="18950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971CE6E-8370-D3F5-0533-E08058567C55}"/>
                </a:ext>
              </a:extLst>
            </p:cNvPr>
            <p:cNvGrpSpPr/>
            <p:nvPr/>
          </p:nvGrpSpPr>
          <p:grpSpPr>
            <a:xfrm>
              <a:off x="2956073" y="3217480"/>
              <a:ext cx="8672013" cy="3975491"/>
              <a:chOff x="2956073" y="3217480"/>
              <a:chExt cx="8672013" cy="3975491"/>
            </a:xfrm>
          </p:grpSpPr>
          <p:sp>
            <p:nvSpPr>
              <p:cNvPr id="55" name="Isosceles Triangle 54">
                <a:extLst>
                  <a:ext uri="{FF2B5EF4-FFF2-40B4-BE49-F238E27FC236}">
                    <a16:creationId xmlns:a16="http://schemas.microsoft.com/office/drawing/2014/main" id="{0361FB96-648C-5F63-016A-BB9F7B84713E}"/>
                  </a:ext>
                </a:extLst>
              </p:cNvPr>
              <p:cNvSpPr/>
              <p:nvPr/>
            </p:nvSpPr>
            <p:spPr>
              <a:xfrm rot="3352732">
                <a:off x="7597453" y="3930652"/>
                <a:ext cx="105861" cy="143244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D6303F55-D73A-68A9-BA3B-D0BE0620A3D1}"/>
                  </a:ext>
                </a:extLst>
              </p:cNvPr>
              <p:cNvGrpSpPr/>
              <p:nvPr/>
            </p:nvGrpSpPr>
            <p:grpSpPr>
              <a:xfrm>
                <a:off x="2956073" y="3217480"/>
                <a:ext cx="8672013" cy="3975491"/>
                <a:chOff x="3153790" y="2075833"/>
                <a:chExt cx="8672013" cy="3975491"/>
              </a:xfrm>
            </p:grpSpPr>
            <p:sp>
              <p:nvSpPr>
                <p:cNvPr id="30" name="Arc 29">
                  <a:extLst>
                    <a:ext uri="{FF2B5EF4-FFF2-40B4-BE49-F238E27FC236}">
                      <a16:creationId xmlns:a16="http://schemas.microsoft.com/office/drawing/2014/main" id="{265E1BEF-85E2-AC12-C383-2F97CE6E4D2E}"/>
                    </a:ext>
                  </a:extLst>
                </p:cNvPr>
                <p:cNvSpPr/>
                <p:nvPr/>
              </p:nvSpPr>
              <p:spPr>
                <a:xfrm rot="3670226">
                  <a:off x="4260722" y="1134162"/>
                  <a:ext cx="2070448" cy="4284311"/>
                </a:xfrm>
                <a:prstGeom prst="arc">
                  <a:avLst>
                    <a:gd name="adj1" fmla="val 16324617"/>
                    <a:gd name="adj2" fmla="val 0"/>
                  </a:avLst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753E18E8-D0DF-7538-212F-F8BFC0AA2A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19628" y="2856873"/>
                  <a:ext cx="2135389" cy="1376403"/>
                </a:xfrm>
                <a:prstGeom prst="straightConnector1">
                  <a:avLst/>
                </a:prstGeom>
                <a:ln w="19050">
                  <a:solidFill>
                    <a:schemeClr val="bg1"/>
                  </a:solidFill>
                  <a:prstDash val="lg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Arrow: Down 9">
                  <a:extLst>
                    <a:ext uri="{FF2B5EF4-FFF2-40B4-BE49-F238E27FC236}">
                      <a16:creationId xmlns:a16="http://schemas.microsoft.com/office/drawing/2014/main" id="{B26EBDEE-BF9B-5B02-34A3-0C81B8A44DA3}"/>
                    </a:ext>
                  </a:extLst>
                </p:cNvPr>
                <p:cNvSpPr/>
                <p:nvPr/>
              </p:nvSpPr>
              <p:spPr>
                <a:xfrm>
                  <a:off x="4615264" y="2947010"/>
                  <a:ext cx="864096" cy="1152142"/>
                </a:xfrm>
                <a:prstGeom prst="downArrow">
                  <a:avLst/>
                </a:prstGeom>
                <a:solidFill>
                  <a:srgbClr val="49DAD7"/>
                </a:solidFill>
                <a:ln>
                  <a:noFill/>
                </a:ln>
                <a:scene3d>
                  <a:camera prst="isometricLeftDown">
                    <a:rot lat="1549343" lon="2700000" rev="13821642"/>
                  </a:camera>
                  <a:lightRig rig="threePt" dir="t"/>
                </a:scene3d>
                <a:sp3d extrusionH="25400">
                  <a:bevelT w="25400" h="25400"/>
                  <a:bevelB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r>
                    <a:rPr lang="en-US" sz="1600" b="1" dirty="0">
                      <a:solidFill>
                        <a:schemeClr val="bg1"/>
                      </a:solidFill>
                      <a:latin typeface="Kobenhavn Sans Black" pitchFamily="50" charset="0"/>
                    </a:rPr>
                    <a:t>Thrust</a:t>
                  </a:r>
                  <a:endParaRPr lang="en-GB" sz="1600" b="1" dirty="0">
                    <a:solidFill>
                      <a:schemeClr val="bg1"/>
                    </a:solidFill>
                    <a:latin typeface="Kobenhavn Sans Black" pitchFamily="50" charset="0"/>
                  </a:endParaRPr>
                </a:p>
              </p:txBody>
            </p: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D7B2EB79-4D23-88E7-1488-140276733D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560872" y="3861048"/>
                  <a:ext cx="887819" cy="733221"/>
                </a:xfrm>
                <a:prstGeom prst="straightConnector1">
                  <a:avLst/>
                </a:prstGeom>
                <a:ln w="2857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786D2E4-B95B-E76F-D1F9-884685E66B5A}"/>
                    </a:ext>
                  </a:extLst>
                </p:cNvPr>
                <p:cNvSpPr txBox="1"/>
                <p:nvPr/>
              </p:nvSpPr>
              <p:spPr>
                <a:xfrm rot="2365671">
                  <a:off x="4178024" y="4574912"/>
                  <a:ext cx="2208738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  <a:latin typeface="Titillium Web" panose="00000500000000000000" pitchFamily="2" charset="0"/>
                      <a:ea typeface="Noto Sans Disp" panose="020B0502040504020204" pitchFamily="34"/>
                      <a:cs typeface="Noto Sans Disp" panose="020B0502040504020204" pitchFamily="34"/>
                    </a:rPr>
                    <a:t>Magnus</a:t>
                  </a:r>
                  <a:br>
                    <a:rPr lang="en-US" sz="1400" dirty="0">
                      <a:solidFill>
                        <a:schemeClr val="bg1"/>
                      </a:solidFill>
                      <a:latin typeface="Titillium Web" panose="00000500000000000000" pitchFamily="2" charset="0"/>
                      <a:ea typeface="Noto Sans Disp" panose="020B0502040504020204" pitchFamily="34"/>
                      <a:cs typeface="Noto Sans Disp" panose="020B0502040504020204" pitchFamily="34"/>
                    </a:rPr>
                  </a:br>
                  <a:r>
                    <a:rPr lang="en-US" sz="1400" dirty="0">
                      <a:solidFill>
                        <a:schemeClr val="bg1"/>
                      </a:solidFill>
                      <a:latin typeface="Titillium Web" panose="00000500000000000000" pitchFamily="2" charset="0"/>
                      <a:ea typeface="Noto Sans Disp" panose="020B0502040504020204" pitchFamily="34"/>
                      <a:cs typeface="Noto Sans Disp" panose="020B0502040504020204" pitchFamily="34"/>
                    </a:rPr>
                    <a:t>force</a:t>
                  </a:r>
                  <a:endParaRPr lang="en-GB" sz="1400" dirty="0">
                    <a:solidFill>
                      <a:schemeClr val="bg1"/>
                    </a:solidFill>
                    <a:latin typeface="Titillium Web" panose="00000500000000000000" pitchFamily="2" charset="0"/>
                    <a:ea typeface="Noto Sans Disp" panose="020B0502040504020204" pitchFamily="34"/>
                    <a:cs typeface="Noto Sans Disp" panose="020B0502040504020204" pitchFamily="34"/>
                  </a:endParaRP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D54F2544-826B-E1A3-20AD-49C7193FC7AC}"/>
                    </a:ext>
                  </a:extLst>
                </p:cNvPr>
                <p:cNvSpPr txBox="1"/>
                <p:nvPr/>
              </p:nvSpPr>
              <p:spPr>
                <a:xfrm rot="2307785">
                  <a:off x="4598755" y="5528104"/>
                  <a:ext cx="2007944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  <a:latin typeface="Titillium Web" panose="00000500000000000000" pitchFamily="2" charset="0"/>
                      <a:ea typeface="Noto Sans Disp" panose="020B0502040504020204" pitchFamily="34"/>
                      <a:cs typeface="Noto Sans Disp" panose="020B0502040504020204" pitchFamily="34"/>
                    </a:rPr>
                    <a:t>Right of</a:t>
                  </a:r>
                  <a:br>
                    <a:rPr lang="en-US" sz="1400" dirty="0">
                      <a:solidFill>
                        <a:schemeClr val="bg1"/>
                      </a:solidFill>
                      <a:latin typeface="Titillium Web" panose="00000500000000000000" pitchFamily="2" charset="0"/>
                      <a:ea typeface="Noto Sans Disp" panose="020B0502040504020204" pitchFamily="34"/>
                      <a:cs typeface="Noto Sans Disp" panose="020B0502040504020204" pitchFamily="34"/>
                    </a:rPr>
                  </a:br>
                  <a:r>
                    <a:rPr lang="en-US" sz="1400" dirty="0">
                      <a:solidFill>
                        <a:schemeClr val="bg1"/>
                      </a:solidFill>
                      <a:latin typeface="Titillium Web" panose="00000500000000000000" pitchFamily="2" charset="0"/>
                      <a:ea typeface="Noto Sans Disp" panose="020B0502040504020204" pitchFamily="34"/>
                      <a:cs typeface="Noto Sans Disp" panose="020B0502040504020204" pitchFamily="34"/>
                    </a:rPr>
                    <a:t>center kick</a:t>
                  </a:r>
                  <a:endParaRPr lang="en-GB" sz="1400" dirty="0">
                    <a:solidFill>
                      <a:schemeClr val="bg1"/>
                    </a:solidFill>
                    <a:latin typeface="Titillium Web" panose="00000500000000000000" pitchFamily="2" charset="0"/>
                    <a:ea typeface="Noto Sans Disp" panose="020B0502040504020204" pitchFamily="34"/>
                    <a:cs typeface="Noto Sans Disp" panose="020B0502040504020204" pitchFamily="34"/>
                  </a:endParaRPr>
                </a:p>
              </p:txBody>
            </p:sp>
            <p:pic>
              <p:nvPicPr>
                <p:cNvPr id="37" name="Picture 36" descr="A close-up of a football ball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0955BEF6-7A31-A611-9698-36ED282954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03701" y="4277587"/>
                  <a:ext cx="666667" cy="666667"/>
                </a:xfrm>
                <a:prstGeom prst="rect">
                  <a:avLst/>
                </a:prstGeom>
              </p:spPr>
            </p:pic>
            <p:sp>
              <p:nvSpPr>
                <p:cNvPr id="52" name="Arc 51">
                  <a:extLst>
                    <a:ext uri="{FF2B5EF4-FFF2-40B4-BE49-F238E27FC236}">
                      <a16:creationId xmlns:a16="http://schemas.microsoft.com/office/drawing/2014/main" id="{E0950088-D3D5-ABD3-DCC7-3EA893B6B3B5}"/>
                    </a:ext>
                  </a:extLst>
                </p:cNvPr>
                <p:cNvSpPr/>
                <p:nvPr/>
              </p:nvSpPr>
              <p:spPr>
                <a:xfrm rot="4840192">
                  <a:off x="5042991" y="4201235"/>
                  <a:ext cx="902136" cy="838022"/>
                </a:xfrm>
                <a:prstGeom prst="arc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54" name="Isosceles Triangle 53">
                  <a:extLst>
                    <a:ext uri="{FF2B5EF4-FFF2-40B4-BE49-F238E27FC236}">
                      <a16:creationId xmlns:a16="http://schemas.microsoft.com/office/drawing/2014/main" id="{58DD4AD9-0E68-515E-CF15-9217FDAA68C1}"/>
                    </a:ext>
                  </a:extLst>
                </p:cNvPr>
                <p:cNvSpPr/>
                <p:nvPr/>
              </p:nvSpPr>
              <p:spPr>
                <a:xfrm rot="19580692">
                  <a:off x="7040731" y="2075833"/>
                  <a:ext cx="191088" cy="263899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57" name="Explosion: 8 Points 56">
                  <a:extLst>
                    <a:ext uri="{FF2B5EF4-FFF2-40B4-BE49-F238E27FC236}">
                      <a16:creationId xmlns:a16="http://schemas.microsoft.com/office/drawing/2014/main" id="{CF6C2382-C3A1-65F9-8EF2-468EB3856B6C}"/>
                    </a:ext>
                  </a:extLst>
                </p:cNvPr>
                <p:cNvSpPr/>
                <p:nvPr/>
              </p:nvSpPr>
              <p:spPr>
                <a:xfrm>
                  <a:off x="5224376" y="4797152"/>
                  <a:ext cx="438394" cy="519614"/>
                </a:xfrm>
                <a:prstGeom prst="irregularSeal1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559F68D1-F20B-6117-D3AA-B85D07D231C3}"/>
                    </a:ext>
                  </a:extLst>
                </p:cNvPr>
                <p:cNvSpPr txBox="1"/>
                <p:nvPr/>
              </p:nvSpPr>
              <p:spPr>
                <a:xfrm rot="18263366">
                  <a:off x="5298825" y="4330670"/>
                  <a:ext cx="200794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  <a:latin typeface="Titillium Web" panose="00000500000000000000" pitchFamily="2" charset="0"/>
                      <a:ea typeface="Noto Sans Disp" panose="020B0502040504020204" pitchFamily="34"/>
                      <a:cs typeface="Noto Sans Disp" panose="020B0502040504020204" pitchFamily="34"/>
                    </a:rPr>
                    <a:t>Rotation</a:t>
                  </a:r>
                  <a:endParaRPr lang="en-GB" sz="1400" dirty="0">
                    <a:solidFill>
                      <a:schemeClr val="bg1"/>
                    </a:solidFill>
                    <a:latin typeface="Titillium Web" panose="00000500000000000000" pitchFamily="2" charset="0"/>
                    <a:ea typeface="Noto Sans Disp" panose="020B0502040504020204" pitchFamily="34"/>
                    <a:cs typeface="Noto Sans Disp" panose="020B0502040504020204" pitchFamily="34"/>
                  </a:endParaRPr>
                </a:p>
              </p:txBody>
            </p:sp>
            <p:sp>
              <p:nvSpPr>
                <p:cNvPr id="7" name="Arrow: Down 6">
                  <a:extLst>
                    <a:ext uri="{FF2B5EF4-FFF2-40B4-BE49-F238E27FC236}">
                      <a16:creationId xmlns:a16="http://schemas.microsoft.com/office/drawing/2014/main" id="{65EC16AC-C56B-D956-87DE-C87A266CC66D}"/>
                    </a:ext>
                  </a:extLst>
                </p:cNvPr>
                <p:cNvSpPr/>
                <p:nvPr/>
              </p:nvSpPr>
              <p:spPr>
                <a:xfrm>
                  <a:off x="6027930" y="3152785"/>
                  <a:ext cx="864096" cy="1152142"/>
                </a:xfrm>
                <a:prstGeom prst="downArrow">
                  <a:avLst/>
                </a:prstGeom>
                <a:ln>
                  <a:noFill/>
                </a:ln>
                <a:scene3d>
                  <a:camera prst="isometricLeftDown">
                    <a:rot lat="19800000" lon="2400000" rev="18000000"/>
                  </a:camera>
                  <a:lightRig rig="threePt" dir="t"/>
                </a:scene3d>
                <a:sp3d extrusionH="25400">
                  <a:bevelT w="25400" h="25400"/>
                  <a:bevelB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r>
                    <a:rPr lang="en-US" sz="1600" b="1" dirty="0">
                      <a:solidFill>
                        <a:schemeClr val="bg1"/>
                      </a:solidFill>
                      <a:latin typeface="Kobenhavn Sans Black" pitchFamily="50" charset="0"/>
                    </a:rPr>
                    <a:t>Wind</a:t>
                  </a:r>
                  <a:endParaRPr lang="en-GB" sz="1600" b="1" dirty="0">
                    <a:solidFill>
                      <a:schemeClr val="bg1"/>
                    </a:solidFill>
                    <a:latin typeface="Kobenhavn Sans Black" pitchFamily="50" charset="0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87EFEE5-FDEC-A11B-69A1-20C99CAFDAC3}"/>
                    </a:ext>
                  </a:extLst>
                </p:cNvPr>
                <p:cNvSpPr txBox="1"/>
                <p:nvPr/>
              </p:nvSpPr>
              <p:spPr>
                <a:xfrm>
                  <a:off x="9817859" y="4827188"/>
                  <a:ext cx="200794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  <a:latin typeface="DIN 2014" panose="020B0504020202020204" pitchFamily="34" charset="0"/>
                      <a:ea typeface="DIN 2014" panose="020B0504020202020204" pitchFamily="34" charset="0"/>
                      <a:cs typeface="Noto Sans Disp" panose="020B0502040504020204" pitchFamily="34"/>
                    </a:rPr>
                    <a:t>Rotation</a:t>
                  </a:r>
                  <a:endParaRPr lang="en-GB" sz="1400" dirty="0">
                    <a:solidFill>
                      <a:schemeClr val="bg1"/>
                    </a:solidFill>
                    <a:latin typeface="DIN 2014" panose="020B0504020202020204" pitchFamily="34" charset="0"/>
                    <a:ea typeface="DIN 2014" panose="020B0504020202020204" pitchFamily="34" charset="0"/>
                    <a:cs typeface="Noto Sans Disp" panose="020B0502040504020204" pitchFamily="34"/>
                  </a:endParaRPr>
                </a:p>
              </p:txBody>
            </p:sp>
          </p:grpSp>
        </p:grpSp>
      </p:grpSp>
      <p:pic>
        <p:nvPicPr>
          <p:cNvPr id="4" name="Picture 3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1902B072-1601-D06E-B6CC-1EE1A077B53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0006" y="317717"/>
            <a:ext cx="1372342" cy="23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4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7B036E-B4D5-41C9-94A0-D5A4E5077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973263"/>
            <a:ext cx="6061608" cy="439261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1800" dirty="0"/>
              <a:t>Annual fuel saving potential</a:t>
            </a:r>
            <a:br>
              <a:rPr lang="en-US" sz="1800" dirty="0"/>
            </a:br>
            <a:r>
              <a:rPr lang="en-US" sz="1800" dirty="0"/>
              <a:t>estimated for a specific route:</a:t>
            </a:r>
          </a:p>
          <a:p>
            <a:pPr marL="723900" lvl="1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600" dirty="0"/>
              <a:t>Route divided into &lt;400 km legs.</a:t>
            </a:r>
          </a:p>
          <a:p>
            <a:pPr marL="723900" lvl="1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600" dirty="0"/>
              <a:t>Probabilities of wind conditions</a:t>
            </a:r>
            <a:br>
              <a:rPr lang="en-US" sz="1600" dirty="0"/>
            </a:br>
            <a:r>
              <a:rPr lang="en-US" sz="1600" dirty="0"/>
              <a:t>(wind speed &amp; direction)</a:t>
            </a:r>
            <a:br>
              <a:rPr lang="en-US" sz="1600" dirty="0"/>
            </a:br>
            <a:r>
              <a:rPr lang="en-US" sz="1600" dirty="0"/>
              <a:t>assessed from 20 years</a:t>
            </a:r>
            <a:br>
              <a:rPr lang="en-US" sz="1600" dirty="0"/>
            </a:br>
            <a:r>
              <a:rPr lang="en-US" sz="1600" dirty="0"/>
              <a:t>of European Union’s</a:t>
            </a:r>
            <a:br>
              <a:rPr lang="en-US" sz="1600" dirty="0"/>
            </a:br>
            <a:r>
              <a:rPr lang="en-US" sz="1600" dirty="0"/>
              <a:t>Space </a:t>
            </a:r>
            <a:r>
              <a:rPr lang="en-US" sz="1600" dirty="0" err="1"/>
              <a:t>programme</a:t>
            </a:r>
            <a:r>
              <a:rPr lang="en-US" sz="1600" dirty="0"/>
              <a:t> global</a:t>
            </a:r>
            <a:br>
              <a:rPr lang="en-US" sz="1600" dirty="0"/>
            </a:br>
            <a:r>
              <a:rPr lang="en-US" sz="1600" dirty="0"/>
              <a:t>wind data.</a:t>
            </a:r>
          </a:p>
          <a:p>
            <a:pPr marL="723900" lvl="1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600" dirty="0"/>
              <a:t>For each wind condition,</a:t>
            </a:r>
            <a:br>
              <a:rPr lang="en-US" sz="1600" dirty="0"/>
            </a:br>
            <a:r>
              <a:rPr lang="en-US" sz="1600" dirty="0"/>
              <a:t>the product performance model</a:t>
            </a:r>
            <a:br>
              <a:rPr lang="en-US" sz="1600" dirty="0"/>
            </a:br>
            <a:r>
              <a:rPr lang="en-US" sz="1600" dirty="0"/>
              <a:t>is used to estimate the savings.</a:t>
            </a:r>
          </a:p>
          <a:p>
            <a:pPr marL="723900" lvl="1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600" dirty="0"/>
              <a:t>Annual expected savings</a:t>
            </a:r>
            <a:br>
              <a:rPr lang="en-US" sz="1600" dirty="0"/>
            </a:br>
            <a:r>
              <a:rPr lang="en-US" sz="1600" dirty="0"/>
              <a:t>potential is the result of </a:t>
            </a:r>
          </a:p>
          <a:p>
            <a:pPr marL="723900" lvl="2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200" dirty="0"/>
              <a:t>	Probability of wind conditions</a:t>
            </a:r>
          </a:p>
          <a:p>
            <a:pPr marL="723900" lvl="2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200" dirty="0"/>
              <a:t>	Estimated savings in them</a:t>
            </a:r>
          </a:p>
          <a:p>
            <a:pPr marL="723900" lvl="1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600" dirty="0"/>
              <a:t>Leg-savings are aggregated to yield annual average savings.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dirty="0"/>
              <a:t>Years of performance measurements onboard existing ships have proven the methodology.</a:t>
            </a:r>
          </a:p>
          <a:p>
            <a:pPr marL="0" indent="0">
              <a:buNone/>
            </a:pPr>
            <a:endParaRPr lang="en-FI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7D9AEC-E61B-4C2E-9013-0E4C28D0A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Accurate &amp; proven</a:t>
            </a:r>
            <a:br>
              <a:rPr lang="en-US" dirty="0"/>
            </a:br>
            <a:r>
              <a:rPr lang="en-US" dirty="0"/>
              <a:t>simulation method</a:t>
            </a:r>
            <a:endParaRPr lang="en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0DA786-EC03-F409-C56D-8B594F86F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377" y="1961423"/>
            <a:ext cx="3255476" cy="4602118"/>
          </a:xfrm>
          <a:prstGeom prst="rect">
            <a:avLst/>
          </a:prstGeom>
          <a:ln>
            <a:noFill/>
          </a:ln>
          <a:effectLst>
            <a:outerShdw blurRad="635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39875AE-4BBC-1A14-F103-E2E62012ADBF}"/>
              </a:ext>
            </a:extLst>
          </p:cNvPr>
          <p:cNvGrpSpPr/>
          <p:nvPr/>
        </p:nvGrpSpPr>
        <p:grpSpPr>
          <a:xfrm>
            <a:off x="4679993" y="1973264"/>
            <a:ext cx="3548115" cy="3067049"/>
            <a:chOff x="8688288" y="1698948"/>
            <a:chExt cx="3548115" cy="300105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BDFFF16-09D9-710B-8982-8E4A438A3142}"/>
                </a:ext>
              </a:extLst>
            </p:cNvPr>
            <p:cNvSpPr/>
            <p:nvPr/>
          </p:nvSpPr>
          <p:spPr>
            <a:xfrm>
              <a:off x="8688288" y="1698948"/>
              <a:ext cx="3528392" cy="30010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F47BCA9-118F-F957-DAA3-36A18EBB564D}"/>
                </a:ext>
              </a:extLst>
            </p:cNvPr>
            <p:cNvGrpSpPr/>
            <p:nvPr/>
          </p:nvGrpSpPr>
          <p:grpSpPr>
            <a:xfrm>
              <a:off x="8696833" y="1700213"/>
              <a:ext cx="3539570" cy="2992452"/>
              <a:chOff x="8483472" y="2412610"/>
              <a:chExt cx="3539570" cy="2992452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98074231-8E75-65E7-9179-37288BE46E19}"/>
                  </a:ext>
                </a:extLst>
              </p:cNvPr>
              <p:cNvGrpSpPr/>
              <p:nvPr/>
            </p:nvGrpSpPr>
            <p:grpSpPr>
              <a:xfrm>
                <a:off x="8483472" y="2692717"/>
                <a:ext cx="3539570" cy="2712345"/>
                <a:chOff x="8483472" y="2692717"/>
                <a:chExt cx="3539570" cy="2712345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52BD967B-D1BE-ECC9-884C-013B69D837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54718" y="3576069"/>
                  <a:ext cx="146482" cy="318124"/>
                </a:xfrm>
                <a:prstGeom prst="line">
                  <a:avLst/>
                </a:prstGeom>
                <a:ln w="57150" cap="sq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3E26CD56-DDD7-61A2-4A17-D50038AB2C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D0CFD4"/>
                    </a:clrFrom>
                    <a:clrTo>
                      <a:srgbClr val="D0CFD4">
                        <a:alpha val="0"/>
                      </a:srgbClr>
                    </a:clrTo>
                  </a:clrChange>
                </a:blip>
                <a:srcRect t="56298"/>
                <a:stretch/>
              </p:blipFill>
              <p:spPr>
                <a:xfrm flipH="1">
                  <a:off x="8483472" y="3982604"/>
                  <a:ext cx="3539569" cy="1422458"/>
                </a:xfrm>
                <a:prstGeom prst="rect">
                  <a:avLst/>
                </a:prstGeom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D0CA3AB1-E63F-037B-1F44-06980D88F7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D0CFD4"/>
                    </a:clrFrom>
                    <a:clrTo>
                      <a:srgbClr val="D0CFD4">
                        <a:alpha val="0"/>
                      </a:srgbClr>
                    </a:clrTo>
                  </a:clrChange>
                </a:blip>
                <a:srcRect b="47165"/>
                <a:stretch/>
              </p:blipFill>
              <p:spPr>
                <a:xfrm flipH="1">
                  <a:off x="8494650" y="2692717"/>
                  <a:ext cx="3528392" cy="171974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A27163D8-97D5-AC23-387B-7A7B55CFB0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22971" y="3921276"/>
                  <a:ext cx="434954" cy="311506"/>
                </a:xfrm>
                <a:prstGeom prst="line">
                  <a:avLst/>
                </a:prstGeom>
                <a:ln w="57150" cap="sq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48BC5A8C-E0BA-7EFC-B156-5A919C399A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11581" y="4823581"/>
                  <a:ext cx="74770" cy="367511"/>
                </a:xfrm>
                <a:prstGeom prst="line">
                  <a:avLst/>
                </a:prstGeom>
                <a:ln w="57150" cap="sq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A6FE4E70-4F82-E183-9D40-0D8A7D3743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87429" y="4269619"/>
                  <a:ext cx="305090" cy="512729"/>
                </a:xfrm>
                <a:prstGeom prst="line">
                  <a:avLst/>
                </a:prstGeom>
                <a:ln w="57150" cap="sq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A6E10D81-A76A-05C9-546D-FDF1CEACF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05384" y="3556263"/>
                  <a:ext cx="160052" cy="0"/>
                </a:xfrm>
                <a:prstGeom prst="line">
                  <a:avLst/>
                </a:prstGeom>
                <a:ln w="57150" cap="rnd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12CA9F78-BE6B-1A52-5A80-948FF6EC55BA}"/>
                    </a:ext>
                  </a:extLst>
                </p:cNvPr>
                <p:cNvSpPr txBox="1"/>
                <p:nvPr/>
              </p:nvSpPr>
              <p:spPr>
                <a:xfrm>
                  <a:off x="11037651" y="3448541"/>
                  <a:ext cx="530471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solidFill>
                        <a:schemeClr val="bg1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Leg</a:t>
                  </a: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A957901C-50C8-D858-22FD-601A03CFB3CC}"/>
                    </a:ext>
                  </a:extLst>
                </p:cNvPr>
                <p:cNvSpPr txBox="1"/>
                <p:nvPr/>
              </p:nvSpPr>
              <p:spPr>
                <a:xfrm>
                  <a:off x="11037650" y="3572484"/>
                  <a:ext cx="940989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solidFill>
                        <a:schemeClr val="bg1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Wind data point</a:t>
                  </a:r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87FFEA53-C478-6F96-3B3A-15B40224F29C}"/>
                    </a:ext>
                  </a:extLst>
                </p:cNvPr>
                <p:cNvSpPr/>
                <p:nvPr/>
              </p:nvSpPr>
              <p:spPr>
                <a:xfrm>
                  <a:off x="10049986" y="4223553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I"/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B57703AF-5F25-3DAF-C445-687A4F096C23}"/>
                    </a:ext>
                  </a:extLst>
                </p:cNvPr>
                <p:cNvSpPr/>
                <p:nvPr/>
              </p:nvSpPr>
              <p:spPr>
                <a:xfrm>
                  <a:off x="9582772" y="3882367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I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B15D7EBD-F1F5-3529-10C0-362F0427F77E}"/>
                    </a:ext>
                  </a:extLst>
                </p:cNvPr>
                <p:cNvSpPr/>
                <p:nvPr/>
              </p:nvSpPr>
              <p:spPr>
                <a:xfrm>
                  <a:off x="10378522" y="4777862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I"/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EA9EEB1C-8D55-07C9-A5BF-F68D82A29D70}"/>
                    </a:ext>
                  </a:extLst>
                </p:cNvPr>
                <p:cNvSpPr/>
                <p:nvPr/>
              </p:nvSpPr>
              <p:spPr>
                <a:xfrm>
                  <a:off x="10919717" y="3788264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I"/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FD582F74-358C-7A25-6C2A-30C7DDEBF0D6}"/>
                    </a:ext>
                  </a:extLst>
                </p:cNvPr>
                <p:cNvSpPr txBox="1"/>
                <p:nvPr/>
              </p:nvSpPr>
              <p:spPr>
                <a:xfrm>
                  <a:off x="11037651" y="3696428"/>
                  <a:ext cx="801112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solidFill>
                        <a:schemeClr val="bg1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Waypoint</a:t>
                  </a:r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CCD49C33-7375-7ED3-BF74-33AB02C8C785}"/>
                    </a:ext>
                  </a:extLst>
                </p:cNvPr>
                <p:cNvSpPr/>
                <p:nvPr/>
              </p:nvSpPr>
              <p:spPr>
                <a:xfrm>
                  <a:off x="10119933" y="4525752"/>
                  <a:ext cx="72000" cy="72000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I" dirty="0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324CC3BE-76FC-05BE-AFBF-8744CBD0C354}"/>
                    </a:ext>
                  </a:extLst>
                </p:cNvPr>
                <p:cNvSpPr/>
                <p:nvPr/>
              </p:nvSpPr>
              <p:spPr>
                <a:xfrm>
                  <a:off x="10906576" y="3644206"/>
                  <a:ext cx="72000" cy="72000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I" dirty="0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22FDAC51-6EDD-D03B-F4A0-E73EBA72C40B}"/>
                    </a:ext>
                  </a:extLst>
                </p:cNvPr>
                <p:cNvSpPr/>
                <p:nvPr/>
              </p:nvSpPr>
              <p:spPr>
                <a:xfrm>
                  <a:off x="9736715" y="4077029"/>
                  <a:ext cx="72000" cy="72000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I" dirty="0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70F3EF8C-E046-8533-8DAE-E2DBDAABA3BD}"/>
                    </a:ext>
                  </a:extLst>
                </p:cNvPr>
                <p:cNvSpPr/>
                <p:nvPr/>
              </p:nvSpPr>
              <p:spPr>
                <a:xfrm>
                  <a:off x="9484374" y="3672742"/>
                  <a:ext cx="72000" cy="72000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I" dirty="0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4EE5A183-CF90-191A-0320-E8FBECED10ED}"/>
                    </a:ext>
                  </a:extLst>
                </p:cNvPr>
                <p:cNvSpPr/>
                <p:nvPr/>
              </p:nvSpPr>
              <p:spPr>
                <a:xfrm>
                  <a:off x="10459214" y="5004494"/>
                  <a:ext cx="72000" cy="72000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I" dirty="0"/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5682B2D-9CB6-D673-6BD1-4EA20CB9B6A6}"/>
                  </a:ext>
                </a:extLst>
              </p:cNvPr>
              <p:cNvSpPr txBox="1"/>
              <p:nvPr/>
            </p:nvSpPr>
            <p:spPr>
              <a:xfrm>
                <a:off x="8494650" y="2412610"/>
                <a:ext cx="234624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Schematic of the simulation route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7350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380DD0-0A64-AED2-9334-624304A75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Summary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D1E243-672C-8E2F-DB9F-C0FFB1563D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What did we find out and how?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18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A6B2E0B-3B8A-42E4-ABF0-BB8F45F70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and wind data</a:t>
            </a:r>
            <a:endParaRPr lang="en-FI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B3AD1E2-A940-4416-826F-C96290B1E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00212"/>
            <a:ext cx="6667500" cy="4471987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Simulation based on 20 years of European Union’s Space program ERA5 wind data.</a:t>
            </a:r>
          </a:p>
          <a:p>
            <a:pPr marL="0" indent="0">
              <a:buNone/>
            </a:pPr>
            <a:r>
              <a:rPr lang="en-US" sz="1800" dirty="0"/>
              <a:t>The wind data used in the simulation of the global average is based on IMO’s MEPC 62/INF.34 (Marine Environmental Protection Committee) report Annex “Global Wind Specification along the Main Global Shipping Routes to be applied in the EEDI calculation of wind propulsion systems”. </a:t>
            </a:r>
          </a:p>
          <a:p>
            <a:pPr marL="0" indent="0">
              <a:buNone/>
            </a:pPr>
            <a:r>
              <a:rPr lang="en-US" sz="1800" dirty="0"/>
              <a:t>Thrust forces by the Norsepower Rotor Sails™ are calculated based on the verified performance results of reference fleet.</a:t>
            </a:r>
            <a:endParaRPr lang="en-US" sz="1800" dirty="0">
              <a:highlight>
                <a:srgbClr val="FFFF00"/>
              </a:highlight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1800" dirty="0"/>
              <a:t>Thrust forces are converted to main engine equivalent power by method described in MEPC.1 – Circ.815.</a:t>
            </a:r>
            <a:endParaRPr lang="en-FI" sz="1800" dirty="0"/>
          </a:p>
          <a:p>
            <a:pPr marL="0" indent="0">
              <a:buNone/>
            </a:pPr>
            <a:endParaRPr lang="en-US" sz="1800" dirty="0"/>
          </a:p>
          <a:p>
            <a:endParaRPr lang="en-FI" sz="1800" dirty="0"/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37E88CAA-85D1-47DA-B5EE-EFA65E9D82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703"/>
          <a:stretch/>
        </p:blipFill>
        <p:spPr>
          <a:xfrm>
            <a:off x="8056724" y="3867150"/>
            <a:ext cx="3366384" cy="1720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FE53D7-86D2-43A4-879D-9EE9869872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076"/>
          <a:stretch/>
        </p:blipFill>
        <p:spPr>
          <a:xfrm>
            <a:off x="7976966" y="1714430"/>
            <a:ext cx="3446142" cy="187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0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B8C210-DBCA-416C-851D-2134197D6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case calculation</a:t>
            </a:r>
            <a:endParaRPr lang="en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54E280-5E2D-47C5-ACC2-AF9A30148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33500" y="1939131"/>
            <a:ext cx="5257800" cy="43926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The business case is calculated using the discounted cashflow method (Net Present Value)</a:t>
            </a:r>
          </a:p>
          <a:p>
            <a:pPr marL="0" indent="0">
              <a:buNone/>
            </a:pPr>
            <a:r>
              <a:rPr lang="en-US" sz="1800" dirty="0"/>
              <a:t>The calculation is shown for a 25-year lifetime of the ship and assumes remote service support fees as on page 17</a:t>
            </a:r>
          </a:p>
          <a:p>
            <a:pPr marL="0" indent="0">
              <a:buNone/>
            </a:pPr>
            <a:r>
              <a:rPr lang="en-US" sz="1800" dirty="0"/>
              <a:t>Some scenarios include carbon in the operational costs with a constant price of USD </a:t>
            </a:r>
            <a:r>
              <a:rPr lang="en-US" sz="1800" dirty="0">
                <a:latin typeface="DIN 2014" panose="020B0504020202020204" pitchFamily="34" charset="0"/>
                <a:ea typeface="DIN 2014" panose="020B0504020202020204" pitchFamily="34" charset="0"/>
              </a:rPr>
              <a:t>{simulationResults</a:t>
            </a:r>
            <a:r>
              <a:rPr lang="en-US" sz="1800" dirty="0"/>
              <a:t>.</a:t>
            </a:r>
            <a:r>
              <a:rPr lang="en-US" sz="1800" dirty="0">
                <a:latin typeface="DIN 2014" panose="020B0504020202020204" pitchFamily="34" charset="0"/>
                <a:ea typeface="DIN 2014" panose="020B0504020202020204" pitchFamily="34" charset="0"/>
              </a:rPr>
              <a:t>co2PriceValue}</a:t>
            </a:r>
            <a:r>
              <a:rPr lang="en-US" sz="1800" dirty="0"/>
              <a:t>/CO2-ton.</a:t>
            </a:r>
          </a:p>
          <a:p>
            <a:pPr marL="0" indent="0">
              <a:buNone/>
            </a:pPr>
            <a:r>
              <a:rPr lang="en-US" sz="1800" dirty="0"/>
              <a:t>For reference, on the right are shown the EU ETS CO2 prices for the year 2022</a:t>
            </a:r>
          </a:p>
          <a:p>
            <a:pPr marL="0" indent="0">
              <a:buNone/>
            </a:pPr>
            <a:r>
              <a:rPr lang="en-GB" sz="1800" dirty="0"/>
              <a:t>The discounted operational cost savings are shown in different price scenarios</a:t>
            </a:r>
          </a:p>
          <a:p>
            <a:pPr marL="0" indent="0">
              <a:buNone/>
            </a:pPr>
            <a:r>
              <a:rPr lang="en-GB" sz="1800" dirty="0"/>
              <a:t>The assumed discount rate is </a:t>
            </a:r>
            <a:r>
              <a:rPr lang="en-US" sz="1800" dirty="0">
                <a:latin typeface="DIN 2014" panose="020B0504020202020204" pitchFamily="34" charset="0"/>
                <a:ea typeface="DIN 2014" panose="020B0504020202020204" pitchFamily="34" charset="0"/>
              </a:rPr>
              <a:t>{</a:t>
            </a:r>
            <a:r>
              <a:rPr lang="en-US" sz="1800" dirty="0" err="1">
                <a:latin typeface="DIN 2014" panose="020B0504020202020204" pitchFamily="34" charset="0"/>
                <a:ea typeface="DIN 2014" panose="020B0504020202020204" pitchFamily="34" charset="0"/>
              </a:rPr>
              <a:t>simulationInput.caseStudy.discountRate</a:t>
            </a:r>
            <a:r>
              <a:rPr lang="en-US" sz="1800" dirty="0">
                <a:latin typeface="DIN 2014" panose="020B0504020202020204" pitchFamily="34" charset="0"/>
                <a:ea typeface="DIN 2014" panose="020B0504020202020204" pitchFamily="34" charset="0"/>
              </a:rPr>
              <a:t>}</a:t>
            </a:r>
            <a:r>
              <a:rPr lang="en-GB" sz="1800" dirty="0"/>
              <a:t>%</a:t>
            </a:r>
            <a:endParaRPr lang="en-FI" sz="1800" b="0" i="0" u="none" strike="noStrike" dirty="0">
              <a:effectLst/>
              <a:latin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BE65DF9-208C-0797-FF45-9EB915ED3BE0}"/>
              </a:ext>
            </a:extLst>
          </p:cNvPr>
          <p:cNvGrpSpPr/>
          <p:nvPr/>
        </p:nvGrpSpPr>
        <p:grpSpPr>
          <a:xfrm>
            <a:off x="6843828" y="1939131"/>
            <a:ext cx="5009578" cy="2961426"/>
            <a:chOff x="6843828" y="1939131"/>
            <a:chExt cx="5009578" cy="29614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3F53EE4-2474-DE59-CE55-2D60F3BBF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43828" y="1939131"/>
              <a:ext cx="5009578" cy="296142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34FCB43-21C5-ACF3-9CAF-5E3C041B7A7B}"/>
                </a:ext>
              </a:extLst>
            </p:cNvPr>
            <p:cNvSpPr/>
            <p:nvPr/>
          </p:nvSpPr>
          <p:spPr>
            <a:xfrm>
              <a:off x="8406376" y="1939131"/>
              <a:ext cx="764088" cy="282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</p:grp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4066CBF-1FB5-A31B-9BE3-C1C7A37F4047}"/>
              </a:ext>
            </a:extLst>
          </p:cNvPr>
          <p:cNvSpPr txBox="1">
            <a:spLocks/>
          </p:cNvSpPr>
          <p:nvPr/>
        </p:nvSpPr>
        <p:spPr>
          <a:xfrm>
            <a:off x="8979569" y="5022000"/>
            <a:ext cx="3761874" cy="32002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Source: tradingeconomics.com 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24267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A32C3-6A14-4D82-AF79-CA877C454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EEDI / EEXI</a:t>
            </a:r>
            <a:endParaRPr lang="en-FI" dirty="0"/>
          </a:p>
        </p:txBody>
      </p:sp>
      <p:sp>
        <p:nvSpPr>
          <p:cNvPr id="4" name="text_field">
            <a:extLst>
              <a:ext uri="{FF2B5EF4-FFF2-40B4-BE49-F238E27FC236}">
                <a16:creationId xmlns:a16="http://schemas.microsoft.com/office/drawing/2014/main" id="{FCDC4D12-2CD9-4448-B91B-9F51DA8E73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7325" y="1988542"/>
            <a:ext cx="10086475" cy="33895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The EEDI / EEXI calculation directly considers Rotor Sails as an advantage.</a:t>
            </a:r>
          </a:p>
          <a:p>
            <a:pPr marL="0" indent="0">
              <a:buNone/>
            </a:pPr>
            <a:r>
              <a:rPr lang="en-US" sz="2400" dirty="0"/>
              <a:t>Rotor Sails are considered as an energy saving device.</a:t>
            </a:r>
          </a:p>
          <a:p>
            <a:pPr marL="0" indent="0">
              <a:buNone/>
            </a:pPr>
            <a:r>
              <a:rPr lang="en-US" sz="2400" dirty="0"/>
              <a:t>The calculation guidelines to determine the index improvement are given in MEPC.1-Circ.896.</a:t>
            </a:r>
          </a:p>
          <a:p>
            <a:pPr marL="0" indent="0">
              <a:buNone/>
            </a:pPr>
            <a:r>
              <a:rPr lang="en-US" sz="2400" dirty="0"/>
              <a:t>Exact determination of the index improvement requires detailed an aerodynamic analysis which Norsepower can support with.</a:t>
            </a:r>
          </a:p>
          <a:p>
            <a:pPr marL="0" indent="0">
              <a:buNone/>
            </a:pPr>
            <a:r>
              <a:rPr lang="en-US" sz="2400" dirty="0"/>
              <a:t>An indicative reduction figure is given based on simplified calculation.</a:t>
            </a:r>
            <a:endParaRPr lang="en-FI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CF5258-FD31-487E-34DE-EB5ADDD78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482" y="5146358"/>
            <a:ext cx="7209036" cy="141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2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ark&#10;&#10;Description automatically generated">
            <a:extLst>
              <a:ext uri="{FF2B5EF4-FFF2-40B4-BE49-F238E27FC236}">
                <a16:creationId xmlns:a16="http://schemas.microsoft.com/office/drawing/2014/main" id="{594C2633-939E-6228-A7A3-C66D71229C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935" y="1901825"/>
            <a:ext cx="5317065" cy="3987799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D277375-E588-7937-95A1-0501320B79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8885" y="-21979"/>
          <a:ext cx="6585521" cy="6905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Standard" r:id="rId3" imgW="6937532" imgH="7690625" progId="CorelDRAWStandard.Graphic.23">
                  <p:embed/>
                </p:oleObj>
              </mc:Choice>
              <mc:Fallback>
                <p:oleObj name="CorelDRAW Standard" r:id="rId3" imgW="6937532" imgH="7690625" progId="CorelDRAWStandard.Graphic.23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CD277375-E588-7937-95A1-0501320B79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8885" y="-21979"/>
                        <a:ext cx="6585521" cy="69052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F252B68-52FA-0B5A-FA6C-68B6458FF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are here to help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8CF9FA-3BCC-A70A-E4DC-01FF362C1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Our sales and tech teams consist</a:t>
            </a:r>
            <a:br>
              <a:rPr lang="en-US" dirty="0"/>
            </a:br>
            <a:r>
              <a:rPr lang="en-US" dirty="0"/>
              <a:t>of leading mechanical sails experts</a:t>
            </a:r>
            <a:br>
              <a:rPr lang="en-US" dirty="0"/>
            </a:br>
            <a:r>
              <a:rPr lang="en-US" dirty="0"/>
              <a:t>and are at your disposal. Please</a:t>
            </a:r>
            <a:br>
              <a:rPr lang="en-US" dirty="0"/>
            </a:br>
            <a:r>
              <a:rPr lang="en-US" dirty="0"/>
              <a:t>contact us if you have any further</a:t>
            </a:r>
            <a:br>
              <a:rPr lang="en-US" dirty="0"/>
            </a:br>
            <a:r>
              <a:rPr lang="en-US" dirty="0"/>
              <a:t>questions.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5"/>
              </a:rPr>
              <a:t>sales@norsepower.com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Thank you very much!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2950163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8BB4D2-A017-2AFF-7787-55B1F3CFF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907" y="141458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E5EABA-2210-5B86-AE98-EC5E39C39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1299" y="2579611"/>
            <a:ext cx="4754526" cy="7753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www.norsepower.com</a:t>
            </a:r>
            <a:endParaRPr lang="en-GB" dirty="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89F3662-F99A-EF61-B9FB-35EEBBB3B4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1004952"/>
              </p:ext>
            </p:extLst>
          </p:nvPr>
        </p:nvGraphicFramePr>
        <p:xfrm>
          <a:off x="-4769628" y="-2629712"/>
          <a:ext cx="11279520" cy="11993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Standard" r:id="rId2" imgW="6937532" imgH="7690625" progId="CorelDRAWStandard.Graphic.23">
                  <p:embed/>
                </p:oleObj>
              </mc:Choice>
              <mc:Fallback>
                <p:oleObj name="CorelDRAW Standard" r:id="rId2" imgW="6937532" imgH="7690625" progId="CorelDRAWStandard.Graphic.23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989F3662-F99A-EF61-B9FB-35EEBBB3B4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4769628" y="-2629712"/>
                        <a:ext cx="11279520" cy="119938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9999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ky, outdoor, water, boat&#10;&#10;Description automatically generated">
            <a:extLst>
              <a:ext uri="{FF2B5EF4-FFF2-40B4-BE49-F238E27FC236}">
                <a16:creationId xmlns:a16="http://schemas.microsoft.com/office/drawing/2014/main" id="{62FDA14A-3EBC-1A64-D663-691DE37A2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5101" y="0"/>
            <a:ext cx="9781450" cy="6858000"/>
          </a:xfrm>
          <a:prstGeom prst="rect">
            <a:avLst/>
          </a:prstGeom>
        </p:spPr>
      </p:pic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EA985A28-AE06-FB46-AFFD-A68DEA3A7E6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89206" y="-1561685"/>
          <a:ext cx="9386902" cy="9981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Standard" r:id="rId3" imgW="6937532" imgH="7690625" progId="CorelDRAWStandard.Graphic.23">
                  <p:embed/>
                </p:oleObj>
              </mc:Choice>
              <mc:Fallback>
                <p:oleObj name="CorelDRAW Standard" r:id="rId3" imgW="6937532" imgH="7690625" progId="CorelDRAWStandard.Graphic.23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EA985A28-AE06-FB46-AFFD-A68DEA3A7E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89206" y="-1561685"/>
                        <a:ext cx="9386902" cy="99813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665352E-7AF4-43E5-B0CB-8DF280EC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Summary</a:t>
            </a:r>
            <a:endParaRPr lang="en-FI" dirty="0"/>
          </a:p>
        </p:txBody>
      </p:sp>
      <p:sp>
        <p:nvSpPr>
          <p:cNvPr id="3" name="text_field">
            <a:extLst>
              <a:ext uri="{FF2B5EF4-FFF2-40B4-BE49-F238E27FC236}">
                <a16:creationId xmlns:a16="http://schemas.microsoft.com/office/drawing/2014/main" id="{641EBF37-C9D2-42F9-8EDB-49894EBD5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1901825"/>
            <a:ext cx="6289708" cy="4351338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/>
              <a:t>Norsepower is the leading simulator expert on mechanical sails and has the best global wind data sources.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According to our simulations Norsepower Rotor Sails™ will bring substantial benefits on: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	</a:t>
            </a:r>
            <a:r>
              <a:rPr lang="en-US" dirty="0">
                <a:solidFill>
                  <a:srgbClr val="0083BF"/>
                </a:solidFill>
              </a:rPr>
              <a:t>Operational costs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solidFill>
                  <a:srgbClr val="0083BF"/>
                </a:solidFill>
              </a:rPr>
              <a:t>	Environmental impact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solidFill>
                  <a:srgbClr val="0083BF"/>
                </a:solidFill>
              </a:rPr>
              <a:t>	Regulatory compliance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This case study provides details on all the above.</a:t>
            </a:r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F962AC-01A6-927D-0C20-948C51371DEF}"/>
              </a:ext>
            </a:extLst>
          </p:cNvPr>
          <p:cNvSpPr txBox="1"/>
          <p:nvPr/>
        </p:nvSpPr>
        <p:spPr>
          <a:xfrm>
            <a:off x="8275123" y="5642342"/>
            <a:ext cx="36941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</a:rPr>
              <a:t>Norsepower Rotor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</a:rPr>
              <a:t>Sails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</a:rPr>
              <a:t>™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600" dirty="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on SC Connector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</a:rPr>
              <a:t>, 2023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44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5352E-7AF4-43E5-B0CB-8DF280EC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Summary</a:t>
            </a:r>
            <a:endParaRPr lang="en-FI" dirty="0"/>
          </a:p>
        </p:txBody>
      </p:sp>
      <p:sp>
        <p:nvSpPr>
          <p:cNvPr id="3" name="text_field">
            <a:extLst>
              <a:ext uri="{FF2B5EF4-FFF2-40B4-BE49-F238E27FC236}">
                <a16:creationId xmlns:a16="http://schemas.microsoft.com/office/drawing/2014/main" id="{641EBF37-C9D2-42F9-8EDB-49894EBD50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5117" y="1817688"/>
            <a:ext cx="5137083" cy="2394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/>
              <a:t>Norsepower performance simulator has undergone extensive testing on multiple real-life installations with good results.</a:t>
            </a:r>
          </a:p>
          <a:p>
            <a:pPr marL="0" indent="0">
              <a:buNone/>
            </a:pPr>
            <a:r>
              <a:rPr lang="en-US" sz="1600" dirty="0"/>
              <a:t>Simulation based on 20 years of European Union’s Space program wind data, IMO EEDI guidelines, and </a:t>
            </a:r>
          </a:p>
          <a:p>
            <a:pPr marL="0" indent="0">
              <a:buNone/>
            </a:pPr>
            <a:r>
              <a:rPr lang="en-US" sz="1600" b="1" dirty="0"/>
              <a:t>the verified performance results from existing installations.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441C2C-40F9-B04D-A68C-1BDF199F9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17688"/>
            <a:ext cx="5181600" cy="2394095"/>
          </a:xfrm>
        </p:spPr>
        <p:txBody>
          <a:bodyPr/>
          <a:lstStyle/>
          <a:p>
            <a:r>
              <a:rPr lang="en-US" sz="1600" dirty="0"/>
              <a:t>Operational profile and vessel parameters provided by {</a:t>
            </a:r>
            <a:r>
              <a:rPr lang="en-US" sz="1600" dirty="0" err="1"/>
              <a:t>simulationInput.caseStudy.company</a:t>
            </a:r>
            <a:r>
              <a:rPr lang="en-US" sz="1600" dirty="0"/>
              <a:t>}. More details on page 10.</a:t>
            </a:r>
          </a:p>
          <a:p>
            <a:r>
              <a:rPr lang="en-US" sz="1600" dirty="0"/>
              <a:t>Simulations for specified route(s) and Global shipping routes were conducted.</a:t>
            </a:r>
          </a:p>
          <a:p>
            <a:endParaRPr lang="en-FI" dirty="0"/>
          </a:p>
        </p:txBody>
      </p:sp>
      <p:pic>
        <p:nvPicPr>
          <p:cNvPr id="7" name="Content Placeholder 2" descr="A blue light trails on a building&#10;&#10;Description automatically generated with medium confidence">
            <a:extLst>
              <a:ext uri="{FF2B5EF4-FFF2-40B4-BE49-F238E27FC236}">
                <a16:creationId xmlns:a16="http://schemas.microsoft.com/office/drawing/2014/main" id="{42813C83-0782-0588-CD73-1D4A0B28D7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4069" y="4333668"/>
            <a:ext cx="2511464" cy="1607022"/>
          </a:xfrm>
          <a:prstGeom prst="rect">
            <a:avLst/>
          </a:prstGeom>
        </p:spPr>
      </p:pic>
      <p:pic>
        <p:nvPicPr>
          <p:cNvPr id="13" name="Picture 12" descr="A large ship in the ocean&#10;&#10;Description automatically generated">
            <a:extLst>
              <a:ext uri="{FF2B5EF4-FFF2-40B4-BE49-F238E27FC236}">
                <a16:creationId xmlns:a16="http://schemas.microsoft.com/office/drawing/2014/main" id="{0F7D8C0B-BD34-6D1B-703F-7A5BDC33BE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6827" y="4333668"/>
            <a:ext cx="2511464" cy="1607022"/>
          </a:xfrm>
          <a:prstGeom prst="rect">
            <a:avLst/>
          </a:prstGeom>
        </p:spPr>
      </p:pic>
      <p:pic>
        <p:nvPicPr>
          <p:cNvPr id="17" name="Picture 16" descr="A blue earth with dots and lines&#10;&#10;Description automatically generated">
            <a:extLst>
              <a:ext uri="{FF2B5EF4-FFF2-40B4-BE49-F238E27FC236}">
                <a16:creationId xmlns:a16="http://schemas.microsoft.com/office/drawing/2014/main" id="{2F9BD0C3-D58C-CB94-09E9-8044D72C70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0564" y="4333668"/>
            <a:ext cx="2857123" cy="16070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C400C30-190E-181D-2415-88957DDDFEDE}"/>
              </a:ext>
            </a:extLst>
          </p:cNvPr>
          <p:cNvSpPr txBox="1"/>
          <p:nvPr/>
        </p:nvSpPr>
        <p:spPr>
          <a:xfrm>
            <a:off x="1250564" y="5604310"/>
            <a:ext cx="2857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 2014" panose="020B0504020202020204" pitchFamily="34" charset="0"/>
                <a:ea typeface="DIN 2014" panose="020B0504020202020204" pitchFamily="34" charset="0"/>
              </a:rPr>
              <a:t>High-quality real-life data</a:t>
            </a:r>
            <a:endParaRPr lang="en-GB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00926B-4C59-0282-31BA-2D8C6B37F845}"/>
              </a:ext>
            </a:extLst>
          </p:cNvPr>
          <p:cNvSpPr txBox="1"/>
          <p:nvPr/>
        </p:nvSpPr>
        <p:spPr>
          <a:xfrm>
            <a:off x="4764069" y="5604310"/>
            <a:ext cx="2510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Advanced simulations</a:t>
            </a:r>
            <a:endParaRPr lang="en-GB" sz="1600" dirty="0">
              <a:solidFill>
                <a:schemeClr val="bg1"/>
              </a:solidFill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B9DC1E-19B4-69D7-4EFB-9FCC68AEEBAC}"/>
              </a:ext>
            </a:extLst>
          </p:cNvPr>
          <p:cNvSpPr txBox="1"/>
          <p:nvPr/>
        </p:nvSpPr>
        <p:spPr>
          <a:xfrm>
            <a:off x="8026827" y="5604310"/>
            <a:ext cx="2510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Predicted results in reality</a:t>
            </a:r>
            <a:endParaRPr lang="en-GB" sz="1600" dirty="0">
              <a:solidFill>
                <a:schemeClr val="bg1"/>
              </a:solidFill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C0A77B-86D3-F647-7A11-638F6A771ED2}"/>
              </a:ext>
            </a:extLst>
          </p:cNvPr>
          <p:cNvSpPr txBox="1"/>
          <p:nvPr/>
        </p:nvSpPr>
        <p:spPr>
          <a:xfrm>
            <a:off x="4133832" y="4672425"/>
            <a:ext cx="6575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DIN 2014" panose="020B0504020202020204" pitchFamily="34" charset="0"/>
                <a:ea typeface="DIN 2014" panose="020B0504020202020204" pitchFamily="34" charset="0"/>
              </a:rPr>
              <a:t>+</a:t>
            </a:r>
            <a:endParaRPr lang="en-GB" sz="60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5421E1-6F55-39C8-AD17-70E1B4C91D29}"/>
              </a:ext>
            </a:extLst>
          </p:cNvPr>
          <p:cNvSpPr txBox="1"/>
          <p:nvPr/>
        </p:nvSpPr>
        <p:spPr>
          <a:xfrm>
            <a:off x="7369314" y="4672425"/>
            <a:ext cx="6575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DIN 2014" panose="020B0504020202020204" pitchFamily="34" charset="0"/>
                <a:ea typeface="DIN 2014" panose="020B0504020202020204" pitchFamily="34" charset="0"/>
              </a:rPr>
              <a:t>=</a:t>
            </a:r>
            <a:endParaRPr lang="en-GB" sz="60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61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{%simulationResults.chart_bestFuelSavings}">
            <a:extLst>
              <a:ext uri="{FF2B5EF4-FFF2-40B4-BE49-F238E27FC236}">
                <a16:creationId xmlns:a16="http://schemas.microsoft.com/office/drawing/2014/main" id="{62FDA14A-3EBC-1A64-D663-691DE37A2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3317" y="1495410"/>
            <a:ext cx="5536049" cy="51467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65352E-7AF4-43E5-B0CB-8DF280EC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Summary</a:t>
            </a:r>
            <a:endParaRPr lang="en-FI" dirty="0"/>
          </a:p>
        </p:txBody>
      </p:sp>
      <p:sp>
        <p:nvSpPr>
          <p:cNvPr id="3" name="text_field">
            <a:extLst>
              <a:ext uri="{FF2B5EF4-FFF2-40B4-BE49-F238E27FC236}">
                <a16:creationId xmlns:a16="http://schemas.microsoft.com/office/drawing/2014/main" id="{641EBF37-C9D2-42F9-8EDB-49894EBD502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/>
              <a:t>The expected capex for the proposed configuration is {</a:t>
            </a:r>
            <a:r>
              <a:rPr lang="en-US" sz="2000" dirty="0" err="1"/>
              <a:t>simulationResults.rotorSailsSummary.sumPrice</a:t>
            </a:r>
            <a:r>
              <a:rPr lang="en-US" sz="2000" dirty="0"/>
              <a:t> | toFixed:0 | </a:t>
            </a:r>
            <a:r>
              <a:rPr lang="en-US" sz="2000" dirty="0" err="1"/>
              <a:t>thousandsSeparator</a:t>
            </a:r>
            <a:r>
              <a:rPr lang="en-US" sz="2000" dirty="0"/>
              <a:t>} USD.</a:t>
            </a:r>
          </a:p>
          <a:p>
            <a:pPr marL="0" indent="0">
              <a:buNone/>
            </a:pPr>
            <a:r>
              <a:rPr lang="en-US" sz="2400" dirty="0"/>
              <a:t>The expected annual fuel savings are up to {</a:t>
            </a:r>
            <a:r>
              <a:rPr lang="en-US" sz="2400" dirty="0" err="1"/>
              <a:t>simulationResults.maxAnnualFuelSavingsInTons</a:t>
            </a:r>
            <a:r>
              <a:rPr lang="en-US" sz="2400" dirty="0"/>
              <a:t> | toFixed:0 } tons.</a:t>
            </a:r>
          </a:p>
          <a:p>
            <a:r>
              <a:rPr lang="en-US" sz="2400" dirty="0"/>
              <a:t>Operational cost savings up to {</a:t>
            </a:r>
            <a:r>
              <a:rPr lang="en-US" sz="2400" dirty="0" err="1"/>
              <a:t>simulationResults.maxFuelPrice</a:t>
            </a:r>
            <a:r>
              <a:rPr lang="en-US" sz="2400" dirty="0"/>
              <a:t> | toNearest:1000 | </a:t>
            </a:r>
            <a:r>
              <a:rPr lang="en-US" sz="2400"/>
              <a:t>thousandsSeparator} </a:t>
            </a:r>
            <a:r>
              <a:rPr lang="en-US" sz="2400" dirty="0"/>
              <a:t>USD per year.</a:t>
            </a:r>
          </a:p>
          <a:p>
            <a:pPr marL="0" indent="0">
              <a:buNone/>
            </a:pPr>
            <a:r>
              <a:rPr lang="en-US" sz="2000" dirty="0"/>
              <a:t>Payback period of {</a:t>
            </a:r>
            <a:r>
              <a:rPr lang="en-US" sz="2000" dirty="0" err="1"/>
              <a:t>simulationResults</a:t>
            </a:r>
            <a:r>
              <a:rPr lang="en-US" sz="2000" dirty="0"/>
              <a:t>. </a:t>
            </a:r>
            <a:r>
              <a:rPr lang="en-US" sz="2000" dirty="0" err="1"/>
              <a:t>paybackPeriodYears</a:t>
            </a:r>
            <a:r>
              <a:rPr lang="en-US" sz="2000" dirty="0"/>
              <a:t>} years.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490805-383F-6D88-A398-DD2D5920DC7C}"/>
              </a:ext>
            </a:extLst>
          </p:cNvPr>
          <p:cNvSpPr/>
          <p:nvPr/>
        </p:nvSpPr>
        <p:spPr>
          <a:xfrm>
            <a:off x="9884664" y="813595"/>
            <a:ext cx="479220" cy="2789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E9093A0-0AD2-8193-115B-C0A8A7088B4C}"/>
              </a:ext>
            </a:extLst>
          </p:cNvPr>
          <p:cNvCxnSpPr>
            <a:cxnSpLocks/>
          </p:cNvCxnSpPr>
          <p:nvPr/>
        </p:nvCxnSpPr>
        <p:spPr>
          <a:xfrm>
            <a:off x="9884664" y="1106251"/>
            <a:ext cx="47922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CEB1339-DFF1-3442-EF19-68B883F60699}"/>
              </a:ext>
            </a:extLst>
          </p:cNvPr>
          <p:cNvSpPr txBox="1"/>
          <p:nvPr/>
        </p:nvSpPr>
        <p:spPr>
          <a:xfrm>
            <a:off x="10441491" y="698608"/>
            <a:ext cx="127197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DokChampa" panose="020B0502040204020203" pitchFamily="34" charset="-34"/>
                <a:cs typeface="DokChampa" panose="020B0502040204020203" pitchFamily="34" charset="-34"/>
              </a:rPr>
              <a:t>incl. carbon price</a:t>
            </a:r>
            <a:endParaRPr lang="en-US" sz="1100" dirty="0"/>
          </a:p>
          <a:p>
            <a:endParaRPr lang="en-US" sz="6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r>
              <a:rPr lang="en-US" sz="1100" dirty="0">
                <a:latin typeface="DIN 2014" panose="020B0504020202020204" pitchFamily="34" charset="0"/>
                <a:ea typeface="DIN 2014" panose="020B0504020202020204" pitchFamily="34" charset="0"/>
              </a:rPr>
              <a:t>fuel only</a:t>
            </a:r>
            <a:endParaRPr lang="en-FI" sz="11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78AF05-942B-E11C-7ED0-735ACA209505}"/>
              </a:ext>
            </a:extLst>
          </p:cNvPr>
          <p:cNvSpPr txBox="1"/>
          <p:nvPr/>
        </p:nvSpPr>
        <p:spPr>
          <a:xfrm>
            <a:off x="9843268" y="423372"/>
            <a:ext cx="16459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DIN 2014" panose="020B0504020202020204" pitchFamily="34" charset="0"/>
                <a:ea typeface="DIN 2014" panose="020B0504020202020204" pitchFamily="34" charset="0"/>
              </a:rPr>
              <a:t>Fuel price scenarios:</a:t>
            </a:r>
            <a:endParaRPr lang="en-FI" sz="12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12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ADFC0-8E47-48DF-9339-39539B394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en-US" dirty="0">
                <a:ea typeface="ＭＳ Ｐゴシック" pitchFamily="34" charset="-128"/>
                <a:cs typeface="Century Gothic" pitchFamily="34" charset="0"/>
              </a:rPr>
              <a:t>Suggested configuration with</a:t>
            </a:r>
            <a:br>
              <a:rPr lang="en-GB" altLang="en-US" dirty="0">
                <a:ea typeface="ＭＳ Ｐゴシック" pitchFamily="34" charset="-128"/>
                <a:cs typeface="Century Gothic" pitchFamily="34" charset="0"/>
              </a:rPr>
            </a:br>
            <a:r>
              <a:rPr lang="en-GB" altLang="en-US" dirty="0">
                <a:ea typeface="ＭＳ Ｐゴシック" pitchFamily="34" charset="-128"/>
                <a:cs typeface="Century Gothic" pitchFamily="34" charset="0"/>
              </a:rPr>
              <a:t>Norsepower Rotor Sails™</a:t>
            </a:r>
            <a:endParaRPr lang="en-FI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2DA1D1-B020-4140-DEFB-BC471F568D84}"/>
              </a:ext>
            </a:extLst>
          </p:cNvPr>
          <p:cNvSpPr txBox="1"/>
          <p:nvPr/>
        </p:nvSpPr>
        <p:spPr>
          <a:xfrm>
            <a:off x="1035118" y="6134852"/>
            <a:ext cx="10121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Preliminary sketch: Vessel with {#simulationInput.caseStudy.rotorSails}{amountText} {height}m x {diameter}m {/</a:t>
            </a:r>
            <a:r>
              <a:rPr lang="en-US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simulationInput.caseStudy.rotorSails</a:t>
            </a: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}</a:t>
            </a:r>
            <a:r>
              <a:rPr lang="en-US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Norsepower</a:t>
            </a: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 Rotor Sail™</a:t>
            </a:r>
            <a:endParaRPr lang="en-FI" sz="14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11" name="text_field">
            <a:extLst>
              <a:ext uri="{FF2B5EF4-FFF2-40B4-BE49-F238E27FC236}">
                <a16:creationId xmlns:a16="http://schemas.microsoft.com/office/drawing/2014/main" id="{FEDA2FC9-C35C-CEE7-6A14-D63751832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1901825"/>
            <a:ext cx="10121766" cy="423302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{#simulationInput.caseStudy.rotorSails}{amountText} {height}m x {diameter}m </a:t>
            </a:r>
            <a:r>
              <a:rPr lang="en-US" sz="1400" dirty="0" err="1"/>
              <a:t>Norsepower</a:t>
            </a:r>
            <a:r>
              <a:rPr lang="en-US" sz="1400" dirty="0"/>
              <a:t> Rotor Sails</a:t>
            </a:r>
            <a:r>
              <a:rPr lang="en-GB" altLang="en-US" sz="1400" dirty="0">
                <a:ea typeface="ＭＳ Ｐゴシック" pitchFamily="34" charset="-128"/>
                <a:cs typeface="Century Gothic" pitchFamily="34" charset="0"/>
              </a:rPr>
              <a:t>™ on </a:t>
            </a:r>
            <a:r>
              <a:rPr lang="en-US" sz="1400" dirty="0"/>
              <a:t>{type} foundations{/</a:t>
            </a:r>
            <a:r>
              <a:rPr lang="en-US" sz="1400" dirty="0" err="1"/>
              <a:t>simulationInput.caseStudy.rotorSails</a:t>
            </a:r>
            <a:r>
              <a:rPr lang="en-US" sz="1400" dirty="0"/>
              <a:t>}.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Weight, space, stability and load carrying structures to be checked.</a:t>
            </a:r>
          </a:p>
          <a:p>
            <a:endParaRPr lang="en-US" sz="1400" dirty="0"/>
          </a:p>
          <a:p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Ship length: {</a:t>
            </a:r>
            <a:r>
              <a:rPr lang="en-US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simulationInput.ship</a:t>
            </a: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 .length | toFixed:1} m</a:t>
            </a:r>
          </a:p>
          <a:p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Beam: {</a:t>
            </a:r>
            <a:r>
              <a:rPr lang="en-US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simulationInput.ship.width</a:t>
            </a: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 | toFixed:1} m</a:t>
            </a:r>
          </a:p>
          <a:p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Laden draft: {</a:t>
            </a:r>
            <a:r>
              <a:rPr lang="en-US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simulationInput.ship.ladenDraft</a:t>
            </a: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 | toFixed:1} m</a:t>
            </a:r>
          </a:p>
          <a:p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Ballast draft: {</a:t>
            </a:r>
            <a:r>
              <a:rPr lang="en-US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simulationInput.ship</a:t>
            </a: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. </a:t>
            </a:r>
            <a:r>
              <a:rPr lang="en-US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ballastDraft</a:t>
            </a: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 | toFixed:1} m</a:t>
            </a:r>
          </a:p>
          <a:p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Installation height: {</a:t>
            </a:r>
            <a:r>
              <a:rPr lang="en-US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simulationInput.ship</a:t>
            </a: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. </a:t>
            </a:r>
            <a:r>
              <a:rPr lang="en-US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installationHeight</a:t>
            </a: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 | toFixed:1} m</a:t>
            </a:r>
            <a:endParaRPr lang="en-US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14968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380DD0-0A64-AED2-9334-624304A75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D1E243-672C-8E2F-DB9F-C0FFB1563D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Data behind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967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B5290-C065-41A5-BF34-D68E6D6B8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Parameters used in the simulations</a:t>
            </a:r>
            <a:endParaRPr lang="en-FI" dirty="0"/>
          </a:p>
        </p:txBody>
      </p:sp>
      <p:pic>
        <p:nvPicPr>
          <p:cNvPr id="10" name="Picture Placeholder 9" descr="A large red ship in the water&#10;&#10;Description automatically generated">
            <a:extLst>
              <a:ext uri="{FF2B5EF4-FFF2-40B4-BE49-F238E27FC236}">
                <a16:creationId xmlns:a16="http://schemas.microsoft.com/office/drawing/2014/main" id="{F22B8FBE-CA5B-3B9E-12E2-10D1DB875E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61" t="202" r="-691" b="-11142"/>
          <a:stretch/>
        </p:blipFill>
        <p:spPr>
          <a:xfrm>
            <a:off x="6223522" y="1825622"/>
            <a:ext cx="5063604" cy="4351339"/>
          </a:xfrm>
        </p:spPr>
      </p:pic>
      <p:graphicFrame>
        <p:nvGraphicFramePr>
          <p:cNvPr id="5" name="simParams_field">
            <a:extLst>
              <a:ext uri="{FF2B5EF4-FFF2-40B4-BE49-F238E27FC236}">
                <a16:creationId xmlns:a16="http://schemas.microsoft.com/office/drawing/2014/main" id="{2F49E04E-4853-4C71-82C0-D6562FF3DF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156899"/>
              </p:ext>
            </p:extLst>
          </p:nvPr>
        </p:nvGraphicFramePr>
        <p:xfrm>
          <a:off x="1339419" y="1618012"/>
          <a:ext cx="3538342" cy="19643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26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17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500" b="1" noProof="0" dirty="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Parameters</a:t>
                      </a:r>
                    </a:p>
                  </a:txBody>
                  <a:tcPr marL="36000" marR="36000" marT="72000" marB="72000"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fi-FI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72000" marB="72000"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Total propulsion efficiency </a:t>
                      </a:r>
                      <a:r>
                        <a:rPr lang="fi-FI" sz="1500" b="0" dirty="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[%]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{(</a:t>
                      </a:r>
                      <a:r>
                        <a:rPr lang="en-GB" sz="1500" dirty="0" err="1"/>
                        <a:t>simulationInput</a:t>
                      </a:r>
                      <a:r>
                        <a:rPr lang="en-GB" sz="1500" dirty="0"/>
                        <a:t>.</a:t>
                      </a:r>
                      <a:r>
                        <a:rPr lang="en-US" sz="1500" b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ship</a:t>
                      </a:r>
                      <a:r>
                        <a:rPr lang="en-GB" sz="1500" dirty="0"/>
                        <a:t>.</a:t>
                      </a:r>
                      <a:r>
                        <a:rPr lang="en-US" sz="1500" b="0" kern="1200" noProof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propulsionEfficiency</a:t>
                      </a:r>
                      <a:r>
                        <a:rPr lang="nl-BE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| toFixed:1) * 100</a:t>
                      </a:r>
                      <a:r>
                        <a:rPr lang="en-GB" sz="1500" dirty="0"/>
                        <a:t>}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i-FI" sz="1500" b="0" dirty="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Time-at-</a:t>
                      </a:r>
                      <a:r>
                        <a:rPr lang="fi-FI" sz="1500" b="0" dirty="0" err="1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sea</a:t>
                      </a:r>
                      <a:r>
                        <a:rPr lang="fi-FI" sz="1500" b="0" dirty="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 [%]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{(</a:t>
                      </a:r>
                      <a:r>
                        <a:rPr lang="en-GB" sz="1500" dirty="0" err="1"/>
                        <a:t>simulationInput.caseStudy.timeAtSeaRatio</a:t>
                      </a:r>
                      <a:r>
                        <a:rPr lang="en-GB" sz="1500" dirty="0"/>
                        <a:t> | </a:t>
                      </a:r>
                      <a:r>
                        <a:rPr lang="en-GB" sz="1500" err="1"/>
                        <a:t>toNearest</a:t>
                      </a:r>
                      <a:r>
                        <a:rPr lang="en-GB" sz="1500"/>
                        <a:t>:0.05) </a:t>
                      </a:r>
                      <a:r>
                        <a:rPr lang="en-GB" sz="1500" dirty="0"/>
                        <a:t>* 100}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2981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/>
                      <a:r>
                        <a:rPr lang="fi-FI" sz="15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Service speed laden [knots] </a:t>
                      </a:r>
                      <a:endParaRPr lang="fi-FI" sz="1500" dirty="0">
                        <a:solidFill>
                          <a:schemeClr val="tx1"/>
                        </a:solidFill>
                        <a:latin typeface="DIN 2014" panose="020F0502020204030204" pitchFamily="34" charset="0"/>
                        <a:ea typeface="DIN 2014" panose="020F0502020204030204" pitchFamily="34" charset="0"/>
                      </a:endParaRP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{</a:t>
                      </a:r>
                      <a:r>
                        <a:rPr lang="en-GB" sz="1500" dirty="0" err="1"/>
                        <a:t>simulationInput.ship</a:t>
                      </a:r>
                      <a:r>
                        <a:rPr lang="en-GB" sz="1500" dirty="0"/>
                        <a:t>.</a:t>
                      </a:r>
                      <a:r>
                        <a:rPr lang="nl-BE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ladenServiceSpeed | toFixed:1</a:t>
                      </a:r>
                      <a:r>
                        <a:rPr lang="en-GB" sz="1500" dirty="0"/>
                        <a:t>}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85619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Service speed ballast [knots] </a:t>
                      </a:r>
                      <a:endParaRPr lang="fi-FI" sz="1500" dirty="0">
                        <a:solidFill>
                          <a:schemeClr val="tx1"/>
                        </a:solidFill>
                        <a:latin typeface="DIN 2014" panose="020F0502020204030204" pitchFamily="34" charset="0"/>
                        <a:ea typeface="DIN 2014" panose="020F0502020204030204" pitchFamily="34" charset="0"/>
                      </a:endParaRP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{</a:t>
                      </a:r>
                      <a:r>
                        <a:rPr lang="en-GB" sz="1500" dirty="0" err="1"/>
                        <a:t>simulationInput.ship</a:t>
                      </a:r>
                      <a:r>
                        <a:rPr lang="en-GB" sz="1500" dirty="0"/>
                        <a:t>.</a:t>
                      </a:r>
                      <a:r>
                        <a:rPr lang="nl-BE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ballastServiceSpeed | toFixed:1</a:t>
                      </a:r>
                      <a:r>
                        <a:rPr lang="en-GB" sz="1500" dirty="0"/>
                        <a:t>}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41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B0504020202020204" pitchFamily="34" charset="0"/>
                          <a:cs typeface="+mn-cs"/>
                        </a:rPr>
                        <a:t>Installation height [m]</a:t>
                      </a:r>
                      <a:endParaRPr lang="fi-FI" sz="1500" kern="1200" dirty="0">
                        <a:solidFill>
                          <a:schemeClr val="tx1"/>
                        </a:solidFill>
                        <a:latin typeface="DIN 2014" panose="020F0502020204030204" pitchFamily="34" charset="0"/>
                        <a:ea typeface="DIN 2014" panose="020F0502020204030204" pitchFamily="34" charset="0"/>
                        <a:cs typeface="+mn-cs"/>
                      </a:endParaRP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{simulationInput.ship. installationHeight | toFixed:1}</a:t>
                      </a:r>
                      <a:endParaRPr lang="en-FI" sz="15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48997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B0504020202020204" pitchFamily="34" charset="0"/>
                          <a:cs typeface="+mn-cs"/>
                        </a:rPr>
                        <a:t>Laden draft [m]</a:t>
                      </a:r>
                      <a:endParaRPr lang="fi-FI" sz="1500" kern="1200" dirty="0">
                        <a:solidFill>
                          <a:schemeClr val="tx1"/>
                        </a:solidFill>
                        <a:latin typeface="DIN 2014" panose="020F0502020204030204" pitchFamily="34" charset="0"/>
                        <a:ea typeface="DIN 2014" panose="020F0502020204030204" pitchFamily="34" charset="0"/>
                        <a:cs typeface="+mn-cs"/>
                      </a:endParaRP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{simulationInput.ship.ladenDraft | toFixed:1}</a:t>
                      </a:r>
                      <a:endParaRPr lang="en-US" sz="15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05881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B0504020202020204" pitchFamily="34" charset="0"/>
                          <a:cs typeface="+mn-cs"/>
                        </a:rPr>
                        <a:t>Ballast draft [m]</a:t>
                      </a:r>
                      <a:endParaRPr lang="fi-FI" sz="1500" kern="1200" dirty="0">
                        <a:solidFill>
                          <a:schemeClr val="tx1"/>
                        </a:solidFill>
                        <a:latin typeface="DIN 2014" panose="020F0502020204030204" pitchFamily="34" charset="0"/>
                        <a:ea typeface="DIN 2014" panose="020F0502020204030204" pitchFamily="34" charset="0"/>
                        <a:cs typeface="+mn-cs"/>
                      </a:endParaRP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{simulationInput.ship. ballastDraft | toFixed:1}</a:t>
                      </a:r>
                      <a:endParaRPr lang="en-GB" sz="15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82737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/>
                      <a:r>
                        <a:rPr lang="fi-FI" sz="1500" dirty="0" err="1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Prop</a:t>
                      </a:r>
                      <a:r>
                        <a:rPr lang="fi-FI" sz="1500" dirty="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. Power </a:t>
                      </a:r>
                      <a:r>
                        <a:rPr lang="fi-FI" sz="1500" dirty="0" err="1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laden</a:t>
                      </a:r>
                      <a:r>
                        <a:rPr lang="fi-FI" sz="1500" dirty="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 [kW]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/>
                        <a:t>{</a:t>
                      </a:r>
                      <a:r>
                        <a:rPr lang="en-GB" sz="15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simulationInput</a:t>
                      </a:r>
                      <a:r>
                        <a:rPr lang="en-GB" sz="1500"/>
                        <a:t>.ship.</a:t>
                      </a:r>
                      <a:r>
                        <a:rPr lang="nl-BE" sz="15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ladenServicePower | toFixed:0</a:t>
                      </a:r>
                      <a:r>
                        <a:rPr lang="en-GB" sz="1500"/>
                        <a:t>}</a:t>
                      </a:r>
                      <a:endParaRPr lang="en-GB" sz="1500" dirty="0"/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5915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dirty="0" err="1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Prop</a:t>
                      </a:r>
                      <a:r>
                        <a:rPr lang="fi-FI" sz="1500" dirty="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. Power </a:t>
                      </a:r>
                      <a:r>
                        <a:rPr lang="fi-FI" sz="1500" dirty="0" err="1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ballast</a:t>
                      </a:r>
                      <a:r>
                        <a:rPr lang="fi-FI" sz="1500" dirty="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 [kW]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/>
                        <a:t>{simulationInput.ship.</a:t>
                      </a:r>
                      <a:r>
                        <a:rPr lang="nl-BE" sz="15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ballastServicePower | toFixed:0</a:t>
                      </a:r>
                      <a:r>
                        <a:rPr lang="en-GB" sz="1500"/>
                        <a:t>}</a:t>
                      </a:r>
                      <a:endParaRPr lang="en-GB" sz="1500" dirty="0"/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670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lang="en-GB" sz="1500" dirty="0"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SFOC [g/kWh]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{</a:t>
                      </a:r>
                      <a:r>
                        <a:rPr lang="en-GB" sz="1500" dirty="0" err="1"/>
                        <a:t>simulationInput.ship</a:t>
                      </a:r>
                      <a:r>
                        <a:rPr lang="en-GB" sz="1500" dirty="0"/>
                        <a:t>.</a:t>
                      </a:r>
                      <a:r>
                        <a:rPr lang="nl-BE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sfoc | toFixed:0</a:t>
                      </a:r>
                      <a:r>
                        <a:rPr lang="en-GB" sz="1500" dirty="0"/>
                        <a:t>}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987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normal template 2023-02-01 JPe10.pptx" id="{93CC429C-2719-419E-987E-8F5ACD2B3A91}" vid="{7E291F3E-5736-4ADD-AB0E-43C407761A63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0C2446"/>
      </a:dk1>
      <a:lt1>
        <a:sysClr val="window" lastClr="FFFFFF"/>
      </a:lt1>
      <a:dk2>
        <a:srgbClr val="0C2446"/>
      </a:dk2>
      <a:lt2>
        <a:srgbClr val="D8F6F8"/>
      </a:lt2>
      <a:accent1>
        <a:srgbClr val="209EA7"/>
      </a:accent1>
      <a:accent2>
        <a:srgbClr val="A72920"/>
      </a:accent2>
      <a:accent3>
        <a:srgbClr val="17EDB5"/>
      </a:accent3>
      <a:accent4>
        <a:srgbClr val="0083BF"/>
      </a:accent4>
      <a:accent5>
        <a:srgbClr val="8BDBFF"/>
      </a:accent5>
      <a:accent6>
        <a:srgbClr val="CAF2F4"/>
      </a:accent6>
      <a:hlink>
        <a:srgbClr val="0563C1"/>
      </a:hlink>
      <a:folHlink>
        <a:srgbClr val="209EA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basic template ver. 13.potx" id="{B8F0393E-9C57-4C89-937A-FB40BB14850E}" vid="{F8B2CA44-37FE-42A1-A06B-50E556EC6DF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normal template 2023-02-01 JPe10</Template>
  <TotalTime>3585</TotalTime>
  <Words>2531</Words>
  <Application>Microsoft Macintosh PowerPoint</Application>
  <PresentationFormat>Widescreen</PresentationFormat>
  <Paragraphs>261</Paragraphs>
  <Slides>34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ＭＳ Ｐゴシック</vt:lpstr>
      <vt:lpstr>-apple-system</vt:lpstr>
      <vt:lpstr>Arial</vt:lpstr>
      <vt:lpstr>Calibri</vt:lpstr>
      <vt:lpstr>DIN 2014</vt:lpstr>
      <vt:lpstr>DokChampa</vt:lpstr>
      <vt:lpstr>Kobenhavn Sans Black</vt:lpstr>
      <vt:lpstr>Marine Regular</vt:lpstr>
      <vt:lpstr>Titillium Web</vt:lpstr>
      <vt:lpstr>ui-monospace</vt:lpstr>
      <vt:lpstr>Wingdings</vt:lpstr>
      <vt:lpstr>Office Theme</vt:lpstr>
      <vt:lpstr>1_Office Theme</vt:lpstr>
      <vt:lpstr>CorelDRAW Standard</vt:lpstr>
      <vt:lpstr>Case study for a  Norsepower Rotor Sails™ for {simulationInput.caseStudy.company} / {simulationInput.ship.name}  </vt:lpstr>
      <vt:lpstr>Contents</vt:lpstr>
      <vt:lpstr>Executive Summary</vt:lpstr>
      <vt:lpstr>Executive Summary</vt:lpstr>
      <vt:lpstr>Executive Summary</vt:lpstr>
      <vt:lpstr>Executive Summary</vt:lpstr>
      <vt:lpstr>Suggested configuration with Norsepower Rotor Sails™</vt:lpstr>
      <vt:lpstr>Input</vt:lpstr>
      <vt:lpstr>Parameters used in the simulations</vt:lpstr>
      <vt:lpstr>Norsepower Rotor Sail™ Polar diagram</vt:lpstr>
      <vt:lpstr>Results in detail</vt:lpstr>
      <vt:lpstr>Savings vary along the different legs of route: {name}</vt:lpstr>
      <vt:lpstr>Results in detail</vt:lpstr>
      <vt:lpstr>Considerable annual fuel savings and CO2 reduction</vt:lpstr>
      <vt:lpstr>Considerable annual fuel savings and CO2 reduction</vt:lpstr>
      <vt:lpstr>Indicative pricing &amp; business case</vt:lpstr>
      <vt:lpstr>Indicative pricing of the following Norsepower Rotor Sails™:</vt:lpstr>
      <vt:lpstr>Other project costs (Not in Norsepower scope of supply)</vt:lpstr>
      <vt:lpstr>Norsepower Rotor Sails™ save even more in high fuel cost scenarios</vt:lpstr>
      <vt:lpstr>Energy efficiency regulation</vt:lpstr>
      <vt:lpstr>EEDI / EEXI</vt:lpstr>
      <vt:lpstr>Other regulation (CII, FuelEU, ETS, ..)</vt:lpstr>
      <vt:lpstr>Suggested next steps </vt:lpstr>
      <vt:lpstr>Considerable upside with Voyage Optimization</vt:lpstr>
      <vt:lpstr>Suggested next steps </vt:lpstr>
      <vt:lpstr>Thank you {simulationInput.caseStudy.company} !</vt:lpstr>
      <vt:lpstr>Appendix: Input data and performance simulations explained</vt:lpstr>
      <vt:lpstr>Norsepower Rotor Sails™ science: Magnus effect</vt:lpstr>
      <vt:lpstr>Accurate &amp; proven simulation method</vt:lpstr>
      <vt:lpstr>Simulation and wind data</vt:lpstr>
      <vt:lpstr>Business case calculation</vt:lpstr>
      <vt:lpstr>EEDI / EEXI</vt:lpstr>
      <vt:lpstr>We are here to help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study for a  Norsepower Rotor Sails™ for LMG Shipping / Topeka RoRo</dc:title>
  <dc:creator>Jufo Peltomaa</dc:creator>
  <cp:lastModifiedBy>Sam Geens</cp:lastModifiedBy>
  <cp:revision>417</cp:revision>
  <dcterms:created xsi:type="dcterms:W3CDTF">2023-04-17T14:15:07Z</dcterms:created>
  <dcterms:modified xsi:type="dcterms:W3CDTF">2024-03-13T16:39:55Z</dcterms:modified>
</cp:coreProperties>
</file>